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2"/>
  </p:sldMasterIdLst>
  <p:notesMasterIdLst>
    <p:notesMasterId r:id="rId39"/>
  </p:notesMasterIdLst>
  <p:handoutMasterIdLst>
    <p:handoutMasterId r:id="rId40"/>
  </p:handoutMasterIdLst>
  <p:sldIdLst>
    <p:sldId id="353" r:id="rId3"/>
    <p:sldId id="407" r:id="rId4"/>
    <p:sldId id="355" r:id="rId5"/>
    <p:sldId id="356" r:id="rId6"/>
    <p:sldId id="358" r:id="rId7"/>
    <p:sldId id="359" r:id="rId8"/>
    <p:sldId id="405" r:id="rId9"/>
    <p:sldId id="360" r:id="rId10"/>
    <p:sldId id="381" r:id="rId11"/>
    <p:sldId id="382" r:id="rId12"/>
    <p:sldId id="386" r:id="rId13"/>
    <p:sldId id="387" r:id="rId14"/>
    <p:sldId id="389" r:id="rId15"/>
    <p:sldId id="390" r:id="rId16"/>
    <p:sldId id="393" r:id="rId17"/>
    <p:sldId id="371" r:id="rId18"/>
    <p:sldId id="394" r:id="rId19"/>
    <p:sldId id="395" r:id="rId20"/>
    <p:sldId id="396" r:id="rId21"/>
    <p:sldId id="397" r:id="rId22"/>
    <p:sldId id="398" r:id="rId23"/>
    <p:sldId id="399" r:id="rId24"/>
    <p:sldId id="401" r:id="rId25"/>
    <p:sldId id="402" r:id="rId26"/>
    <p:sldId id="403" r:id="rId27"/>
    <p:sldId id="404" r:id="rId28"/>
    <p:sldId id="280" r:id="rId29"/>
    <p:sldId id="281" r:id="rId30"/>
    <p:sldId id="340" r:id="rId31"/>
    <p:sldId id="341" r:id="rId32"/>
    <p:sldId id="342" r:id="rId33"/>
    <p:sldId id="343" r:id="rId34"/>
    <p:sldId id="352" r:id="rId35"/>
    <p:sldId id="406" r:id="rId36"/>
    <p:sldId id="284" r:id="rId37"/>
    <p:sldId id="392" r:id="rId38"/>
  </p:sldIdLst>
  <p:sldSz cx="9906000" cy="6858000" type="A4"/>
  <p:notesSz cx="9980613" cy="6846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265" autoAdjust="0"/>
    <p:restoredTop sz="94058" autoAdjust="0"/>
  </p:normalViewPr>
  <p:slideViewPr>
    <p:cSldViewPr>
      <p:cViewPr>
        <p:scale>
          <a:sx n="60" d="100"/>
          <a:sy n="60" d="100"/>
        </p:scale>
        <p:origin x="-654" y="-396"/>
      </p:cViewPr>
      <p:guideLst>
        <p:guide orient="horz" pos="2160"/>
        <p:guide pos="3120"/>
      </p:guideLst>
    </p:cSldViewPr>
  </p:slideViewPr>
  <p:notesTextViewPr>
    <p:cViewPr>
      <p:scale>
        <a:sx n="1" d="1"/>
        <a:sy n="1" d="1"/>
      </p:scale>
      <p:origin x="0" y="0"/>
    </p:cViewPr>
  </p:notesTextViewPr>
  <p:sorterViewPr>
    <p:cViewPr>
      <p:scale>
        <a:sx n="120" d="100"/>
        <a:sy n="120" d="100"/>
      </p:scale>
      <p:origin x="0" y="1377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25010" cy="34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53291" y="0"/>
            <a:ext cx="4325008" cy="341963"/>
          </a:xfrm>
          <a:prstGeom prst="rect">
            <a:avLst/>
          </a:prstGeom>
        </p:spPr>
        <p:txBody>
          <a:bodyPr vert="horz" lIns="91440" tIns="45720" rIns="91440" bIns="45720" rtlCol="0"/>
          <a:lstStyle>
            <a:lvl1pPr algn="r">
              <a:defRPr sz="1200"/>
            </a:lvl1pPr>
          </a:lstStyle>
          <a:p>
            <a:fld id="{AC920562-5EB9-47BD-8CF9-DF6C7D72725F}" type="datetimeFigureOut">
              <a:rPr lang="en-US" smtClean="0"/>
              <a:t>12/19/2012</a:t>
            </a:fld>
            <a:endParaRPr lang="en-US"/>
          </a:p>
        </p:txBody>
      </p:sp>
      <p:sp>
        <p:nvSpPr>
          <p:cNvPr id="4" name="Footer Placeholder 3"/>
          <p:cNvSpPr>
            <a:spLocks noGrp="1"/>
          </p:cNvSpPr>
          <p:nvPr>
            <p:ph type="ftr" sz="quarter" idx="2"/>
          </p:nvPr>
        </p:nvSpPr>
        <p:spPr>
          <a:xfrm>
            <a:off x="0" y="6503836"/>
            <a:ext cx="4325010" cy="34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53291" y="6503836"/>
            <a:ext cx="4325008" cy="341963"/>
          </a:xfrm>
          <a:prstGeom prst="rect">
            <a:avLst/>
          </a:prstGeom>
        </p:spPr>
        <p:txBody>
          <a:bodyPr vert="horz" lIns="91440" tIns="45720" rIns="91440" bIns="45720" rtlCol="0" anchor="b"/>
          <a:lstStyle>
            <a:lvl1pPr algn="r">
              <a:defRPr sz="1200"/>
            </a:lvl1pPr>
          </a:lstStyle>
          <a:p>
            <a:fld id="{26ECF50B-ABDA-401C-8AD8-5BC4FE1B1C5A}"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24931" cy="342345"/>
          </a:xfrm>
          <a:prstGeom prst="rect">
            <a:avLst/>
          </a:prstGeom>
        </p:spPr>
        <p:txBody>
          <a:bodyPr vert="horz" lIns="91605" tIns="45802" rIns="91605" bIns="45802" rtlCol="0"/>
          <a:lstStyle>
            <a:lvl1pPr algn="l">
              <a:defRPr sz="1200"/>
            </a:lvl1pPr>
          </a:lstStyle>
          <a:p>
            <a:endParaRPr lang="en-GB"/>
          </a:p>
        </p:txBody>
      </p:sp>
      <p:sp>
        <p:nvSpPr>
          <p:cNvPr id="3" name="Date Placeholder 2"/>
          <p:cNvSpPr>
            <a:spLocks noGrp="1"/>
          </p:cNvSpPr>
          <p:nvPr>
            <p:ph type="dt" idx="1"/>
          </p:nvPr>
        </p:nvSpPr>
        <p:spPr>
          <a:xfrm>
            <a:off x="5653373" y="0"/>
            <a:ext cx="4324931" cy="342345"/>
          </a:xfrm>
          <a:prstGeom prst="rect">
            <a:avLst/>
          </a:prstGeom>
        </p:spPr>
        <p:txBody>
          <a:bodyPr vert="horz" lIns="91605" tIns="45802" rIns="91605" bIns="45802" rtlCol="0"/>
          <a:lstStyle>
            <a:lvl1pPr algn="r">
              <a:defRPr sz="1200"/>
            </a:lvl1pPr>
          </a:lstStyle>
          <a:p>
            <a:fld id="{D443DC52-6D60-4612-A6DF-3091DD0E7C7D}" type="datetimeFigureOut">
              <a:rPr lang="en-GB" smtClean="0"/>
              <a:pPr/>
              <a:t>19/12/2012</a:t>
            </a:fld>
            <a:endParaRPr lang="en-GB"/>
          </a:p>
        </p:txBody>
      </p:sp>
      <p:sp>
        <p:nvSpPr>
          <p:cNvPr id="4" name="Slide Image Placeholder 3"/>
          <p:cNvSpPr>
            <a:spLocks noGrp="1" noRot="1" noChangeAspect="1"/>
          </p:cNvSpPr>
          <p:nvPr>
            <p:ph type="sldImg" idx="2"/>
          </p:nvPr>
        </p:nvSpPr>
        <p:spPr>
          <a:xfrm>
            <a:off x="3136900" y="514350"/>
            <a:ext cx="3706813" cy="2566988"/>
          </a:xfrm>
          <a:prstGeom prst="rect">
            <a:avLst/>
          </a:prstGeom>
          <a:noFill/>
          <a:ln w="12700">
            <a:solidFill>
              <a:prstClr val="black"/>
            </a:solidFill>
          </a:ln>
        </p:spPr>
        <p:txBody>
          <a:bodyPr vert="horz" lIns="91605" tIns="45802" rIns="91605" bIns="45802" rtlCol="0" anchor="ctr"/>
          <a:lstStyle/>
          <a:p>
            <a:endParaRPr lang="en-GB"/>
          </a:p>
        </p:txBody>
      </p:sp>
      <p:sp>
        <p:nvSpPr>
          <p:cNvPr id="5" name="Notes Placeholder 4"/>
          <p:cNvSpPr>
            <a:spLocks noGrp="1"/>
          </p:cNvSpPr>
          <p:nvPr>
            <p:ph type="body" sz="quarter" idx="3"/>
          </p:nvPr>
        </p:nvSpPr>
        <p:spPr>
          <a:xfrm>
            <a:off x="998062" y="3252272"/>
            <a:ext cx="7984490" cy="3081100"/>
          </a:xfrm>
          <a:prstGeom prst="rect">
            <a:avLst/>
          </a:prstGeom>
        </p:spPr>
        <p:txBody>
          <a:bodyPr vert="horz" lIns="91605" tIns="45802" rIns="91605" bIns="4580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2" y="6503355"/>
            <a:ext cx="4324931" cy="342345"/>
          </a:xfrm>
          <a:prstGeom prst="rect">
            <a:avLst/>
          </a:prstGeom>
        </p:spPr>
        <p:txBody>
          <a:bodyPr vert="horz" lIns="91605" tIns="45802" rIns="91605" bIns="45802" rtlCol="0" anchor="b"/>
          <a:lstStyle>
            <a:lvl1pPr algn="l">
              <a:defRPr sz="1200"/>
            </a:lvl1pPr>
          </a:lstStyle>
          <a:p>
            <a:endParaRPr lang="en-GB"/>
          </a:p>
        </p:txBody>
      </p:sp>
      <p:sp>
        <p:nvSpPr>
          <p:cNvPr id="7" name="Slide Number Placeholder 6"/>
          <p:cNvSpPr>
            <a:spLocks noGrp="1"/>
          </p:cNvSpPr>
          <p:nvPr>
            <p:ph type="sldNum" sz="quarter" idx="5"/>
          </p:nvPr>
        </p:nvSpPr>
        <p:spPr>
          <a:xfrm>
            <a:off x="5653373" y="6503355"/>
            <a:ext cx="4324931" cy="342345"/>
          </a:xfrm>
          <a:prstGeom prst="rect">
            <a:avLst/>
          </a:prstGeom>
        </p:spPr>
        <p:txBody>
          <a:bodyPr vert="horz" lIns="91605" tIns="45802" rIns="91605" bIns="45802" rtlCol="0" anchor="b"/>
          <a:lstStyle>
            <a:lvl1pPr algn="r">
              <a:defRPr sz="1200"/>
            </a:lvl1pPr>
          </a:lstStyle>
          <a:p>
            <a:fld id="{10F898CD-0724-48A4-B0BC-187FB9DF4057}" type="slidenum">
              <a:rPr lang="en-GB" smtClean="0"/>
              <a:pPr/>
              <a:t>‹#›</a:t>
            </a:fld>
            <a:endParaRPr lang="en-GB"/>
          </a:p>
        </p:txBody>
      </p:sp>
    </p:spTree>
    <p:extLst>
      <p:ext uri="{BB962C8B-B14F-4D97-AF65-F5344CB8AC3E}">
        <p14:creationId xmlns:p14="http://schemas.microsoft.com/office/powerpoint/2010/main" xmlns="" val="812838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xfrm>
            <a:off x="3136900" y="514350"/>
            <a:ext cx="3706813" cy="2566988"/>
          </a:xfrm>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dirty="0"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963A65D-3456-4496-9A55-4DC1F5C2DA01}" type="slidenum">
              <a:rPr lang="en-US" smtClean="0">
                <a:latin typeface="Arial" pitchFamily="34" charset="0"/>
              </a:rPr>
              <a:pPr/>
              <a:t>1</a:t>
            </a:fld>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F898CD-0724-48A4-B0BC-187FB9DF4057}"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36900" y="514350"/>
            <a:ext cx="3706813" cy="2566988"/>
          </a:xfrm>
        </p:spPr>
      </p:sp>
      <p:sp>
        <p:nvSpPr>
          <p:cNvPr id="3" name="Notes Placeholder 2"/>
          <p:cNvSpPr>
            <a:spLocks noGrp="1"/>
          </p:cNvSpPr>
          <p:nvPr>
            <p:ph type="body" idx="1"/>
          </p:nvPr>
        </p:nvSpPr>
        <p:spPr/>
        <p:txBody>
          <a:bodyPr>
            <a:normAutofit/>
          </a:bodyPr>
          <a:lstStyle/>
          <a:p>
            <a:pPr marL="0" lvl="1" defTabSz="916046" fontAlgn="base">
              <a:spcBef>
                <a:spcPct val="30000"/>
              </a:spcBef>
              <a:spcAft>
                <a:spcPct val="0"/>
              </a:spcAft>
              <a:defRPr/>
            </a:pPr>
            <a:r>
              <a:rPr lang="en-US" sz="2000" dirty="0" err="1" smtClean="0"/>
              <a:t>Perencanaan</a:t>
            </a:r>
            <a:r>
              <a:rPr lang="en-US" sz="2000" dirty="0" smtClean="0"/>
              <a:t> Pembangunan </a:t>
            </a:r>
            <a:r>
              <a:rPr lang="en-US" sz="2000" dirty="0" err="1" smtClean="0"/>
              <a:t>sinergi</a:t>
            </a:r>
            <a:r>
              <a:rPr lang="en-US" sz="2000" dirty="0" smtClean="0"/>
              <a:t> </a:t>
            </a:r>
            <a:r>
              <a:rPr lang="en-US" sz="2000" dirty="0" err="1" smtClean="0"/>
              <a:t>dengan</a:t>
            </a:r>
            <a:r>
              <a:rPr lang="en-US" sz="2000" dirty="0" smtClean="0"/>
              <a:t> </a:t>
            </a:r>
            <a:r>
              <a:rPr lang="en-US" sz="2000" dirty="0" err="1" smtClean="0"/>
              <a:t>tata</a:t>
            </a:r>
            <a:r>
              <a:rPr lang="en-US" sz="2000" dirty="0" smtClean="0"/>
              <a:t> </a:t>
            </a:r>
            <a:r>
              <a:rPr lang="en-US" sz="2000" dirty="0" err="1" smtClean="0"/>
              <a:t>kelola</a:t>
            </a:r>
            <a:r>
              <a:rPr lang="en-US" sz="2000" dirty="0" smtClean="0"/>
              <a:t> </a:t>
            </a:r>
            <a:r>
              <a:rPr lang="en-US" sz="2000" dirty="0" err="1" smtClean="0"/>
              <a:t>industri</a:t>
            </a:r>
            <a:r>
              <a:rPr lang="en-US" sz="2000" dirty="0" smtClean="0"/>
              <a:t> </a:t>
            </a:r>
            <a:r>
              <a:rPr lang="en-US" sz="2000" dirty="0" err="1" smtClean="0"/>
              <a:t>logistik</a:t>
            </a:r>
            <a:r>
              <a:rPr lang="en-US" sz="2000" dirty="0" smtClean="0"/>
              <a:t> :</a:t>
            </a:r>
          </a:p>
          <a:p>
            <a:pPr marL="0" lvl="1" defTabSz="916046" fontAlgn="base">
              <a:spcBef>
                <a:spcPct val="30000"/>
              </a:spcBef>
              <a:spcAft>
                <a:spcPct val="0"/>
              </a:spcAft>
              <a:defRPr/>
            </a:pPr>
            <a:endParaRPr lang="en-US" sz="2000" dirty="0" smtClean="0"/>
          </a:p>
          <a:p>
            <a:pPr marL="0" lvl="1" defTabSz="916046" fontAlgn="base">
              <a:spcBef>
                <a:spcPct val="30000"/>
              </a:spcBef>
              <a:spcAft>
                <a:spcPct val="0"/>
              </a:spcAft>
              <a:defRPr/>
            </a:pPr>
            <a:r>
              <a:rPr lang="en-US" sz="2000" dirty="0" smtClean="0"/>
              <a:t>Industrial development planning, which includes industrial scale, structure and the location of the main producing area directly affect the logistics distribution, scale, level and is the key influencing factor of the logistics cost.</a:t>
            </a:r>
          </a:p>
          <a:p>
            <a:endParaRPr lang="en-US" dirty="0"/>
          </a:p>
        </p:txBody>
      </p:sp>
      <p:sp>
        <p:nvSpPr>
          <p:cNvPr id="4" name="Slide Number Placeholder 3"/>
          <p:cNvSpPr>
            <a:spLocks noGrp="1"/>
          </p:cNvSpPr>
          <p:nvPr>
            <p:ph type="sldNum" sz="quarter" idx="10"/>
          </p:nvPr>
        </p:nvSpPr>
        <p:spPr/>
        <p:txBody>
          <a:bodyPr/>
          <a:lstStyle/>
          <a:p>
            <a:fld id="{DA4468A9-B431-4F85-80CE-2DF3DFE135CD}" type="slidenum">
              <a:rPr lang="en-US" smtClean="0"/>
              <a:pPr/>
              <a:t>28</a:t>
            </a:fld>
            <a:endParaRPr lang="th-T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36900" y="514350"/>
            <a:ext cx="3706813" cy="2566988"/>
          </a:xfrm>
        </p:spPr>
      </p:sp>
      <p:sp>
        <p:nvSpPr>
          <p:cNvPr id="3" name="Notes Placeholder 2"/>
          <p:cNvSpPr>
            <a:spLocks noGrp="1"/>
          </p:cNvSpPr>
          <p:nvPr>
            <p:ph type="body" idx="1"/>
          </p:nvPr>
        </p:nvSpPr>
        <p:spPr/>
        <p:txBody>
          <a:bodyPr>
            <a:normAutofit/>
          </a:bodyPr>
          <a:lstStyle/>
          <a:p>
            <a:pPr marL="0" lvl="1" defTabSz="916046" fontAlgn="base">
              <a:spcBef>
                <a:spcPct val="30000"/>
              </a:spcBef>
              <a:spcAft>
                <a:spcPct val="0"/>
              </a:spcAft>
              <a:defRPr/>
            </a:pPr>
            <a:endParaRPr lang="en-US" sz="2000" dirty="0" smtClean="0"/>
          </a:p>
          <a:p>
            <a:pPr marL="0" lvl="1" defTabSz="916046" fontAlgn="base">
              <a:spcBef>
                <a:spcPct val="30000"/>
              </a:spcBef>
              <a:spcAft>
                <a:spcPct val="0"/>
              </a:spcAft>
              <a:defRPr/>
            </a:pPr>
            <a:endParaRPr lang="en-US" sz="2000" dirty="0" smtClean="0"/>
          </a:p>
          <a:p>
            <a:pPr marL="0" lvl="1" defTabSz="916046" fontAlgn="base">
              <a:spcBef>
                <a:spcPct val="30000"/>
              </a:spcBef>
              <a:spcAft>
                <a:spcPct val="0"/>
              </a:spcAft>
              <a:defRPr/>
            </a:pPr>
            <a:r>
              <a:rPr lang="en-US" sz="2000" dirty="0" smtClean="0"/>
              <a:t>Industrial development planning, which includes industrial scale, structure and the location of the main producing area directly affect the logistics distribution, scale, level and is the key influencing factor of the logistics cost.</a:t>
            </a:r>
          </a:p>
          <a:p>
            <a:endParaRPr lang="en-US" dirty="0"/>
          </a:p>
        </p:txBody>
      </p:sp>
      <p:sp>
        <p:nvSpPr>
          <p:cNvPr id="4" name="Slide Number Placeholder 3"/>
          <p:cNvSpPr>
            <a:spLocks noGrp="1"/>
          </p:cNvSpPr>
          <p:nvPr>
            <p:ph type="sldNum" sz="quarter" idx="10"/>
          </p:nvPr>
        </p:nvSpPr>
        <p:spPr/>
        <p:txBody>
          <a:bodyPr/>
          <a:lstStyle/>
          <a:p>
            <a:fld id="{DA4468A9-B431-4F85-80CE-2DF3DFE135CD}" type="slidenum">
              <a:rPr lang="en-US" smtClean="0"/>
              <a:pPr/>
              <a:t>29</a:t>
            </a:fld>
            <a:endParaRPr lang="th-T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36900" y="514350"/>
            <a:ext cx="3706813" cy="2566988"/>
          </a:xfrm>
        </p:spPr>
      </p:sp>
      <p:sp>
        <p:nvSpPr>
          <p:cNvPr id="3" name="Notes Placeholder 2"/>
          <p:cNvSpPr>
            <a:spLocks noGrp="1"/>
          </p:cNvSpPr>
          <p:nvPr>
            <p:ph type="body" idx="1"/>
          </p:nvPr>
        </p:nvSpPr>
        <p:spPr/>
        <p:txBody>
          <a:bodyPr>
            <a:normAutofit/>
          </a:bodyPr>
          <a:lstStyle/>
          <a:p>
            <a:pPr marL="0" lvl="1" defTabSz="916046" fontAlgn="base">
              <a:spcBef>
                <a:spcPct val="30000"/>
              </a:spcBef>
              <a:spcAft>
                <a:spcPct val="0"/>
              </a:spcAft>
              <a:defRPr/>
            </a:pPr>
            <a:endParaRPr lang="en-US" sz="2000" dirty="0" smtClean="0"/>
          </a:p>
          <a:p>
            <a:pPr marL="0" lvl="1" defTabSz="916046" fontAlgn="base">
              <a:spcBef>
                <a:spcPct val="30000"/>
              </a:spcBef>
              <a:spcAft>
                <a:spcPct val="0"/>
              </a:spcAft>
              <a:defRPr/>
            </a:pPr>
            <a:endParaRPr lang="en-US" sz="2000" dirty="0" smtClean="0"/>
          </a:p>
          <a:p>
            <a:pPr marL="0" lvl="1" defTabSz="916046" fontAlgn="base">
              <a:spcBef>
                <a:spcPct val="30000"/>
              </a:spcBef>
              <a:spcAft>
                <a:spcPct val="0"/>
              </a:spcAft>
              <a:defRPr/>
            </a:pPr>
            <a:r>
              <a:rPr lang="en-US" sz="2000" dirty="0" smtClean="0"/>
              <a:t>Industrial development planning, which includes industrial scale, structure and the location of the main producing area directly affect the logistics distribution, scale, level and is the key influencing factor of the logistics cost.</a:t>
            </a:r>
          </a:p>
          <a:p>
            <a:endParaRPr lang="en-US" dirty="0"/>
          </a:p>
        </p:txBody>
      </p:sp>
      <p:sp>
        <p:nvSpPr>
          <p:cNvPr id="4" name="Slide Number Placeholder 3"/>
          <p:cNvSpPr>
            <a:spLocks noGrp="1"/>
          </p:cNvSpPr>
          <p:nvPr>
            <p:ph type="sldNum" sz="quarter" idx="10"/>
          </p:nvPr>
        </p:nvSpPr>
        <p:spPr/>
        <p:txBody>
          <a:bodyPr/>
          <a:lstStyle/>
          <a:p>
            <a:fld id="{DA4468A9-B431-4F85-80CE-2DF3DFE135CD}" type="slidenum">
              <a:rPr lang="en-US" smtClean="0"/>
              <a:pPr/>
              <a:t>30</a:t>
            </a:fld>
            <a:endParaRPr lang="th-TH"/>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36900" y="514350"/>
            <a:ext cx="3706813" cy="2566988"/>
          </a:xfrm>
        </p:spPr>
      </p:sp>
      <p:sp>
        <p:nvSpPr>
          <p:cNvPr id="3" name="Notes Placeholder 2"/>
          <p:cNvSpPr>
            <a:spLocks noGrp="1"/>
          </p:cNvSpPr>
          <p:nvPr>
            <p:ph type="body" idx="1"/>
          </p:nvPr>
        </p:nvSpPr>
        <p:spPr/>
        <p:txBody>
          <a:bodyPr>
            <a:normAutofit/>
          </a:bodyPr>
          <a:lstStyle/>
          <a:p>
            <a:pPr marL="0" lvl="1" defTabSz="916046" fontAlgn="base">
              <a:spcBef>
                <a:spcPct val="30000"/>
              </a:spcBef>
              <a:spcAft>
                <a:spcPct val="0"/>
              </a:spcAft>
              <a:defRPr/>
            </a:pPr>
            <a:endParaRPr lang="en-US" sz="2000" dirty="0" smtClean="0"/>
          </a:p>
          <a:p>
            <a:pPr marL="0" lvl="1" defTabSz="916046" fontAlgn="base">
              <a:spcBef>
                <a:spcPct val="30000"/>
              </a:spcBef>
              <a:spcAft>
                <a:spcPct val="0"/>
              </a:spcAft>
              <a:defRPr/>
            </a:pPr>
            <a:endParaRPr lang="en-US" sz="2000" dirty="0" smtClean="0"/>
          </a:p>
          <a:p>
            <a:pPr marL="0" lvl="1" defTabSz="916046" fontAlgn="base">
              <a:spcBef>
                <a:spcPct val="30000"/>
              </a:spcBef>
              <a:spcAft>
                <a:spcPct val="0"/>
              </a:spcAft>
              <a:defRPr/>
            </a:pPr>
            <a:r>
              <a:rPr lang="en-US" sz="2000" dirty="0" smtClean="0"/>
              <a:t>Industrial development planning, which includes industrial scale, structure and the location of the main producing area directly affect the logistics distribution, scale, level and is the key influencing factor of the logistics cost.</a:t>
            </a:r>
          </a:p>
          <a:p>
            <a:endParaRPr lang="en-US" dirty="0"/>
          </a:p>
        </p:txBody>
      </p:sp>
      <p:sp>
        <p:nvSpPr>
          <p:cNvPr id="4" name="Slide Number Placeholder 3"/>
          <p:cNvSpPr>
            <a:spLocks noGrp="1"/>
          </p:cNvSpPr>
          <p:nvPr>
            <p:ph type="sldNum" sz="quarter" idx="10"/>
          </p:nvPr>
        </p:nvSpPr>
        <p:spPr/>
        <p:txBody>
          <a:bodyPr/>
          <a:lstStyle/>
          <a:p>
            <a:fld id="{DA4468A9-B431-4F85-80CE-2DF3DFE135CD}" type="slidenum">
              <a:rPr lang="en-US" smtClean="0"/>
              <a:pPr/>
              <a:t>31</a:t>
            </a:fld>
            <a:endParaRPr lang="th-TH"/>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36900" y="514350"/>
            <a:ext cx="3706813" cy="2566988"/>
          </a:xfrm>
        </p:spPr>
      </p:sp>
      <p:sp>
        <p:nvSpPr>
          <p:cNvPr id="3" name="Notes Placeholder 2"/>
          <p:cNvSpPr>
            <a:spLocks noGrp="1"/>
          </p:cNvSpPr>
          <p:nvPr>
            <p:ph type="body" idx="1"/>
          </p:nvPr>
        </p:nvSpPr>
        <p:spPr/>
        <p:txBody>
          <a:bodyPr>
            <a:normAutofit/>
          </a:bodyPr>
          <a:lstStyle/>
          <a:p>
            <a:pPr marL="0" lvl="1" defTabSz="916046" fontAlgn="base">
              <a:spcBef>
                <a:spcPct val="30000"/>
              </a:spcBef>
              <a:spcAft>
                <a:spcPct val="0"/>
              </a:spcAft>
              <a:defRPr/>
            </a:pPr>
            <a:endParaRPr lang="en-US" sz="2000" dirty="0" smtClean="0"/>
          </a:p>
          <a:p>
            <a:pPr marL="0" lvl="1" defTabSz="916046" fontAlgn="base">
              <a:spcBef>
                <a:spcPct val="30000"/>
              </a:spcBef>
              <a:spcAft>
                <a:spcPct val="0"/>
              </a:spcAft>
              <a:defRPr/>
            </a:pPr>
            <a:endParaRPr lang="en-US" sz="2000" dirty="0" smtClean="0"/>
          </a:p>
          <a:p>
            <a:pPr marL="0" lvl="1" defTabSz="916046" fontAlgn="base">
              <a:spcBef>
                <a:spcPct val="30000"/>
              </a:spcBef>
              <a:spcAft>
                <a:spcPct val="0"/>
              </a:spcAft>
              <a:defRPr/>
            </a:pPr>
            <a:r>
              <a:rPr lang="en-US" sz="2000" dirty="0" smtClean="0"/>
              <a:t>Industrial development planning, which includes industrial scale, structure and the location of the main producing area directly affect the logistics distribution, scale, level and is the key influencing factor of the logistics cost.</a:t>
            </a:r>
          </a:p>
          <a:p>
            <a:endParaRPr lang="en-US" dirty="0"/>
          </a:p>
        </p:txBody>
      </p:sp>
      <p:sp>
        <p:nvSpPr>
          <p:cNvPr id="4" name="Slide Number Placeholder 3"/>
          <p:cNvSpPr>
            <a:spLocks noGrp="1"/>
          </p:cNvSpPr>
          <p:nvPr>
            <p:ph type="sldNum" sz="quarter" idx="10"/>
          </p:nvPr>
        </p:nvSpPr>
        <p:spPr/>
        <p:txBody>
          <a:bodyPr/>
          <a:lstStyle/>
          <a:p>
            <a:fld id="{DA4468A9-B431-4F85-80CE-2DF3DFE135CD}" type="slidenum">
              <a:rPr lang="en-US" smtClean="0"/>
              <a:pPr/>
              <a:t>32</a:t>
            </a:fld>
            <a:endParaRPr lang="th-TH"/>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36900" y="514350"/>
            <a:ext cx="3706813" cy="2566988"/>
          </a:xfrm>
        </p:spPr>
      </p:sp>
      <p:sp>
        <p:nvSpPr>
          <p:cNvPr id="3" name="Notes Placeholder 2"/>
          <p:cNvSpPr>
            <a:spLocks noGrp="1"/>
          </p:cNvSpPr>
          <p:nvPr>
            <p:ph type="body" idx="1"/>
          </p:nvPr>
        </p:nvSpPr>
        <p:spPr/>
        <p:txBody>
          <a:bodyPr>
            <a:normAutofit/>
          </a:bodyPr>
          <a:lstStyle/>
          <a:p>
            <a:pPr marL="0" lvl="1" defTabSz="916046" fontAlgn="base">
              <a:spcBef>
                <a:spcPct val="30000"/>
              </a:spcBef>
              <a:spcAft>
                <a:spcPct val="0"/>
              </a:spcAft>
              <a:defRPr/>
            </a:pPr>
            <a:endParaRPr lang="en-US" sz="2000" dirty="0" smtClean="0"/>
          </a:p>
          <a:p>
            <a:pPr marL="0" lvl="1" defTabSz="916046" fontAlgn="base">
              <a:spcBef>
                <a:spcPct val="30000"/>
              </a:spcBef>
              <a:spcAft>
                <a:spcPct val="0"/>
              </a:spcAft>
              <a:defRPr/>
            </a:pPr>
            <a:endParaRPr lang="en-US" sz="2000" dirty="0" smtClean="0"/>
          </a:p>
          <a:p>
            <a:pPr marL="0" lvl="1" defTabSz="916046" fontAlgn="base">
              <a:spcBef>
                <a:spcPct val="30000"/>
              </a:spcBef>
              <a:spcAft>
                <a:spcPct val="0"/>
              </a:spcAft>
              <a:defRPr/>
            </a:pPr>
            <a:r>
              <a:rPr lang="en-US" sz="2000" dirty="0" smtClean="0"/>
              <a:t>Industrial development planning, which includes industrial scale, structure and the location of the main producing area directly affect the logistics distribution, scale, level and is the key influencing factor of the logistics cost.</a:t>
            </a:r>
          </a:p>
          <a:p>
            <a:endParaRPr lang="en-US" dirty="0"/>
          </a:p>
        </p:txBody>
      </p:sp>
      <p:sp>
        <p:nvSpPr>
          <p:cNvPr id="4" name="Slide Number Placeholder 3"/>
          <p:cNvSpPr>
            <a:spLocks noGrp="1"/>
          </p:cNvSpPr>
          <p:nvPr>
            <p:ph type="sldNum" sz="quarter" idx="10"/>
          </p:nvPr>
        </p:nvSpPr>
        <p:spPr/>
        <p:txBody>
          <a:bodyPr/>
          <a:lstStyle/>
          <a:p>
            <a:fld id="{DA4468A9-B431-4F85-80CE-2DF3DFE135CD}" type="slidenum">
              <a:rPr lang="en-US" smtClean="0"/>
              <a:pPr/>
              <a:t>33</a:t>
            </a:fld>
            <a:endParaRPr lang="th-T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95300" y="228601"/>
            <a:ext cx="84201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95300" y="4800600"/>
            <a:ext cx="74295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7D443E-B19F-4939-890F-771C04FD040C}" type="datetime1">
              <a:rPr lang="id-ID" smtClean="0"/>
              <a:pPr/>
              <a:t>19/12/2012</a:t>
            </a:fld>
            <a:endParaRPr lang="id-ID"/>
          </a:p>
        </p:txBody>
      </p:sp>
      <p:sp>
        <p:nvSpPr>
          <p:cNvPr id="5" name="Footer Placeholder 4"/>
          <p:cNvSpPr>
            <a:spLocks noGrp="1"/>
          </p:cNvSpPr>
          <p:nvPr>
            <p:ph type="ftr" sz="quarter" idx="11"/>
          </p:nvPr>
        </p:nvSpPr>
        <p:spPr/>
        <p:txBody>
          <a:bodyPr/>
          <a:lstStyle/>
          <a:p>
            <a:endParaRPr lang="id-ID"/>
          </a:p>
        </p:txBody>
      </p:sp>
      <p:sp>
        <p:nvSpPr>
          <p:cNvPr id="9" name="Rectangle 8"/>
          <p:cNvSpPr/>
          <p:nvPr/>
        </p:nvSpPr>
        <p:spPr>
          <a:xfrm>
            <a:off x="9751218" y="4846320"/>
            <a:ext cx="154782"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751218" y="0"/>
            <a:ext cx="154782"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8E5FAA91-EFC6-47BF-912F-A636B3A9A6A3}"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7DE7A-C43E-4604-AA7F-F8DD7E5571F7}" type="datetime1">
              <a:rPr lang="id-ID" smtClean="0"/>
              <a:pPr/>
              <a:t>19/12/2012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5FAA91-EFC6-47BF-912F-A636B3A9A6A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3C6AEF-D3FF-4B23-AA5C-328971F43AFA}" type="datetime1">
              <a:rPr lang="id-ID" smtClean="0"/>
              <a:pPr/>
              <a:t>19/12/2012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5FAA91-EFC6-47BF-912F-A636B3A9A6A3}"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048E3D-0306-4D24-961B-8823B7ABE527}" type="datetime1">
              <a:rPr lang="id-ID" smtClean="0"/>
              <a:pPr/>
              <a:t>19/12/2012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5FAA91-EFC6-47BF-912F-A636B3A9A6A3}"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5300" y="1447801"/>
            <a:ext cx="84201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95300" y="228601"/>
            <a:ext cx="84201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D937720-ABC7-4A2F-A8C2-66F9A4CF5509}" type="datetime1">
              <a:rPr lang="id-ID" smtClean="0"/>
              <a:pPr/>
              <a:t>19/12/2012</a:t>
            </a:fld>
            <a:endParaRPr lang="id-ID"/>
          </a:p>
        </p:txBody>
      </p:sp>
      <p:sp>
        <p:nvSpPr>
          <p:cNvPr id="8" name="Slide Number Placeholder 7"/>
          <p:cNvSpPr>
            <a:spLocks noGrp="1"/>
          </p:cNvSpPr>
          <p:nvPr>
            <p:ph type="sldNum" sz="quarter" idx="11"/>
          </p:nvPr>
        </p:nvSpPr>
        <p:spPr/>
        <p:txBody>
          <a:bodyPr/>
          <a:lstStyle/>
          <a:p>
            <a:fld id="{8E5FAA91-EFC6-47BF-912F-A636B3A9A6A3}" type="slidenum">
              <a:rPr lang="id-ID" smtClean="0"/>
              <a:pPr/>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66570" y="1574800"/>
            <a:ext cx="356616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14340" y="1574800"/>
            <a:ext cx="356616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8FA454-3486-425F-A84A-CDB00EC7D0F1}" type="datetime1">
              <a:rPr lang="id-ID" smtClean="0"/>
              <a:pPr/>
              <a:t>19/12/2012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E5FAA91-EFC6-47BF-912F-A636B3A9A6A3}"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763268" y="1572768"/>
            <a:ext cx="356616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763268" y="2259366"/>
            <a:ext cx="356616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517642" y="1572768"/>
            <a:ext cx="356616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517642" y="2259366"/>
            <a:ext cx="356616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24C825-C66C-449F-BBBB-270562CA621D}" type="datetime1">
              <a:rPr lang="id-ID" smtClean="0"/>
              <a:pPr/>
              <a:t>19/12/2012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E5FAA91-EFC6-47BF-912F-A636B3A9A6A3}"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70F8B4-0DCE-4897-92AF-9BDE76C0300E}" type="datetime1">
              <a:rPr lang="id-ID" smtClean="0"/>
              <a:pPr/>
              <a:t>19/12/2012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E5FAA91-EFC6-47BF-912F-A636B3A9A6A3}"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754EB5-1CBA-4F08-A0D6-F10FF1BEA9E8}" type="datetime1">
              <a:rPr lang="id-ID" smtClean="0"/>
              <a:pPr/>
              <a:t>19/12/2012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E5FAA91-EFC6-47BF-912F-A636B3A9A6A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2971" y="1600200"/>
            <a:ext cx="5537729"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95300" y="1600200"/>
            <a:ext cx="3259006"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ABE8EF-D559-4AFB-BBD5-08E56E1C48A8}" type="datetime1">
              <a:rPr lang="id-ID" smtClean="0"/>
              <a:pPr/>
              <a:t>19/12/2012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E5FAA91-EFC6-47BF-912F-A636B3A9A6A3}" type="slidenum">
              <a:rPr lang="id-ID" smtClean="0"/>
              <a:pPr/>
              <a:t>‹#›</a:t>
            </a:fld>
            <a:endParaRPr lang="id-ID"/>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751218" y="4846320"/>
            <a:ext cx="154782"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750950"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95300" y="5715000"/>
            <a:ext cx="883285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B3D352-0B93-4CEA-8771-C90328AA33F5}" type="datetime1">
              <a:rPr lang="id-ID" smtClean="0"/>
              <a:pPr/>
              <a:t>19/12/2012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8E5FAA91-EFC6-47BF-912F-A636B3A9A6A3}" type="slidenum">
              <a:rPr lang="id-ID" smtClean="0"/>
              <a:pPr/>
              <a:t>‹#›</a:t>
            </a:fld>
            <a:endParaRPr lang="id-ID"/>
          </a:p>
        </p:txBody>
      </p:sp>
      <p:sp>
        <p:nvSpPr>
          <p:cNvPr id="8" name="Title 7"/>
          <p:cNvSpPr>
            <a:spLocks noGrp="1"/>
          </p:cNvSpPr>
          <p:nvPr>
            <p:ph type="title"/>
          </p:nvPr>
        </p:nvSpPr>
        <p:spPr>
          <a:xfrm>
            <a:off x="495300" y="4953000"/>
            <a:ext cx="883285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751218" y="0"/>
            <a:ext cx="154782"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152718"/>
            <a:ext cx="62738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95300" y="1752601"/>
            <a:ext cx="8255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95300" y="6172201"/>
            <a:ext cx="3714750" cy="304800"/>
          </a:xfrm>
          <a:prstGeom prst="rect">
            <a:avLst/>
          </a:prstGeom>
        </p:spPr>
        <p:txBody>
          <a:bodyPr vert="horz" lIns="91440" tIns="45720" rIns="91440" bIns="0" rtlCol="0" anchor="b"/>
          <a:lstStyle>
            <a:lvl1pPr algn="l">
              <a:defRPr sz="1000">
                <a:solidFill>
                  <a:schemeClr val="tx1"/>
                </a:solidFill>
              </a:defRPr>
            </a:lvl1pPr>
          </a:lstStyle>
          <a:p>
            <a:fld id="{47940470-AF47-47BE-97DF-6DE7F1710726}" type="datetime1">
              <a:rPr lang="id-ID" smtClean="0"/>
              <a:pPr/>
              <a:t>19/12/2012</a:t>
            </a:fld>
            <a:endParaRPr lang="id-ID"/>
          </a:p>
        </p:txBody>
      </p:sp>
      <p:sp>
        <p:nvSpPr>
          <p:cNvPr id="5" name="Footer Placeholder 4"/>
          <p:cNvSpPr>
            <a:spLocks noGrp="1"/>
          </p:cNvSpPr>
          <p:nvPr>
            <p:ph type="ftr" sz="quarter" idx="3"/>
          </p:nvPr>
        </p:nvSpPr>
        <p:spPr>
          <a:xfrm>
            <a:off x="495300" y="6492876"/>
            <a:ext cx="3714750" cy="283845"/>
          </a:xfrm>
          <a:prstGeom prst="rect">
            <a:avLst/>
          </a:prstGeom>
        </p:spPr>
        <p:txBody>
          <a:bodyPr vert="horz" lIns="91440" tIns="45720" rIns="91440" bIns="45720" rtlCol="0" anchor="t"/>
          <a:lstStyle>
            <a:lvl1pPr algn="l">
              <a:defRPr sz="1000">
                <a:solidFill>
                  <a:schemeClr val="tx1"/>
                </a:solidFill>
              </a:defRPr>
            </a:lvl1pPr>
          </a:lstStyle>
          <a:p>
            <a:endParaRPr lang="id-ID"/>
          </a:p>
        </p:txBody>
      </p:sp>
      <p:sp>
        <p:nvSpPr>
          <p:cNvPr id="6" name="Slide Number Placeholder 5"/>
          <p:cNvSpPr>
            <a:spLocks noGrp="1"/>
          </p:cNvSpPr>
          <p:nvPr>
            <p:ph type="sldNum" sz="quarter" idx="4"/>
          </p:nvPr>
        </p:nvSpPr>
        <p:spPr>
          <a:xfrm rot="16200000">
            <a:off x="8967814" y="5870284"/>
            <a:ext cx="1315721" cy="395552"/>
          </a:xfrm>
          <a:prstGeom prst="rect">
            <a:avLst/>
          </a:prstGeom>
        </p:spPr>
        <p:txBody>
          <a:bodyPr vert="horz" lIns="91440" tIns="45720" rIns="91440" bIns="45720" rtlCol="0" anchor="ctr"/>
          <a:lstStyle>
            <a:lvl1pPr algn="l">
              <a:defRPr sz="2400" b="1">
                <a:solidFill>
                  <a:schemeClr val="tx2"/>
                </a:solidFill>
              </a:defRPr>
            </a:lvl1pPr>
          </a:lstStyle>
          <a:p>
            <a:fld id="{8E5FAA91-EFC6-47BF-912F-A636B3A9A6A3}" type="slidenum">
              <a:rPr lang="id-ID" smtClean="0"/>
              <a:pPr/>
              <a:t>‹#›</a:t>
            </a:fld>
            <a:endParaRPr lang="id-ID"/>
          </a:p>
        </p:txBody>
      </p:sp>
      <p:sp>
        <p:nvSpPr>
          <p:cNvPr id="7" name="Rectangle 6"/>
          <p:cNvSpPr/>
          <p:nvPr/>
        </p:nvSpPr>
        <p:spPr>
          <a:xfrm>
            <a:off x="9751218" y="0"/>
            <a:ext cx="154782"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751218" y="1371600"/>
            <a:ext cx="154782"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ransition spd="slow">
    <p:fade/>
  </p:transition>
  <p:timing>
    <p:tnLst>
      <p:par>
        <p:cTn id="1" dur="indefinite" restart="never" nodeType="tmRoot"/>
      </p:par>
    </p:tnLst>
  </p:timing>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2" descr="http://dayscore.files.wordpress.com/2010/12/logistics4.jpg?w=64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86000" y="3000958"/>
            <a:ext cx="4845816" cy="2485442"/>
          </a:xfrm>
          <a:prstGeom prst="rect">
            <a:avLst/>
          </a:prstGeom>
          <a:noFill/>
          <a:extLst>
            <a:ext uri="{909E8E84-426E-40DD-AFC4-6F175D3DCCD1}">
              <a14:hiddenFill xmlns:a14="http://schemas.microsoft.com/office/drawing/2010/main" xmlns="">
                <a:solidFill>
                  <a:srgbClr val="FFFFFF"/>
                </a:solidFill>
              </a14:hiddenFill>
            </a:ext>
          </a:extLst>
        </p:spPr>
      </p:pic>
      <p:sp>
        <p:nvSpPr>
          <p:cNvPr id="22530" name="Title 1"/>
          <p:cNvSpPr>
            <a:spLocks noGrp="1"/>
          </p:cNvSpPr>
          <p:nvPr>
            <p:ph type="ctrTitle"/>
          </p:nvPr>
        </p:nvSpPr>
        <p:spPr>
          <a:xfrm>
            <a:off x="179696" y="533400"/>
            <a:ext cx="9220200" cy="609600"/>
          </a:xfrm>
          <a:noFill/>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en-US" sz="1600" b="1" cap="none" spc="0" dirty="0" smtClean="0">
                <a:ln w="11430"/>
                <a:solidFill>
                  <a:srgbClr val="7030A0"/>
                </a:solidFill>
                <a:effectLst>
                  <a:outerShdw blurRad="50800" dist="39000" dir="5460000" algn="tl">
                    <a:srgbClr val="000000">
                      <a:alpha val="38000"/>
                    </a:srgbClr>
                  </a:outerShdw>
                </a:effectLst>
              </a:rPr>
              <a:t>P</a:t>
            </a:r>
            <a:r>
              <a:rPr lang="id-ID" sz="1600" b="1" cap="none" spc="0" dirty="0" smtClean="0">
                <a:ln w="11430"/>
                <a:solidFill>
                  <a:srgbClr val="7030A0"/>
                </a:solidFill>
                <a:effectLst>
                  <a:outerShdw blurRad="50800" dist="39000" dir="5460000" algn="tl">
                    <a:srgbClr val="000000">
                      <a:alpha val="38000"/>
                    </a:srgbClr>
                  </a:outerShdw>
                </a:effectLst>
              </a:rPr>
              <a:t>erpres </a:t>
            </a:r>
            <a:r>
              <a:rPr lang="en-US" sz="1600" b="1" cap="none" spc="0" dirty="0" smtClean="0">
                <a:ln w="11430"/>
                <a:solidFill>
                  <a:srgbClr val="7030A0"/>
                </a:solidFill>
                <a:effectLst>
                  <a:outerShdw blurRad="50800" dist="39000" dir="5460000" algn="tl">
                    <a:srgbClr val="000000">
                      <a:alpha val="38000"/>
                    </a:srgbClr>
                  </a:outerShdw>
                </a:effectLst>
              </a:rPr>
              <a:t>N</a:t>
            </a:r>
            <a:r>
              <a:rPr lang="id-ID" sz="1600" b="1" cap="none" spc="0" dirty="0" smtClean="0">
                <a:ln w="11430"/>
                <a:solidFill>
                  <a:srgbClr val="7030A0"/>
                </a:solidFill>
                <a:effectLst>
                  <a:outerShdw blurRad="50800" dist="39000" dir="5460000" algn="tl">
                    <a:srgbClr val="000000">
                      <a:alpha val="38000"/>
                    </a:srgbClr>
                  </a:outerShdw>
                </a:effectLst>
              </a:rPr>
              <a:t>o</a:t>
            </a:r>
            <a:r>
              <a:rPr lang="en-US" sz="1600" b="1" cap="none" spc="0" dirty="0" smtClean="0">
                <a:ln w="11430"/>
                <a:solidFill>
                  <a:srgbClr val="7030A0"/>
                </a:solidFill>
                <a:effectLst>
                  <a:outerShdw blurRad="50800" dist="39000" dir="5460000" algn="tl">
                    <a:srgbClr val="000000">
                      <a:alpha val="38000"/>
                    </a:srgbClr>
                  </a:outerShdw>
                </a:effectLst>
              </a:rPr>
              <a:t>. </a:t>
            </a:r>
            <a:r>
              <a:rPr lang="en-US" sz="1800" b="1" cap="none" spc="0" dirty="0" smtClean="0">
                <a:ln w="11430"/>
                <a:solidFill>
                  <a:srgbClr val="7030A0"/>
                </a:solidFill>
                <a:effectLst>
                  <a:outerShdw blurRad="50800" dist="39000" dir="5460000" algn="tl">
                    <a:srgbClr val="000000">
                      <a:alpha val="38000"/>
                    </a:srgbClr>
                  </a:outerShdw>
                </a:effectLst>
              </a:rPr>
              <a:t>26/2012</a:t>
            </a:r>
            <a:r>
              <a:rPr lang="en-US" sz="1600" b="1" cap="none" spc="0" dirty="0" smtClean="0">
                <a:ln w="11430"/>
                <a:solidFill>
                  <a:srgbClr val="7030A0"/>
                </a:solidFill>
                <a:effectLst>
                  <a:outerShdw blurRad="50800" dist="39000" dir="5460000" algn="tl">
                    <a:srgbClr val="000000">
                      <a:alpha val="38000"/>
                    </a:srgbClr>
                  </a:outerShdw>
                </a:effectLst>
              </a:rPr>
              <a:t> </a:t>
            </a:r>
            <a:r>
              <a:rPr lang="id-ID" sz="1600" b="1" cap="none" spc="0" dirty="0" smtClean="0">
                <a:ln w="11430"/>
                <a:solidFill>
                  <a:srgbClr val="7030A0"/>
                </a:solidFill>
                <a:effectLst>
                  <a:outerShdw blurRad="50800" dist="39000" dir="5460000" algn="tl">
                    <a:srgbClr val="000000">
                      <a:alpha val="38000"/>
                    </a:srgbClr>
                  </a:outerShdw>
                </a:effectLst>
              </a:rPr>
              <a:t>tentang </a:t>
            </a:r>
            <a:r>
              <a:rPr lang="en-US" sz="1600" b="1" cap="none" spc="0" dirty="0" smtClean="0">
                <a:ln w="11430"/>
                <a:solidFill>
                  <a:srgbClr val="7030A0"/>
                </a:solidFill>
                <a:effectLst>
                  <a:outerShdw blurRad="50800" dist="39000" dir="5460000" algn="tl">
                    <a:srgbClr val="000000">
                      <a:alpha val="38000"/>
                    </a:srgbClr>
                  </a:outerShdw>
                </a:effectLst>
              </a:rPr>
              <a:t>C</a:t>
            </a:r>
            <a:r>
              <a:rPr lang="id-ID" sz="1600" b="1" cap="none" spc="0" dirty="0" smtClean="0">
                <a:ln w="11430"/>
                <a:solidFill>
                  <a:srgbClr val="7030A0"/>
                </a:solidFill>
                <a:effectLst>
                  <a:outerShdw blurRad="50800" dist="39000" dir="5460000" algn="tl">
                    <a:srgbClr val="000000">
                      <a:alpha val="38000"/>
                    </a:srgbClr>
                  </a:outerShdw>
                </a:effectLst>
              </a:rPr>
              <a:t>etak Biru Pengembangan Sistem Logistik Nasional (Sislognas)</a:t>
            </a:r>
            <a:endParaRPr lang="en-US" sz="1600" b="1" cap="none" spc="0" dirty="0" smtClean="0">
              <a:ln w="11430"/>
              <a:solidFill>
                <a:srgbClr val="7030A0"/>
              </a:solidFill>
              <a:effectLst>
                <a:outerShdw blurRad="50800" dist="39000" dir="5460000" algn="tl">
                  <a:srgbClr val="000000">
                    <a:alpha val="38000"/>
                  </a:srgbClr>
                </a:outerShdw>
              </a:effectLst>
              <a:latin typeface="Aharoni" pitchFamily="2" charset="-79"/>
              <a:cs typeface="Aharoni" pitchFamily="2" charset="-79"/>
            </a:endParaRPr>
          </a:p>
        </p:txBody>
      </p:sp>
      <p:sp>
        <p:nvSpPr>
          <p:cNvPr id="9" name="Subtitle 2"/>
          <p:cNvSpPr txBox="1">
            <a:spLocks/>
          </p:cNvSpPr>
          <p:nvPr/>
        </p:nvSpPr>
        <p:spPr bwMode="auto">
          <a:xfrm>
            <a:off x="228599" y="5438846"/>
            <a:ext cx="9144001" cy="961954"/>
          </a:xfrm>
          <a:prstGeom prst="rect">
            <a:avLst/>
          </a:prstGeom>
          <a:noFill/>
          <a:ln w="9525">
            <a:noFill/>
            <a:miter lim="800000"/>
            <a:headEnd/>
            <a:tailEnd/>
          </a:ln>
        </p:spPr>
        <p:txBody>
          <a:bodyPr>
            <a:normAutofit lnSpcReduction="10000"/>
          </a:bodyPr>
          <a:lstStyle/>
          <a:p>
            <a:pPr fontAlgn="auto">
              <a:spcBef>
                <a:spcPct val="20000"/>
              </a:spcBef>
              <a:spcAft>
                <a:spcPts val="0"/>
              </a:spcAft>
              <a:buClr>
                <a:schemeClr val="accent1"/>
              </a:buClr>
              <a:buFont typeface="Arial" pitchFamily="34" charset="0"/>
              <a:buNone/>
              <a:defRPr/>
            </a:pPr>
            <a:r>
              <a:rPr lang="en-US" sz="2000" b="1" dirty="0" err="1" smtClean="0">
                <a:latin typeface="Calibri" pitchFamily="34" charset="0"/>
                <a:cs typeface="Calibri" pitchFamily="34" charset="0"/>
              </a:rPr>
              <a:t>Penurunan</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Biaya</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Logistik</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dan</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Implementasi</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Sistem</a:t>
            </a:r>
            <a:r>
              <a:rPr lang="en-US" sz="2000" b="1" dirty="0" smtClean="0">
                <a:latin typeface="Calibri" pitchFamily="34" charset="0"/>
                <a:cs typeface="Calibri" pitchFamily="34" charset="0"/>
              </a:rPr>
              <a:t> ICT</a:t>
            </a:r>
            <a:r>
              <a:rPr lang="id-ID" sz="2000" b="1" dirty="0" smtClean="0">
                <a:latin typeface="Calibri" pitchFamily="34" charset="0"/>
                <a:cs typeface="Calibri" pitchFamily="34" charset="0"/>
              </a:rPr>
              <a:t> </a:t>
            </a:r>
            <a:r>
              <a:rPr lang="en-US" sz="2000" b="1" dirty="0" smtClean="0">
                <a:latin typeface="Calibri" pitchFamily="34" charset="0"/>
                <a:cs typeface="Calibri" pitchFamily="34" charset="0"/>
              </a:rPr>
              <a:t>--</a:t>
            </a:r>
            <a:r>
              <a:rPr lang="id-ID" sz="2000" b="1" dirty="0" smtClean="0">
                <a:latin typeface="Calibri" pitchFamily="34" charset="0"/>
                <a:cs typeface="Calibri" pitchFamily="34" charset="0"/>
              </a:rPr>
              <a:t> </a:t>
            </a:r>
            <a:r>
              <a:rPr lang="en-US" sz="2000" b="1" dirty="0" smtClean="0">
                <a:latin typeface="Calibri" pitchFamily="34" charset="0"/>
                <a:cs typeface="Calibri" pitchFamily="34" charset="0"/>
              </a:rPr>
              <a:t>SISLOGNAS yang </a:t>
            </a:r>
            <a:r>
              <a:rPr lang="en-US" sz="2000" b="1" dirty="0" err="1" smtClean="0">
                <a:latin typeface="Calibri" pitchFamily="34" charset="0"/>
                <a:cs typeface="Calibri" pitchFamily="34" charset="0"/>
              </a:rPr>
              <a:t>Terintegrasi</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Secara</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Nasional</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dan</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Terhubung</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Secara</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Gobal</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untuk</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Daya</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Saing</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Nasional</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dan</a:t>
            </a:r>
            <a:r>
              <a:rPr lang="en-US" sz="2000" b="1" dirty="0" smtClean="0">
                <a:latin typeface="Calibri" pitchFamily="34" charset="0"/>
                <a:cs typeface="Calibri" pitchFamily="34" charset="0"/>
              </a:rPr>
              <a:t> </a:t>
            </a:r>
            <a:r>
              <a:rPr lang="en-US" sz="2000" b="1" dirty="0" err="1" smtClean="0">
                <a:latin typeface="Calibri" pitchFamily="34" charset="0"/>
                <a:cs typeface="Calibri" pitchFamily="34" charset="0"/>
              </a:rPr>
              <a:t>Kesejahteraan</a:t>
            </a:r>
            <a:r>
              <a:rPr lang="en-US" sz="2000" b="1" dirty="0" smtClean="0">
                <a:latin typeface="Calibri" pitchFamily="34" charset="0"/>
                <a:cs typeface="Calibri" pitchFamily="34" charset="0"/>
              </a:rPr>
              <a:t> Rakyat</a:t>
            </a:r>
            <a:endParaRPr lang="en-US" sz="2000" b="1" spc="300" dirty="0">
              <a:latin typeface="Calibri" pitchFamily="34" charset="0"/>
              <a:cs typeface="Calibri" pitchFamily="34" charset="0"/>
            </a:endParaRPr>
          </a:p>
        </p:txBody>
      </p:sp>
      <p:sp>
        <p:nvSpPr>
          <p:cNvPr id="3" name="AutoShape 13" descr="data:image/jpeg;base64,/9j/4AAQSkZJRgABAQAAAQABAAD/2wCEAAkGBhASERUUExQQFRQRFRQVFBUVFRQPEBIUFRQWFRUSFxUXGyYeFxokGhUUHy8gJCcpLCwsFR4xNTAqNSYrLCkBCQoKDgwOGg8PGCokHyQsKSwtLDUsMCwtMCkpLCkpLCwsLCwsKSwsLy8sKSkpLC8sLCwsLCwsLCwsLCwsLCwpLP/AABEIAKAA8AMBIgACEQEDEQH/xAAcAAABBQEBAQAAAAAAAAAAAAAAAgMEBQYHAQj/xABDEAACAQIDBQUEBwYDCQEAAAABAgADEQQSIQUxQVFxBiJhgZETMkKhBxQjUrHB8ENTYnKS0SSCohczY4OTssLh8RX/xAAbAQABBQEBAAAAAAAAAAAAAAAAAQIDBAUGB//EAC8RAAICAQMCBAQHAQEBAAAAAAABAgMRBCExEkEFEyJRQmGR0SMycaGxweGB8Ab/2gAMAwEAAhEDEQA/AJ+G7ReMtMP2k8ZzhcQY6uNbnMPBt7M6nQ7SLzk+jt5TxnIk2iw4yTS2yw4mGWhHFM6/T24PvR9NueInJaW3WHGSV7SNzkitmu5G6YPsdZpbaUyZRxitxnIV7UMNxkjDdpqhI7x3ySGqmudyOWli+DrsJmNkdoywFzeX1DHo3GXYXxmUp0ygSoTwGeyciCEIQAIQhAAhCEACEIQAIQhAAhCEACEIQAIQhAAhCEAPmVaZihSM19PsPij+yf0t+MlU/o7xZ/Z26kD85z/4j4i/obuYLmSMSKRihTM3qfRnij+7HVv7STT+i2txel/qP5R6ha/hY3zal8SOdhTPS1p0f/ZW/wC9TyBkLHfRrWQXHft90EmK67Vu4iK2t7KRgs5kjD4kgybjNkOhsyMpHAgj8ZX1KNt8jVi4ZL0exptm7btbWaTA7Z8ZznCMAdCb/lNBgMRYjWSr3Qxo6Rg9rHnLOltMcZg8NtADS8tKG0pNG6USrKmL7GxXFoeI89I6DMp9bsLjUcRylrsTEg5gGuDawPDpLdd/U8Mq2U9Kyi3hCEtFcIQhAAhCEACEIQAIQhAAhCEACEIQAIQhAAhCEACEIQAJ5aewgBEx+zkqrZh0PETjm2sGEquhCgqxU3533jhYztpnOfpH2LaoKyg2cWYj7w59R+Bmfrak49S7F/RW9Mul9zAjBFd3Hjz6WnnfXnEVcwvYkeYH4GV1THVUNwSeYbvKf7eVpnQ6maz6S4TaL+MscFt8jQzJp2kQaPTI8V1Hod0krtSgfjA63U/OS4kuUQtRfDOiYTbNxe8utj45TVQiwN9bbmB08jOZ4LHcjcc+Eudl7WIIN9xFo6MsNMinDKaO0iEr9jbUWvTDDf8AEPGT5sxaayjGaaeGewhCKIEIQgAQhCABCEIAEIQgAQhCABCEIAEIQgAQhCABCEIAEj47ApWQo4urDX+45GSIRGsrDBPG5yHtR2TbDN95G91rfI8jMXtCgADe0+g9s4VKlIowDZ7AA8zuI5W3zi3a7s61CoRa6EnI9tHA0NvEHSY1tSrs9PBtaa/zI4lyYSngmqFiBouu6978ZKwuEVmyNYMfdPAnl1kqjiPZkBh4X3acjJFPBF61MLqS62t4EH8o6ybx7E8YRKgpXou6FiCmv8JW1wbeIltsz21Ue0R1YJbOpspUXtmHMayw7ZUgcY4HCiiG3ElJS9nqpoVxcXU3V1N7MjaHTlwI68o+qXmQUsb84KeqTrSw8Z7nTexe3Go1Qrgi9gw8Dx8es6oJyXsnhQuIprU71NGGSpv7pN6Yc8iSBrxHjOtCX6kksp7djNnPq5W/c9hCEmGBCEIAEIQgAQhCABCEIAEIQgAQhCABCETnF7cYjaXICoQhFAIQhAAhCIqVAASdANTEbwssCvruz1LL8Ol+WnebyvbraVG0Ni0sTimpODkpYdQOas7McwPOwWXGxxdS/wB4m199rnXzNzG9nD/E4k+NJfSmD+cqVwUl1P4n+xZUnBvHZHIO0vYOvSdgabugJs6qWVhwJtu6GR+xWzD9aF75aYZrHWx0A6amd0x+EWrTZG3OCOnjObtUqU8K6hAazVGp0yB9qzMQlr7yA1z5SjrYdEeld9kaOmv8xbrcxOMpviK9QqhZqtRmUgFmyJ3QABwNr+XWSKfZDEVGaykPSUVCp0cC+pC7z0m47JbCWhtEIDdaeGzI27OHYLe3A7/SarbuByMuKQfaUfeA/aUvjU+IGo6SxXR0xUk+Buo1MbPwsbP+Sn7G4BFp1MPVCMWVSGG6pSYEgrfW17nmL+E0WyK7DNRc3ejYXO90PuP6aHxBmbrbLBxKPRqZVqhjRb4UqL3ihH3Trp4mWb7QJK1SuSrhzlxCb/smOrA/EoNmB8DLtP5WmYs3hmkhPA09ko4IQhAAhCEACEIQAIQhAAhCEACEIQAZxFfKPGVzVTeeVq1zcxktOJ1/iDun6XsuPuXq68Lcm0ceRv1/GTUqgjQykvFLUI3SbSeMTr2s3X7iToT4Lyeyvw20ODevCSqtU5SV1NjYczOm0+rqvj1QZVlBxeGOmVW16hK6HQMAP4mvu6DSOjH5wAAQzb7ixQDfeJqWasiDcgLnysB+PyjLpqyPSu+xJCLi8snYeiFUKNygD0ldsysvt8SOIqJf/pLaWsy2z61sbi1+81M+YpiTWS8tIK4ufV+n9o0tWqApJ3DWc7xO1R9eo7sqMajchnuif9zt5CaHbWNIGUdTbl+jMltHBf4da41aqxzW35G/3Q8NEU/5piX6p23LC2hv/wBL2noxB55lsvoLxm02obUrPTuciUwV33B79RB/VfrN/T2kKiBlsyuARyIM5lsCs9eti6mUMzhRY6HQJqp4HuTQdntprRzUqrBBfMmfu2v7yeGuo6mbGlsUm4vh8GXr26pxS7RWRl8y0rhmDYav7M+Ry06nXIy6+E0lNRi6QqLZa6Ao3I/epuOKMPS+koNrZTUqBWUriaJIIIYe1o66EcSto/QxRRUxKX1VfagfEthduoNz6xYdUZv5f1/mBt0o4Uu0t/8Ar/3JouzmKY0/ZVLipQ7jA77fA3iCOPhLeZjalQNUoVqbhCxFNjvBza0yRxW9x/nl1gdoZyUbu1U95fwZeamWsZWURxnv0snQnl4RCU9hPIXgB7CIaoBxkKptzDqwQ1EzMbAXvqeGm7zipNjXOK5ZYQnk9iDghCEACEIQAoC0TeJLQvPLXPJr4FwESoi49CCli1rld0ZLROe8mhbKDzF4Ecc8kui6H3tGJvm/IHl4RrZ1QNUqnXeFv4AbvnGc09p4krut0mrR4riUVbwsjHXs8Fv7ciYrC42+NxTcqoFvBUAvNZRxyNodD47vWUWF2SgqVmS5FSoajk8W0so8Bv8APxmzqdRG6EVVLOXt/wC+QabFbl1LsQdr5mCoL58QwB5qp/suY9ek92vs7uFUJAI0HDTVbcrWknBU89d6p3UxlX+ZtSfJbD/mGSccQVJ3ZQSeWmsq06ZSr633f+f6W/MUZxXt/Jhux9ZlFV1BN6hvbfpcbuWsvtpYda4DplDrvVgQCOKsJQdhw4A7pyMCb+IY3+VvSanEYbODY5W4MN4685JGMlug12nU7GUmN2UtC1anmBRlbJfMg1sbcbWJEsdiY8LSyFSwRmXSxutzbQ8LGQ69Wtkam6q1wRcfI+tpA2PtNVzBgRfLrwuBY6+mkkhrJQt637dyhZooy0vTjh/zv9y5bEUwlSg7AUyL02a6hb65bnkbGTcDtGlXpUyairWAtmV1FQMNCRrqDa9uMqsZSWslkIJHDlIVHs/RK3ZQjfEUYqvWx0E0NPrIrKfHuY9+mszmO/67Gvwm3a1NxTq3N9zAEq35qZP2l2vo0AC6vrusCV6Zt1/C8yeDo1KahVq1WXgHC1FHgNAfQyYuNqjQrScHeCWS46EMCPOXVqKZvJCo3wg0vvgVjPpOX9nSPVjb5D+8pcV9IeKbcVX+Ua+piNs7ApupemDRbeQbNQPUi/s+u7nbfMjVDoxRwVddCDp5+I8Zs6daexZijC1U9ZF+uTx8ti3xW369T36jt4Fjb03SEcQech+0nueW+lLhGY+pvLbOrdhe13tlFGqftVHdJ/aKP/IfObKfPmHxLIwZSQykEEaEEcZ2Lsh2qXF07GwqoO+vP+MeEyNTp+h9UeDp/Dtb5i8ub3X7mihPLz2UjZCEIQAzKiKtPSbRF55WkkbPI6DPCYkNEs0e2Jg9zQngibyNyHYFFoi88Jnl41PLHJA5jlKswUrwN/K8ZAjjOALncBrJ6rZxlmLwEksYGnxAo0raFmJNuAHP0sIxiK4ahVyhs3s37u8k5ToLb5Bq1y7E+ngOUfoVspB3ETQq8Wtqkl8OMYJnp1jPfkpOx2ylbCoXDBrsAQWpuAGta414bjND9WqqND7QeNlqeu5vO0l1lSstwXpP95DpfxU6GUOO2rjcJdqiU61IfGp9mwHjw+XpOhp1OnvWYS+/0GR826WE1n2f9MKr3NtQR8LDKw8jKTCDJiGQjRr6HiN+49Zf4btnga4C1RkP/EW6g+DLf8ojauGppkq0mV6bEhTcVMrWvYHkQD6SO5OC685S9ufoW4KcW6pwab9+M/qRMaEplTkHevYqcrAi19N3ET2ltBDvvr95Q4843tDGq9KzqLpdlZe6QSNfAg6XEqaVW8zbdRv1V8FmrQV2Q9cdzTUsVSG5aRH8LmmfQ6R84iifgq9QwI9Zl808JtEhrZx4RXn4LW/yywaj69SXcKvmUH5GZntktFkUoBmUXRgbEC5zUrHeLajl0iqeObcWYjkSSPnKvbKlqbhfeQ518be8PMX9JraDxKcLU3wzmPF9B5X4b32yUiVbxxWkLONGG5hceHMR5GnoMZdSyjhZwwSg0mbL2pUoVFqUzZlPkRxB5iVoaLVorSawyJZi8o712d2/TxdEVE0O514o3LpyMtZwns32iqYSqHXVTo6cHXl15Gdr2ZtKnXprUpm6sNOY5gjgRMW+l1v5HV6LWK+OH+Zc/clwhCVzQMrniljQMXeeTQfubrQpntEho2TcxYEd1NsMYFXnl4Twwe4JAIlp6YIIuOw49VZXbUxdzkG4e915SXjcVkW/E6CUQPExy42JqYdT6mO57CMDE3MjYrEcIig1zJFXtll7hGkwNTSUf0gbX9nhxTB1rNY/yrqfnYect8IdJzHt7tj2uMKg92iAg672PqbeUl8Npdmoz2W5Hp61K9N9tyKlWT9m4ohrXNt9uF+coKWIk7BVtSek6S2HpaOnc1NYZqMZir0j42/GRsNVkSpXulvGe4epM1V4jgZGCSaLdXnjNI6VYo1JB07kfRuN4mrYX6Rn6z3gekRtB+6ekie00U9f185arj6Tj/8A6CPri/l/ZBfD5Kr0uB+0pdDw/Ef5YlDH9rqTTFRfeoG/VDvHkbH1jdaxsy7m1/8AU7/wjVedTh8o861tXRPK4YpTFgxhTHAZsmc0Ohpquw/ao4WrlYn2NS2cfdP3wPx5jpMkDHFMjsgpRwxarJVTU49j6Mp1AwBBBBAII1BB1BEXOZfRz2wykYWqe6x+xY/CT+zPgeHjpynTLzFsg4PDOu098b4KUTEYzHinl7rMXbKAvOxN+mkit2loXtmb3c18ptltmv0y3a/IXlkKYNrgaajjY7riNf8A51H93S339xN5IN92+4B8p5PV5fTiSf1Omec7DdfatKmQHLAtl0yk+8SqA23ElWA6Rlu0uGFu+dTlHdNy1wLAb95t1Bkmvsyi7KzIrFAQtwCtjfgep9Yo4Cjp9nS7trdxNLbraaSWPkpLKY1qTZCbtPhrE5z3Re2VhrkL5deOUFugJih2mwtwPaC5bIND3mvawPHh6jnJIwNL93S/oXxHL+Jv6jzM8OCpX0p073JvkW9zYk3tvuBr4CDnQlw/qL0yIbdpKOfIc4ILC2W98rZbgDeCQ1v5TFntPhgPfNjuOVrNutlNtb3FpKGzKOv2VHvb/s0166a8JT7U2fhxmQU0vUbO5Kgtc20BtpuF+kdDyHymCjOTwiPV2/TrVAAWNywXQgDICWvflYg8jaQsZ2goqN7a2t3TxXMP9Pe6SU9Ckgvkpi1vhUHTdwlS1CmTfIg6Kot8pYrjS3nDwX4Rml2HKOJDjMDcHyk3B75CRQNAAOmkssAmsbbhJ4JG2+SyxeMFGi9Q7qaluthoPM2HnOH1cSzsWY3ZiWJ5km5+ZnSPpK2p7PCrSB1rNr/Imp+eX1nLwZseDUdNTsfxP9kSUvDyS0qywwFXf5fnKcPLDZzb/KalsfSaVdmdi8R9P1+uMdpPIqHujz/XyjitMyUS7F7FilaLNWQkeKNWQOAkmKxb3U9D+Eg0qt6Y8CPQj/5JLteVezmurjkoPowvLNcfSzkvH45UX8mWdGoOOoNwRwIOhHpIODp5c9E6lDdDzQ6g/rxj1F4jHC2SqN9Puv402O/yP4+E0/C9R5F6T4exw+rq82ppcobGm+LBisUvERsGd0c9ysjoMcBjAaOq0SQxoczTrf0f9sfrKexqt9vTGhO+qg+L+YcfIzkd47g8Y9KotSmcroQVPTh0O7zla6tWL5ljSal0Tz27n//Z"/>
          <p:cNvSpPr>
            <a:spLocks noChangeAspect="1" noChangeArrowheads="1"/>
          </p:cNvSpPr>
          <p:nvPr/>
        </p:nvSpPr>
        <p:spPr bwMode="auto">
          <a:xfrm>
            <a:off x="155575" y="-876300"/>
            <a:ext cx="2743200" cy="1828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187656" y="152400"/>
            <a:ext cx="4155744" cy="36933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err="1" smtClean="0">
                <a:ln w="11430"/>
                <a:solidFill>
                  <a:srgbClr val="7030A0"/>
                </a:solidFill>
                <a:effectLst>
                  <a:outerShdw blurRad="50800" dist="39000" dir="5460000" algn="tl">
                    <a:srgbClr val="000000">
                      <a:alpha val="38000"/>
                    </a:srgbClr>
                  </a:outerShdw>
                </a:effectLst>
              </a:rPr>
              <a:t>Tantangan</a:t>
            </a:r>
            <a:r>
              <a:rPr lang="en-US" b="1" dirty="0" smtClean="0">
                <a:ln w="11430"/>
                <a:solidFill>
                  <a:srgbClr val="7030A0"/>
                </a:solidFill>
                <a:effectLst>
                  <a:outerShdw blurRad="50800" dist="39000" dir="5460000" algn="tl">
                    <a:srgbClr val="000000">
                      <a:alpha val="38000"/>
                    </a:srgbClr>
                  </a:outerShdw>
                </a:effectLst>
              </a:rPr>
              <a:t> </a:t>
            </a:r>
            <a:r>
              <a:rPr lang="en-US" b="1" dirty="0" err="1" smtClean="0">
                <a:ln w="11430"/>
                <a:solidFill>
                  <a:srgbClr val="7030A0"/>
                </a:solidFill>
                <a:effectLst>
                  <a:outerShdw blurRad="50800" dist="39000" dir="5460000" algn="tl">
                    <a:srgbClr val="000000">
                      <a:alpha val="38000"/>
                    </a:srgbClr>
                  </a:outerShdw>
                </a:effectLst>
              </a:rPr>
              <a:t>Implementasi</a:t>
            </a:r>
            <a:r>
              <a:rPr lang="en-US" b="1" dirty="0" smtClean="0">
                <a:ln w="11430"/>
                <a:solidFill>
                  <a:srgbClr val="7030A0"/>
                </a:solidFill>
                <a:effectLst>
                  <a:outerShdw blurRad="50800" dist="39000" dir="5460000" algn="tl">
                    <a:srgbClr val="000000">
                      <a:alpha val="38000"/>
                    </a:srgbClr>
                  </a:outerShdw>
                </a:effectLst>
              </a:rPr>
              <a:t>:</a:t>
            </a:r>
            <a:endParaRPr lang="en-US" b="1" dirty="0">
              <a:ln w="11430"/>
              <a:solidFill>
                <a:srgbClr val="7030A0"/>
              </a:solidFill>
              <a:effectLst>
                <a:outerShdw blurRad="50800" dist="39000" dir="5460000" algn="tl">
                  <a:srgbClr val="000000">
                    <a:alpha val="38000"/>
                  </a:srgbClr>
                </a:outerShdw>
              </a:effectLst>
            </a:endParaRPr>
          </a:p>
        </p:txBody>
      </p:sp>
      <p:sp>
        <p:nvSpPr>
          <p:cNvPr id="7" name="TextBox 6"/>
          <p:cNvSpPr txBox="1"/>
          <p:nvPr/>
        </p:nvSpPr>
        <p:spPr>
          <a:xfrm>
            <a:off x="3124200" y="6172200"/>
            <a:ext cx="6248400" cy="461665"/>
          </a:xfrm>
          <a:prstGeom prst="rect">
            <a:avLst/>
          </a:prstGeom>
          <a:noFill/>
        </p:spPr>
        <p:txBody>
          <a:bodyPr wrap="square" rtlCol="0">
            <a:spAutoFit/>
          </a:bodyPr>
          <a:lstStyle/>
          <a:p>
            <a:pPr algn="r"/>
            <a:r>
              <a:rPr lang="en-US" sz="1200" b="1" dirty="0" smtClean="0"/>
              <a:t>Kantor </a:t>
            </a:r>
            <a:r>
              <a:rPr lang="id-ID" sz="1200" b="1" dirty="0" smtClean="0"/>
              <a:t>Cabang Pelabuhan Indonesia III </a:t>
            </a:r>
            <a:r>
              <a:rPr lang="en-US" sz="1200" b="1" dirty="0" err="1" smtClean="0"/>
              <a:t>Tanjung</a:t>
            </a:r>
            <a:r>
              <a:rPr lang="en-US" sz="1200" b="1" dirty="0" smtClean="0"/>
              <a:t> Perak</a:t>
            </a:r>
          </a:p>
          <a:p>
            <a:pPr algn="r"/>
            <a:r>
              <a:rPr lang="en-US" sz="1200" b="1" dirty="0" smtClean="0"/>
              <a:t>Surabaya, 19 </a:t>
            </a:r>
            <a:r>
              <a:rPr lang="en-US" sz="1200" b="1" dirty="0" err="1" smtClean="0"/>
              <a:t>Desember</a:t>
            </a:r>
            <a:r>
              <a:rPr lang="en-US" sz="1200" b="1" dirty="0" smtClean="0"/>
              <a:t> 2012</a:t>
            </a:r>
            <a:endParaRPr lang="en-US" sz="1200" b="1" dirty="0"/>
          </a:p>
        </p:txBody>
      </p:sp>
      <p:sp>
        <p:nvSpPr>
          <p:cNvPr id="8" name="Title 1"/>
          <p:cNvSpPr txBox="1">
            <a:spLocks/>
          </p:cNvSpPr>
          <p:nvPr/>
        </p:nvSpPr>
        <p:spPr>
          <a:xfrm>
            <a:off x="213056" y="1219200"/>
            <a:ext cx="9220200" cy="2057400"/>
          </a:xfrm>
          <a:prstGeom prst="rect">
            <a:avLst/>
          </a:prstGeom>
          <a:noFill/>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lnSpc>
                <a:spcPct val="100000"/>
              </a:lnSpc>
              <a:spcBef>
                <a:spcPct val="0"/>
              </a:spcBef>
              <a:buNone/>
              <a:defRPr sz="8800" kern="1200" cap="all" spc="-80" baseline="0">
                <a:solidFill>
                  <a:schemeClr val="tx1"/>
                </a:solidFill>
                <a:latin typeface="+mj-lt"/>
                <a:ea typeface="+mj-ea"/>
                <a:cs typeface="+mj-cs"/>
              </a:defRPr>
            </a:lvl1pPr>
          </a:lstStyle>
          <a:p>
            <a:pPr algn="ctr">
              <a:defRPr/>
            </a:pPr>
            <a:r>
              <a:rPr lang="id-ID" sz="2800" b="1" cap="none" spc="0" dirty="0" smtClean="0">
                <a:ln w="11430"/>
                <a:solidFill>
                  <a:srgbClr val="FF0000"/>
                </a:solidFill>
                <a:effectLst>
                  <a:outerShdw blurRad="50800" dist="39000" dir="5460000" algn="tl">
                    <a:srgbClr val="000000">
                      <a:alpha val="38000"/>
                    </a:srgbClr>
                  </a:outerShdw>
                </a:effectLst>
              </a:rPr>
              <a:t>MENDORONG PELABUHAN TANJUNG PERAK SEBAGAI GARDA KETAHANAN LOGISTIK KAWASAN TIMUR, DAN </a:t>
            </a:r>
          </a:p>
          <a:p>
            <a:pPr algn="ctr">
              <a:defRPr/>
            </a:pPr>
            <a:r>
              <a:rPr lang="id-ID" sz="2800" b="1" cap="none" spc="0" dirty="0" smtClean="0">
                <a:ln w="11430"/>
                <a:solidFill>
                  <a:srgbClr val="FF0000"/>
                </a:solidFill>
                <a:effectLst>
                  <a:outerShdw blurRad="50800" dist="39000" dir="5460000" algn="tl">
                    <a:srgbClr val="000000">
                      <a:alpha val="38000"/>
                    </a:srgbClr>
                  </a:outerShdw>
                </a:effectLst>
              </a:rPr>
              <a:t>MODEL EFISIENSI KEPELABUHANAN NASIONAL</a:t>
            </a:r>
            <a:endParaRPr lang="en-US" sz="2800" b="1" cap="none" spc="0" dirty="0" smtClean="0">
              <a:ln w="11430"/>
              <a:solidFill>
                <a:srgbClr val="FF0000"/>
              </a:solidFill>
              <a:effectLst>
                <a:outerShdw blurRad="50800" dist="39000" dir="5460000" algn="tl">
                  <a:srgbClr val="000000">
                    <a:alpha val="38000"/>
                  </a:srgbClr>
                </a:outerShdw>
              </a:effectLst>
              <a:latin typeface="Aharoni" pitchFamily="2" charset="-79"/>
              <a:cs typeface="Aharoni" pitchFamily="2" charset="-79"/>
            </a:endParaRPr>
          </a:p>
        </p:txBody>
      </p:sp>
    </p:spTree>
    <p:extLst>
      <p:ext uri="{BB962C8B-B14F-4D97-AF65-F5344CB8AC3E}">
        <p14:creationId xmlns:p14="http://schemas.microsoft.com/office/powerpoint/2010/main" xmlns="" val="411678779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68375"/>
            <a:ext cx="9296400" cy="5737225"/>
          </a:xfrm>
        </p:spPr>
        <p:txBody>
          <a:bodyPr>
            <a:noAutofit/>
          </a:bodyPr>
          <a:lstStyle/>
          <a:p>
            <a:pPr algn="just">
              <a:spcBef>
                <a:spcPts val="0"/>
              </a:spcBef>
              <a:defRPr/>
            </a:pPr>
            <a:r>
              <a:rPr lang="id-ID" sz="1800" b="1" dirty="0">
                <a:effectLst>
                  <a:outerShdw blurRad="38100" dist="38100" dir="2700000" algn="tl">
                    <a:srgbClr val="000000">
                      <a:alpha val="43137"/>
                    </a:srgbClr>
                  </a:outerShdw>
                </a:effectLst>
                <a:latin typeface="Calibri" pitchFamily="34" charset="0"/>
                <a:cs typeface="Calibri" pitchFamily="34" charset="0"/>
              </a:rPr>
              <a:t>Pasal </a:t>
            </a:r>
            <a:r>
              <a:rPr lang="en-US" sz="1800" b="1" dirty="0">
                <a:effectLst>
                  <a:outerShdw blurRad="38100" dist="38100" dir="2700000" algn="tl">
                    <a:srgbClr val="000000">
                      <a:alpha val="43137"/>
                    </a:srgbClr>
                  </a:outerShdw>
                </a:effectLst>
                <a:latin typeface="Calibri" pitchFamily="34" charset="0"/>
                <a:cs typeface="Calibri" pitchFamily="34" charset="0"/>
              </a:rPr>
              <a:t>2</a:t>
            </a:r>
            <a:endParaRPr lang="id-ID" sz="1800" b="1" dirty="0">
              <a:effectLst>
                <a:outerShdw blurRad="38100" dist="38100" dir="2700000" algn="tl">
                  <a:srgbClr val="000000">
                    <a:alpha val="43137"/>
                  </a:srgbClr>
                </a:outerShdw>
              </a:effectLst>
              <a:latin typeface="Calibri" pitchFamily="34" charset="0"/>
              <a:cs typeface="Calibri" pitchFamily="34" charset="0"/>
            </a:endParaRPr>
          </a:p>
          <a:p>
            <a:pPr marL="0" indent="0" algn="just">
              <a:spcBef>
                <a:spcPts val="0"/>
              </a:spcBef>
              <a:buFont typeface="Arial" pitchFamily="34" charset="0"/>
              <a:buNone/>
              <a:defRPr/>
            </a:pPr>
            <a:r>
              <a:rPr lang="id-ID" sz="1800" dirty="0" smtClean="0">
                <a:latin typeface="Calibri" pitchFamily="34" charset="0"/>
                <a:cs typeface="Calibri" pitchFamily="34" charset="0"/>
              </a:rPr>
              <a:t>Cetak </a:t>
            </a:r>
            <a:r>
              <a:rPr lang="id-ID" sz="1800" dirty="0">
                <a:latin typeface="Calibri" pitchFamily="34" charset="0"/>
                <a:cs typeface="Calibri" pitchFamily="34" charset="0"/>
              </a:rPr>
              <a:t>Biru Pengembangan Sistem Logistik Nasional</a:t>
            </a:r>
            <a:r>
              <a:rPr lang="en-US" sz="1800" dirty="0">
                <a:latin typeface="Calibri" pitchFamily="34" charset="0"/>
                <a:cs typeface="Calibri" pitchFamily="34" charset="0"/>
              </a:rPr>
              <a:t> </a:t>
            </a:r>
            <a:r>
              <a:rPr lang="en-US" sz="1800" dirty="0" err="1" smtClean="0">
                <a:latin typeface="Calibri" pitchFamily="34" charset="0"/>
                <a:cs typeface="Calibri" pitchFamily="34" charset="0"/>
              </a:rPr>
              <a:t>berfungsi</a:t>
            </a:r>
            <a:r>
              <a:rPr lang="en-US" sz="1800" dirty="0" smtClean="0">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sebagai</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acuan</a:t>
            </a:r>
            <a:r>
              <a:rPr lang="en-US" sz="1800" b="1" dirty="0">
                <a:solidFill>
                  <a:srgbClr val="C00000"/>
                </a:solidFill>
                <a:latin typeface="Calibri" pitchFamily="34" charset="0"/>
                <a:cs typeface="Calibri" pitchFamily="34" charset="0"/>
              </a:rPr>
              <a:t> </a:t>
            </a:r>
            <a:r>
              <a:rPr lang="id-ID" sz="1800" b="1" dirty="0">
                <a:solidFill>
                  <a:srgbClr val="C00000"/>
                </a:solidFill>
                <a:latin typeface="Calibri" pitchFamily="34" charset="0"/>
                <a:cs typeface="Calibri" pitchFamily="34" charset="0"/>
              </a:rPr>
              <a:t>bagi </a:t>
            </a:r>
            <a:r>
              <a:rPr lang="en-US" sz="1800" b="1" dirty="0" err="1">
                <a:solidFill>
                  <a:srgbClr val="C00000"/>
                </a:solidFill>
                <a:latin typeface="Calibri" pitchFamily="34" charset="0"/>
                <a:cs typeface="Calibri" pitchFamily="34" charset="0"/>
              </a:rPr>
              <a:t>menteri</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pimpinan</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lembaga</a:t>
            </a:r>
            <a:r>
              <a:rPr lang="en-US" sz="1800" b="1" dirty="0">
                <a:solidFill>
                  <a:srgbClr val="C00000"/>
                </a:solidFill>
                <a:latin typeface="Calibri" pitchFamily="34" charset="0"/>
                <a:cs typeface="Calibri" pitchFamily="34" charset="0"/>
              </a:rPr>
              <a:t> non </a:t>
            </a:r>
            <a:r>
              <a:rPr lang="en-US" sz="1800" b="1" dirty="0" err="1">
                <a:solidFill>
                  <a:srgbClr val="C00000"/>
                </a:solidFill>
                <a:latin typeface="Calibri" pitchFamily="34" charset="0"/>
                <a:cs typeface="Calibri" pitchFamily="34" charset="0"/>
              </a:rPr>
              <a:t>kementerian</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gubernur</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dan</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bupati</a:t>
            </a:r>
            <a:r>
              <a:rPr lang="en-US" sz="1800" b="1" dirty="0">
                <a:solidFill>
                  <a:srgbClr val="C00000"/>
                </a:solidFill>
                <a:latin typeface="Calibri" pitchFamily="34" charset="0"/>
                <a:cs typeface="Calibri" pitchFamily="34" charset="0"/>
              </a:rPr>
              <a:t>/</a:t>
            </a:r>
            <a:r>
              <a:rPr lang="en-US" sz="1800" b="1" dirty="0" err="1">
                <a:solidFill>
                  <a:srgbClr val="C00000"/>
                </a:solidFill>
                <a:latin typeface="Calibri" pitchFamily="34" charset="0"/>
                <a:cs typeface="Calibri" pitchFamily="34" charset="0"/>
              </a:rPr>
              <a:t>walikota</a:t>
            </a:r>
            <a:r>
              <a:rPr lang="en-US" sz="1800" b="1" dirty="0">
                <a:solidFill>
                  <a:srgbClr val="C00000"/>
                </a:solidFill>
                <a:latin typeface="Calibri" pitchFamily="34" charset="0"/>
                <a:cs typeface="Calibri" pitchFamily="34" charset="0"/>
              </a:rPr>
              <a:t> </a:t>
            </a:r>
            <a:r>
              <a:rPr lang="id-ID" sz="1800" b="1" dirty="0">
                <a:solidFill>
                  <a:srgbClr val="C00000"/>
                </a:solidFill>
                <a:latin typeface="Calibri" pitchFamily="34" charset="0"/>
                <a:cs typeface="Calibri" pitchFamily="34" charset="0"/>
              </a:rPr>
              <a:t>dalam </a:t>
            </a:r>
            <a:r>
              <a:rPr lang="en-US" sz="1800" b="1" dirty="0" err="1">
                <a:solidFill>
                  <a:srgbClr val="C00000"/>
                </a:solidFill>
                <a:latin typeface="Calibri" pitchFamily="34" charset="0"/>
                <a:cs typeface="Calibri" pitchFamily="34" charset="0"/>
              </a:rPr>
              <a:t>rangka</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penyusunan</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kebijakan</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dan</a:t>
            </a:r>
            <a:r>
              <a:rPr lang="en-US" sz="1800" b="1" dirty="0">
                <a:solidFill>
                  <a:srgbClr val="C00000"/>
                </a:solidFill>
                <a:latin typeface="Calibri" pitchFamily="34" charset="0"/>
                <a:cs typeface="Calibri" pitchFamily="34" charset="0"/>
              </a:rPr>
              <a:t> r</a:t>
            </a:r>
            <a:r>
              <a:rPr lang="id-ID" sz="1800" b="1" dirty="0">
                <a:solidFill>
                  <a:srgbClr val="C00000"/>
                </a:solidFill>
                <a:latin typeface="Calibri" pitchFamily="34" charset="0"/>
                <a:cs typeface="Calibri" pitchFamily="34" charset="0"/>
              </a:rPr>
              <a:t>encana </a:t>
            </a:r>
            <a:r>
              <a:rPr lang="en-US" sz="1800" b="1" dirty="0">
                <a:solidFill>
                  <a:srgbClr val="C00000"/>
                </a:solidFill>
                <a:latin typeface="Calibri" pitchFamily="34" charset="0"/>
                <a:cs typeface="Calibri" pitchFamily="34" charset="0"/>
              </a:rPr>
              <a:t>k</a:t>
            </a:r>
            <a:r>
              <a:rPr lang="id-ID" sz="1800" b="1" dirty="0">
                <a:solidFill>
                  <a:srgbClr val="C00000"/>
                </a:solidFill>
                <a:latin typeface="Calibri" pitchFamily="34" charset="0"/>
                <a:cs typeface="Calibri" pitchFamily="34" charset="0"/>
              </a:rPr>
              <a:t>erja yang terkait pengembanga</a:t>
            </a:r>
            <a:r>
              <a:rPr lang="en-US" sz="1800" b="1" dirty="0">
                <a:solidFill>
                  <a:srgbClr val="C00000"/>
                </a:solidFill>
                <a:latin typeface="Calibri" pitchFamily="34" charset="0"/>
                <a:cs typeface="Calibri" pitchFamily="34" charset="0"/>
              </a:rPr>
              <a:t>n</a:t>
            </a:r>
            <a:r>
              <a:rPr lang="id-ID" sz="1800" b="1" dirty="0">
                <a:solidFill>
                  <a:srgbClr val="C00000"/>
                </a:solidFill>
                <a:latin typeface="Calibri" pitchFamily="34" charset="0"/>
                <a:cs typeface="Calibri" pitchFamily="34" charset="0"/>
              </a:rPr>
              <a:t> Sistem Logistik</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Nasional</a:t>
            </a:r>
            <a:r>
              <a:rPr lang="en-US" sz="1800" b="1" dirty="0">
                <a:solidFill>
                  <a:srgbClr val="C00000"/>
                </a:solidFill>
                <a:latin typeface="Calibri" pitchFamily="34" charset="0"/>
                <a:cs typeface="Calibri" pitchFamily="34" charset="0"/>
              </a:rPr>
              <a:t> di </a:t>
            </a:r>
            <a:r>
              <a:rPr lang="en-US" sz="1800" b="1" dirty="0" err="1">
                <a:solidFill>
                  <a:srgbClr val="C00000"/>
                </a:solidFill>
                <a:latin typeface="Calibri" pitchFamily="34" charset="0"/>
                <a:cs typeface="Calibri" pitchFamily="34" charset="0"/>
              </a:rPr>
              <a:t>bidang</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tugas</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masing-masing</a:t>
            </a:r>
            <a:r>
              <a:rPr lang="en-US" sz="1800" b="1" dirty="0">
                <a:solidFill>
                  <a:srgbClr val="C00000"/>
                </a:solidFill>
                <a:latin typeface="Calibri" pitchFamily="34" charset="0"/>
                <a:cs typeface="Calibri" pitchFamily="34" charset="0"/>
              </a:rPr>
              <a:t>, yang </a:t>
            </a:r>
            <a:r>
              <a:rPr lang="en-US" sz="1800" b="1" dirty="0" err="1">
                <a:solidFill>
                  <a:srgbClr val="C00000"/>
                </a:solidFill>
                <a:latin typeface="Calibri" pitchFamily="34" charset="0"/>
                <a:cs typeface="Calibri" pitchFamily="34" charset="0"/>
              </a:rPr>
              <a:t>dituangkan</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dalam</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dokumen</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rencana</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strategis</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masing-masing</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kementerian</a:t>
            </a:r>
            <a:r>
              <a:rPr lang="en-US" sz="1800" b="1" dirty="0">
                <a:solidFill>
                  <a:srgbClr val="C00000"/>
                </a:solidFill>
                <a:latin typeface="Calibri" pitchFamily="34" charset="0"/>
                <a:cs typeface="Calibri" pitchFamily="34" charset="0"/>
              </a:rPr>
              <a:t>/</a:t>
            </a:r>
            <a:r>
              <a:rPr lang="en-US" sz="1800" b="1" dirty="0" err="1">
                <a:solidFill>
                  <a:srgbClr val="C00000"/>
                </a:solidFill>
                <a:latin typeface="Calibri" pitchFamily="34" charset="0"/>
                <a:cs typeface="Calibri" pitchFamily="34" charset="0"/>
              </a:rPr>
              <a:t>lembaga</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pemerintah</a:t>
            </a:r>
            <a:r>
              <a:rPr lang="en-US" sz="1800" b="1" dirty="0">
                <a:solidFill>
                  <a:srgbClr val="C00000"/>
                </a:solidFill>
                <a:latin typeface="Calibri" pitchFamily="34" charset="0"/>
                <a:cs typeface="Calibri" pitchFamily="34" charset="0"/>
              </a:rPr>
              <a:t> non </a:t>
            </a:r>
            <a:r>
              <a:rPr lang="en-US" sz="1800" b="1" dirty="0" err="1">
                <a:solidFill>
                  <a:srgbClr val="C00000"/>
                </a:solidFill>
                <a:latin typeface="Calibri" pitchFamily="34" charset="0"/>
                <a:cs typeface="Calibri" pitchFamily="34" charset="0"/>
              </a:rPr>
              <a:t>kementerian</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dan</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pemerintah</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daerah</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sebagai</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bagian</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dari</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dokumen</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perencanaan</a:t>
            </a:r>
            <a:r>
              <a:rPr lang="en-US" sz="1800" b="1" dirty="0">
                <a:solidFill>
                  <a:srgbClr val="C00000"/>
                </a:solidFill>
                <a:latin typeface="Calibri" pitchFamily="34" charset="0"/>
                <a:cs typeface="Calibri" pitchFamily="34" charset="0"/>
              </a:rPr>
              <a:t> </a:t>
            </a:r>
            <a:r>
              <a:rPr lang="en-US" sz="1800" b="1" err="1">
                <a:solidFill>
                  <a:srgbClr val="C00000"/>
                </a:solidFill>
                <a:latin typeface="Calibri" pitchFamily="34" charset="0"/>
                <a:cs typeface="Calibri" pitchFamily="34" charset="0"/>
              </a:rPr>
              <a:t>pembangunan</a:t>
            </a:r>
            <a:r>
              <a:rPr lang="id-ID" sz="1800" smtClean="0">
                <a:latin typeface="Calibri" pitchFamily="34" charset="0"/>
                <a:cs typeface="Calibri" pitchFamily="34" charset="0"/>
              </a:rPr>
              <a:t>.</a:t>
            </a:r>
          </a:p>
          <a:p>
            <a:pPr marL="0" indent="0" algn="just">
              <a:spcBef>
                <a:spcPts val="0"/>
              </a:spcBef>
              <a:buFont typeface="Arial" pitchFamily="34" charset="0"/>
              <a:buNone/>
              <a:defRPr/>
            </a:pPr>
            <a:endParaRPr lang="id-ID" sz="1050" dirty="0" smtClean="0">
              <a:latin typeface="Calibri" pitchFamily="34" charset="0"/>
              <a:cs typeface="Calibri" pitchFamily="34" charset="0"/>
            </a:endParaRPr>
          </a:p>
          <a:p>
            <a:pPr algn="just">
              <a:spcBef>
                <a:spcPts val="0"/>
              </a:spcBef>
              <a:defRPr/>
            </a:pPr>
            <a:r>
              <a:rPr lang="id-ID" sz="1800" b="1" dirty="0" smtClean="0">
                <a:effectLst>
                  <a:outerShdw blurRad="38100" dist="38100" dir="2700000" algn="tl">
                    <a:srgbClr val="000000">
                      <a:alpha val="43137"/>
                    </a:srgbClr>
                  </a:outerShdw>
                </a:effectLst>
                <a:latin typeface="Calibri" pitchFamily="34" charset="0"/>
                <a:cs typeface="Calibri" pitchFamily="34" charset="0"/>
              </a:rPr>
              <a:t>Pasal </a:t>
            </a:r>
            <a:r>
              <a:rPr lang="en-US" sz="1800" b="1" dirty="0">
                <a:effectLst>
                  <a:outerShdw blurRad="38100" dist="38100" dir="2700000" algn="tl">
                    <a:srgbClr val="000000">
                      <a:alpha val="43137"/>
                    </a:srgbClr>
                  </a:outerShdw>
                </a:effectLst>
                <a:latin typeface="Calibri" pitchFamily="34" charset="0"/>
                <a:cs typeface="Calibri" pitchFamily="34" charset="0"/>
              </a:rPr>
              <a:t>3</a:t>
            </a:r>
            <a:endParaRPr lang="id-ID" sz="1800" b="1" dirty="0">
              <a:effectLst>
                <a:outerShdw blurRad="38100" dist="38100" dir="2700000" algn="tl">
                  <a:srgbClr val="000000">
                    <a:alpha val="43137"/>
                  </a:srgbClr>
                </a:outerShdw>
              </a:effectLst>
              <a:latin typeface="Calibri" pitchFamily="34" charset="0"/>
              <a:cs typeface="Calibri" pitchFamily="34" charset="0"/>
            </a:endParaRPr>
          </a:p>
          <a:p>
            <a:pPr marL="355600" indent="-355600" algn="just">
              <a:spcBef>
                <a:spcPts val="0"/>
              </a:spcBef>
              <a:buFont typeface="Arial" pitchFamily="34" charset="0"/>
              <a:buAutoNum type="arabicParenBoth"/>
              <a:defRPr/>
            </a:pPr>
            <a:r>
              <a:rPr lang="en-US" sz="1800" dirty="0" err="1" smtClean="0">
                <a:latin typeface="Calibri" pitchFamily="34" charset="0"/>
                <a:cs typeface="Calibri" pitchFamily="34" charset="0"/>
              </a:rPr>
              <a:t>Pelaksanaan</a:t>
            </a:r>
            <a:r>
              <a:rPr lang="en-US" sz="1800" dirty="0" smtClean="0">
                <a:latin typeface="Calibri" pitchFamily="34" charset="0"/>
                <a:cs typeface="Calibri" pitchFamily="34" charset="0"/>
              </a:rPr>
              <a:t> </a:t>
            </a:r>
            <a:r>
              <a:rPr lang="id-ID" sz="1800" dirty="0">
                <a:latin typeface="Calibri" pitchFamily="34" charset="0"/>
                <a:cs typeface="Calibri" pitchFamily="34" charset="0"/>
              </a:rPr>
              <a:t>Cetak Biru Pengembangan Sistem Logistik </a:t>
            </a:r>
            <a:r>
              <a:rPr lang="id-ID" sz="1800" dirty="0" smtClean="0">
                <a:latin typeface="Calibri" pitchFamily="34" charset="0"/>
                <a:cs typeface="Calibri" pitchFamily="34" charset="0"/>
              </a:rPr>
              <a:t>Nasional</a:t>
            </a:r>
            <a:r>
              <a:rPr lang="en-US" sz="1800" dirty="0" smtClean="0">
                <a:latin typeface="Calibri" pitchFamily="34" charset="0"/>
                <a:cs typeface="Calibri" pitchFamily="34" charset="0"/>
              </a:rPr>
              <a:t>, </a:t>
            </a:r>
            <a:r>
              <a:rPr lang="en-US" sz="1800" b="1" u="sng" dirty="0" err="1">
                <a:solidFill>
                  <a:srgbClr val="C00000"/>
                </a:solidFill>
                <a:latin typeface="Calibri" pitchFamily="34" charset="0"/>
                <a:cs typeface="Calibri" pitchFamily="34" charset="0"/>
              </a:rPr>
              <a:t>dikoordinasikan</a:t>
            </a:r>
            <a:r>
              <a:rPr lang="en-US" sz="1800" b="1" u="sng" dirty="0">
                <a:solidFill>
                  <a:srgbClr val="C00000"/>
                </a:solidFill>
                <a:latin typeface="Calibri" pitchFamily="34" charset="0"/>
                <a:cs typeface="Calibri" pitchFamily="34" charset="0"/>
              </a:rPr>
              <a:t> </a:t>
            </a:r>
            <a:r>
              <a:rPr lang="en-US" sz="1800" b="1" u="sng" dirty="0" err="1">
                <a:solidFill>
                  <a:srgbClr val="C00000"/>
                </a:solidFill>
                <a:latin typeface="Calibri" pitchFamily="34" charset="0"/>
                <a:cs typeface="Calibri" pitchFamily="34" charset="0"/>
              </a:rPr>
              <a:t>oleh</a:t>
            </a:r>
            <a:r>
              <a:rPr lang="en-US" sz="1800" b="1" u="sng" dirty="0">
                <a:solidFill>
                  <a:srgbClr val="C00000"/>
                </a:solidFill>
                <a:latin typeface="Calibri" pitchFamily="34" charset="0"/>
                <a:cs typeface="Calibri" pitchFamily="34" charset="0"/>
              </a:rPr>
              <a:t> </a:t>
            </a:r>
            <a:r>
              <a:rPr lang="en-US" sz="1800" b="1" u="sng" dirty="0" err="1">
                <a:solidFill>
                  <a:srgbClr val="C00000"/>
                </a:solidFill>
                <a:latin typeface="Calibri" pitchFamily="34" charset="0"/>
                <a:cs typeface="Calibri" pitchFamily="34" charset="0"/>
              </a:rPr>
              <a:t>Komite</a:t>
            </a:r>
            <a:r>
              <a:rPr lang="en-US" sz="1800" b="1" u="sng" dirty="0">
                <a:solidFill>
                  <a:srgbClr val="C00000"/>
                </a:solidFill>
                <a:latin typeface="Calibri" pitchFamily="34" charset="0"/>
                <a:cs typeface="Calibri" pitchFamily="34" charset="0"/>
              </a:rPr>
              <a:t> </a:t>
            </a:r>
            <a:r>
              <a:rPr lang="en-US" sz="1800" b="1" u="sng" dirty="0" err="1">
                <a:solidFill>
                  <a:srgbClr val="C00000"/>
                </a:solidFill>
                <a:latin typeface="Calibri" pitchFamily="34" charset="0"/>
                <a:cs typeface="Calibri" pitchFamily="34" charset="0"/>
              </a:rPr>
              <a:t>Percepatan</a:t>
            </a:r>
            <a:r>
              <a:rPr lang="en-US" sz="1800" b="1" u="sng" dirty="0">
                <a:solidFill>
                  <a:srgbClr val="C00000"/>
                </a:solidFill>
                <a:latin typeface="Calibri" pitchFamily="34" charset="0"/>
                <a:cs typeface="Calibri" pitchFamily="34" charset="0"/>
              </a:rPr>
              <a:t> </a:t>
            </a:r>
            <a:r>
              <a:rPr lang="en-US" sz="1800" b="1" u="sng" dirty="0" err="1">
                <a:solidFill>
                  <a:srgbClr val="C00000"/>
                </a:solidFill>
                <a:latin typeface="Calibri" pitchFamily="34" charset="0"/>
                <a:cs typeface="Calibri" pitchFamily="34" charset="0"/>
              </a:rPr>
              <a:t>dan</a:t>
            </a:r>
            <a:r>
              <a:rPr lang="en-US" sz="1800" b="1" u="sng" dirty="0">
                <a:solidFill>
                  <a:srgbClr val="C00000"/>
                </a:solidFill>
                <a:latin typeface="Calibri" pitchFamily="34" charset="0"/>
                <a:cs typeface="Calibri" pitchFamily="34" charset="0"/>
              </a:rPr>
              <a:t> </a:t>
            </a:r>
            <a:r>
              <a:rPr lang="en-US" sz="1800" b="1" u="sng" dirty="0" err="1">
                <a:solidFill>
                  <a:srgbClr val="C00000"/>
                </a:solidFill>
                <a:latin typeface="Calibri" pitchFamily="34" charset="0"/>
                <a:cs typeface="Calibri" pitchFamily="34" charset="0"/>
              </a:rPr>
              <a:t>Perluasan</a:t>
            </a:r>
            <a:r>
              <a:rPr lang="en-US" sz="1800" b="1" u="sng" dirty="0">
                <a:solidFill>
                  <a:srgbClr val="C00000"/>
                </a:solidFill>
                <a:latin typeface="Calibri" pitchFamily="34" charset="0"/>
                <a:cs typeface="Calibri" pitchFamily="34" charset="0"/>
              </a:rPr>
              <a:t> Pembangunan </a:t>
            </a:r>
            <a:r>
              <a:rPr lang="en-US" sz="1800" b="1" u="sng" dirty="0" err="1">
                <a:solidFill>
                  <a:srgbClr val="C00000"/>
                </a:solidFill>
                <a:latin typeface="Calibri" pitchFamily="34" charset="0"/>
                <a:cs typeface="Calibri" pitchFamily="34" charset="0"/>
              </a:rPr>
              <a:t>Ekonomi</a:t>
            </a:r>
            <a:r>
              <a:rPr lang="en-US" sz="1800" b="1" u="sng" dirty="0">
                <a:solidFill>
                  <a:srgbClr val="C00000"/>
                </a:solidFill>
                <a:latin typeface="Calibri" pitchFamily="34" charset="0"/>
                <a:cs typeface="Calibri" pitchFamily="34" charset="0"/>
              </a:rPr>
              <a:t> Indonesia 2011-2025 (KP3EI)</a:t>
            </a:r>
            <a:r>
              <a:rPr lang="en-US" sz="1800" dirty="0">
                <a:latin typeface="Calibri" pitchFamily="34" charset="0"/>
                <a:cs typeface="Calibri" pitchFamily="34" charset="0"/>
              </a:rPr>
              <a:t> yang </a:t>
            </a:r>
            <a:r>
              <a:rPr lang="en-US" sz="1800" dirty="0" err="1">
                <a:latin typeface="Calibri" pitchFamily="34" charset="0"/>
                <a:cs typeface="Calibri" pitchFamily="34" charset="0"/>
              </a:rPr>
              <a:t>dibentuk</a:t>
            </a:r>
            <a:r>
              <a:rPr lang="en-US" sz="1800" dirty="0">
                <a:latin typeface="Calibri" pitchFamily="34" charset="0"/>
                <a:cs typeface="Calibri" pitchFamily="34" charset="0"/>
              </a:rPr>
              <a:t> </a:t>
            </a:r>
            <a:r>
              <a:rPr lang="en-US" sz="1800" dirty="0" err="1">
                <a:latin typeface="Calibri" pitchFamily="34" charset="0"/>
                <a:cs typeface="Calibri" pitchFamily="34" charset="0"/>
              </a:rPr>
              <a:t>dengan</a:t>
            </a:r>
            <a:r>
              <a:rPr lang="en-US" sz="1800" dirty="0">
                <a:latin typeface="Calibri" pitchFamily="34" charset="0"/>
                <a:cs typeface="Calibri" pitchFamily="34" charset="0"/>
              </a:rPr>
              <a:t> </a:t>
            </a:r>
            <a:r>
              <a:rPr lang="en-US" sz="1800" dirty="0" err="1">
                <a:latin typeface="Calibri" pitchFamily="34" charset="0"/>
                <a:cs typeface="Calibri" pitchFamily="34" charset="0"/>
              </a:rPr>
              <a:t>Peraturan</a:t>
            </a:r>
            <a:r>
              <a:rPr lang="en-US" sz="1800" dirty="0">
                <a:latin typeface="Calibri" pitchFamily="34" charset="0"/>
                <a:cs typeface="Calibri" pitchFamily="34" charset="0"/>
              </a:rPr>
              <a:t> </a:t>
            </a:r>
            <a:r>
              <a:rPr lang="en-US" sz="1800" dirty="0" err="1">
                <a:latin typeface="Calibri" pitchFamily="34" charset="0"/>
                <a:cs typeface="Calibri" pitchFamily="34" charset="0"/>
              </a:rPr>
              <a:t>Presiden</a:t>
            </a:r>
            <a:r>
              <a:rPr lang="en-US" sz="1800" dirty="0">
                <a:latin typeface="Calibri" pitchFamily="34" charset="0"/>
                <a:cs typeface="Calibri" pitchFamily="34" charset="0"/>
              </a:rPr>
              <a:t> </a:t>
            </a:r>
            <a:r>
              <a:rPr lang="en-US" sz="1800" dirty="0" err="1">
                <a:latin typeface="Calibri" pitchFamily="34" charset="0"/>
                <a:cs typeface="Calibri" pitchFamily="34" charset="0"/>
              </a:rPr>
              <a:t>Nomor</a:t>
            </a:r>
            <a:r>
              <a:rPr lang="en-US" sz="1800" dirty="0">
                <a:latin typeface="Calibri" pitchFamily="34" charset="0"/>
                <a:cs typeface="Calibri" pitchFamily="34" charset="0"/>
              </a:rPr>
              <a:t> 32 </a:t>
            </a:r>
            <a:r>
              <a:rPr lang="en-US" sz="1800" dirty="0" err="1">
                <a:latin typeface="Calibri" pitchFamily="34" charset="0"/>
                <a:cs typeface="Calibri" pitchFamily="34" charset="0"/>
              </a:rPr>
              <a:t>Tahun</a:t>
            </a:r>
            <a:r>
              <a:rPr lang="en-US" sz="1800" dirty="0">
                <a:latin typeface="Calibri" pitchFamily="34" charset="0"/>
                <a:cs typeface="Calibri" pitchFamily="34" charset="0"/>
              </a:rPr>
              <a:t> 2011 </a:t>
            </a:r>
            <a:r>
              <a:rPr lang="en-US" sz="1800" dirty="0" err="1">
                <a:latin typeface="Calibri" pitchFamily="34" charset="0"/>
                <a:cs typeface="Calibri" pitchFamily="34" charset="0"/>
              </a:rPr>
              <a:t>tentang</a:t>
            </a:r>
            <a:r>
              <a:rPr lang="en-US" sz="1800" dirty="0">
                <a:latin typeface="Calibri" pitchFamily="34" charset="0"/>
                <a:cs typeface="Calibri" pitchFamily="34" charset="0"/>
              </a:rPr>
              <a:t> </a:t>
            </a:r>
            <a:r>
              <a:rPr lang="en-US" sz="1800" dirty="0" err="1">
                <a:latin typeface="Calibri" pitchFamily="34" charset="0"/>
                <a:cs typeface="Calibri" pitchFamily="34" charset="0"/>
              </a:rPr>
              <a:t>Masterplan</a:t>
            </a:r>
            <a:r>
              <a:rPr lang="en-US" sz="1800" dirty="0">
                <a:latin typeface="Calibri" pitchFamily="34" charset="0"/>
                <a:cs typeface="Calibri" pitchFamily="34" charset="0"/>
              </a:rPr>
              <a:t> </a:t>
            </a:r>
            <a:r>
              <a:rPr lang="en-US" sz="1800" dirty="0" err="1">
                <a:latin typeface="Calibri" pitchFamily="34" charset="0"/>
                <a:cs typeface="Calibri" pitchFamily="34" charset="0"/>
              </a:rPr>
              <a:t>Percepatan</a:t>
            </a:r>
            <a:r>
              <a:rPr lang="en-US" sz="1800" dirty="0">
                <a:latin typeface="Calibri" pitchFamily="34" charset="0"/>
                <a:cs typeface="Calibri" pitchFamily="34" charset="0"/>
              </a:rPr>
              <a:t> </a:t>
            </a:r>
            <a:r>
              <a:rPr lang="en-US" sz="1800" dirty="0" err="1">
                <a:latin typeface="Calibri" pitchFamily="34" charset="0"/>
                <a:cs typeface="Calibri" pitchFamily="34" charset="0"/>
              </a:rPr>
              <a:t>dan</a:t>
            </a:r>
            <a:r>
              <a:rPr lang="en-US" sz="1800" dirty="0">
                <a:latin typeface="Calibri" pitchFamily="34" charset="0"/>
                <a:cs typeface="Calibri" pitchFamily="34" charset="0"/>
              </a:rPr>
              <a:t> </a:t>
            </a:r>
            <a:r>
              <a:rPr lang="en-US" sz="1800" dirty="0" err="1">
                <a:latin typeface="Calibri" pitchFamily="34" charset="0"/>
                <a:cs typeface="Calibri" pitchFamily="34" charset="0"/>
              </a:rPr>
              <a:t>Perluasan</a:t>
            </a:r>
            <a:r>
              <a:rPr lang="en-US" sz="1800" dirty="0">
                <a:latin typeface="Calibri" pitchFamily="34" charset="0"/>
                <a:cs typeface="Calibri" pitchFamily="34" charset="0"/>
              </a:rPr>
              <a:t> Pembangunan </a:t>
            </a:r>
            <a:r>
              <a:rPr lang="en-US" sz="1800" dirty="0" err="1">
                <a:latin typeface="Calibri" pitchFamily="34" charset="0"/>
                <a:cs typeface="Calibri" pitchFamily="34" charset="0"/>
              </a:rPr>
              <a:t>Ekonomi</a:t>
            </a:r>
            <a:r>
              <a:rPr lang="en-US" sz="1800" dirty="0">
                <a:latin typeface="Calibri" pitchFamily="34" charset="0"/>
                <a:cs typeface="Calibri" pitchFamily="34" charset="0"/>
              </a:rPr>
              <a:t> Indonesia </a:t>
            </a:r>
            <a:r>
              <a:rPr lang="en-US" sz="1800" dirty="0" smtClean="0">
                <a:latin typeface="Calibri" pitchFamily="34" charset="0"/>
                <a:cs typeface="Calibri" pitchFamily="34" charset="0"/>
              </a:rPr>
              <a:t>2011-2025.</a:t>
            </a:r>
            <a:endParaRPr lang="id-ID" sz="1800" dirty="0">
              <a:latin typeface="Calibri" pitchFamily="34" charset="0"/>
              <a:cs typeface="Calibri" pitchFamily="34" charset="0"/>
            </a:endParaRPr>
          </a:p>
          <a:p>
            <a:pPr marL="355600" indent="-355600" algn="just">
              <a:spcBef>
                <a:spcPts val="0"/>
              </a:spcBef>
              <a:buFont typeface="Arial" pitchFamily="34" charset="0"/>
              <a:buAutoNum type="arabicParenBoth"/>
              <a:defRPr/>
            </a:pPr>
            <a:r>
              <a:rPr lang="en-US" sz="1800" dirty="0" err="1" smtClean="0">
                <a:latin typeface="Calibri" pitchFamily="34" charset="0"/>
                <a:cs typeface="Calibri" pitchFamily="34" charset="0"/>
              </a:rPr>
              <a:t>Untuk</a:t>
            </a:r>
            <a:r>
              <a:rPr lang="en-US" sz="1800" dirty="0" smtClean="0">
                <a:latin typeface="Calibri" pitchFamily="34" charset="0"/>
                <a:cs typeface="Calibri" pitchFamily="34" charset="0"/>
              </a:rPr>
              <a:t> </a:t>
            </a:r>
            <a:r>
              <a:rPr lang="en-US" sz="1800" dirty="0" err="1">
                <a:latin typeface="Calibri" pitchFamily="34" charset="0"/>
                <a:cs typeface="Calibri" pitchFamily="34" charset="0"/>
              </a:rPr>
              <a:t>membantu</a:t>
            </a:r>
            <a:r>
              <a:rPr lang="en-US" sz="1800" dirty="0">
                <a:latin typeface="Calibri" pitchFamily="34" charset="0"/>
                <a:cs typeface="Calibri" pitchFamily="34" charset="0"/>
              </a:rPr>
              <a:t> </a:t>
            </a:r>
            <a:r>
              <a:rPr lang="en-US" sz="1800" dirty="0" err="1">
                <a:latin typeface="Calibri" pitchFamily="34" charset="0"/>
                <a:cs typeface="Calibri" pitchFamily="34" charset="0"/>
              </a:rPr>
              <a:t>pelaksanaan</a:t>
            </a:r>
            <a:r>
              <a:rPr lang="en-US" sz="1800" dirty="0">
                <a:latin typeface="Calibri" pitchFamily="34" charset="0"/>
                <a:cs typeface="Calibri" pitchFamily="34" charset="0"/>
              </a:rPr>
              <a:t> </a:t>
            </a:r>
            <a:r>
              <a:rPr lang="en-US" sz="1800" dirty="0" err="1">
                <a:latin typeface="Calibri" pitchFamily="34" charset="0"/>
                <a:cs typeface="Calibri" pitchFamily="34" charset="0"/>
              </a:rPr>
              <a:t>tugas</a:t>
            </a:r>
            <a:r>
              <a:rPr lang="en-US" sz="1800" dirty="0">
                <a:latin typeface="Calibri" pitchFamily="34" charset="0"/>
                <a:cs typeface="Calibri" pitchFamily="34" charset="0"/>
              </a:rPr>
              <a:t> </a:t>
            </a:r>
            <a:r>
              <a:rPr lang="en-US" sz="1800" dirty="0" smtClean="0">
                <a:latin typeface="Calibri" pitchFamily="34" charset="0"/>
                <a:cs typeface="Calibri" pitchFamily="34" charset="0"/>
              </a:rPr>
              <a:t>KP3EI, </a:t>
            </a:r>
            <a:r>
              <a:rPr lang="en-US" sz="1800" dirty="0" err="1">
                <a:latin typeface="Calibri" pitchFamily="34" charset="0"/>
                <a:cs typeface="Calibri" pitchFamily="34" charset="0"/>
              </a:rPr>
              <a:t>dapat</a:t>
            </a:r>
            <a:r>
              <a:rPr lang="en-US" sz="1800" dirty="0">
                <a:latin typeface="Calibri" pitchFamily="34" charset="0"/>
                <a:cs typeface="Calibri" pitchFamily="34" charset="0"/>
              </a:rPr>
              <a:t> </a:t>
            </a:r>
            <a:r>
              <a:rPr lang="en-US" sz="1800" dirty="0" err="1">
                <a:latin typeface="Calibri" pitchFamily="34" charset="0"/>
                <a:cs typeface="Calibri" pitchFamily="34" charset="0"/>
              </a:rPr>
              <a:t>dibentuk</a:t>
            </a:r>
            <a:r>
              <a:rPr lang="en-US" sz="1800" dirty="0">
                <a:latin typeface="Calibri" pitchFamily="34" charset="0"/>
                <a:cs typeface="Calibri" pitchFamily="34" charset="0"/>
              </a:rPr>
              <a:t> </a:t>
            </a:r>
            <a:r>
              <a:rPr lang="en-US" sz="1800" b="1" u="sng" dirty="0">
                <a:solidFill>
                  <a:srgbClr val="C00000"/>
                </a:solidFill>
                <a:latin typeface="Calibri" pitchFamily="34" charset="0"/>
                <a:cs typeface="Calibri" pitchFamily="34" charset="0"/>
              </a:rPr>
              <a:t>Tim </a:t>
            </a:r>
            <a:r>
              <a:rPr lang="en-US" sz="1800" b="1" u="sng" dirty="0" err="1">
                <a:solidFill>
                  <a:srgbClr val="C00000"/>
                </a:solidFill>
                <a:latin typeface="Calibri" pitchFamily="34" charset="0"/>
                <a:cs typeface="Calibri" pitchFamily="34" charset="0"/>
              </a:rPr>
              <a:t>Kerja</a:t>
            </a:r>
            <a:r>
              <a:rPr lang="en-US" sz="1800" dirty="0">
                <a:latin typeface="Calibri" pitchFamily="34" charset="0"/>
                <a:cs typeface="Calibri" pitchFamily="34" charset="0"/>
              </a:rPr>
              <a:t> yang </a:t>
            </a:r>
            <a:r>
              <a:rPr lang="en-US" sz="1800" dirty="0" err="1">
                <a:latin typeface="Calibri" pitchFamily="34" charset="0"/>
                <a:cs typeface="Calibri" pitchFamily="34" charset="0"/>
              </a:rPr>
              <a:t>susunan</a:t>
            </a:r>
            <a:r>
              <a:rPr lang="en-US" sz="1800" dirty="0">
                <a:latin typeface="Calibri" pitchFamily="34" charset="0"/>
                <a:cs typeface="Calibri" pitchFamily="34" charset="0"/>
              </a:rPr>
              <a:t> </a:t>
            </a:r>
            <a:r>
              <a:rPr lang="en-US" sz="1800" dirty="0" err="1">
                <a:latin typeface="Calibri" pitchFamily="34" charset="0"/>
                <a:cs typeface="Calibri" pitchFamily="34" charset="0"/>
              </a:rPr>
              <a:t>keanggotaan</a:t>
            </a:r>
            <a:r>
              <a:rPr lang="en-US" sz="1800" dirty="0">
                <a:latin typeface="Calibri" pitchFamily="34" charset="0"/>
                <a:cs typeface="Calibri" pitchFamily="34" charset="0"/>
              </a:rPr>
              <a:t> </a:t>
            </a:r>
            <a:r>
              <a:rPr lang="en-US" sz="1800" dirty="0" err="1">
                <a:latin typeface="Calibri" pitchFamily="34" charset="0"/>
                <a:cs typeface="Calibri" pitchFamily="34" charset="0"/>
              </a:rPr>
              <a:t>dan</a:t>
            </a:r>
            <a:r>
              <a:rPr lang="en-US" sz="1800" dirty="0">
                <a:latin typeface="Calibri" pitchFamily="34" charset="0"/>
                <a:cs typeface="Calibri" pitchFamily="34" charset="0"/>
              </a:rPr>
              <a:t> </a:t>
            </a:r>
            <a:r>
              <a:rPr lang="en-US" sz="1800" dirty="0" err="1">
                <a:latin typeface="Calibri" pitchFamily="34" charset="0"/>
                <a:cs typeface="Calibri" pitchFamily="34" charset="0"/>
              </a:rPr>
              <a:t>tugasnya</a:t>
            </a:r>
            <a:r>
              <a:rPr lang="en-US" sz="1800" dirty="0">
                <a:latin typeface="Calibri" pitchFamily="34" charset="0"/>
                <a:cs typeface="Calibri" pitchFamily="34" charset="0"/>
              </a:rPr>
              <a:t> </a:t>
            </a:r>
            <a:r>
              <a:rPr lang="en-US" sz="1800" dirty="0" err="1">
                <a:latin typeface="Calibri" pitchFamily="34" charset="0"/>
                <a:cs typeface="Calibri" pitchFamily="34" charset="0"/>
              </a:rPr>
              <a:t>ditetapkan</a:t>
            </a:r>
            <a:r>
              <a:rPr lang="en-US" sz="1800" dirty="0">
                <a:latin typeface="Calibri" pitchFamily="34" charset="0"/>
                <a:cs typeface="Calibri" pitchFamily="34" charset="0"/>
              </a:rPr>
              <a:t> </a:t>
            </a:r>
            <a:r>
              <a:rPr lang="en-US" sz="1800" dirty="0" err="1">
                <a:latin typeface="Calibri" pitchFamily="34" charset="0"/>
                <a:cs typeface="Calibri" pitchFamily="34" charset="0"/>
              </a:rPr>
              <a:t>oleh</a:t>
            </a:r>
            <a:r>
              <a:rPr lang="en-US" sz="1800" dirty="0">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Menteri</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Koordinator</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Bidang</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Perekonomian</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selaku</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Ketua</a:t>
            </a:r>
            <a:r>
              <a:rPr lang="en-US" sz="1800" b="1" dirty="0">
                <a:solidFill>
                  <a:srgbClr val="C00000"/>
                </a:solidFill>
                <a:latin typeface="Calibri" pitchFamily="34" charset="0"/>
                <a:cs typeface="Calibri" pitchFamily="34" charset="0"/>
              </a:rPr>
              <a:t> </a:t>
            </a:r>
            <a:r>
              <a:rPr lang="en-US" sz="1800" b="1" dirty="0" err="1">
                <a:solidFill>
                  <a:srgbClr val="C00000"/>
                </a:solidFill>
                <a:latin typeface="Calibri" pitchFamily="34" charset="0"/>
                <a:cs typeface="Calibri" pitchFamily="34" charset="0"/>
              </a:rPr>
              <a:t>Harian</a:t>
            </a:r>
            <a:r>
              <a:rPr lang="en-US" sz="1800" b="1" dirty="0">
                <a:solidFill>
                  <a:srgbClr val="C00000"/>
                </a:solidFill>
                <a:latin typeface="Calibri" pitchFamily="34" charset="0"/>
                <a:cs typeface="Calibri" pitchFamily="34" charset="0"/>
              </a:rPr>
              <a:t> </a:t>
            </a:r>
            <a:r>
              <a:rPr lang="en-US" sz="1800" b="1">
                <a:solidFill>
                  <a:srgbClr val="C00000"/>
                </a:solidFill>
                <a:latin typeface="Calibri" pitchFamily="34" charset="0"/>
                <a:cs typeface="Calibri" pitchFamily="34" charset="0"/>
              </a:rPr>
              <a:t>KP3EI</a:t>
            </a:r>
            <a:r>
              <a:rPr lang="en-US" sz="1800" smtClean="0">
                <a:latin typeface="Calibri" pitchFamily="34" charset="0"/>
                <a:cs typeface="Calibri" pitchFamily="34" charset="0"/>
              </a:rPr>
              <a:t>.</a:t>
            </a:r>
            <a:endParaRPr lang="id-ID" sz="1800" smtClean="0">
              <a:latin typeface="Calibri" pitchFamily="34" charset="0"/>
              <a:cs typeface="Calibri" pitchFamily="34" charset="0"/>
            </a:endParaRPr>
          </a:p>
          <a:p>
            <a:pPr algn="just">
              <a:spcBef>
                <a:spcPts val="0"/>
              </a:spcBef>
              <a:defRPr/>
            </a:pPr>
            <a:endParaRPr lang="id-ID" sz="500" b="1">
              <a:latin typeface="Calibri" pitchFamily="34" charset="0"/>
              <a:cs typeface="Calibri" pitchFamily="34" charset="0"/>
            </a:endParaRPr>
          </a:p>
          <a:p>
            <a:pPr algn="just">
              <a:spcBef>
                <a:spcPts val="0"/>
              </a:spcBef>
              <a:defRPr/>
            </a:pPr>
            <a:r>
              <a:rPr lang="id-ID" sz="1800" smtClean="0">
                <a:effectLst>
                  <a:outerShdw blurRad="38100" dist="38100" dir="2700000" algn="tl">
                    <a:srgbClr val="000000">
                      <a:alpha val="43137"/>
                    </a:srgbClr>
                  </a:outerShdw>
                </a:effectLst>
                <a:latin typeface="Calibri" pitchFamily="34" charset="0"/>
                <a:cs typeface="Calibri" pitchFamily="34" charset="0"/>
              </a:rPr>
              <a:t>Pasal </a:t>
            </a:r>
            <a:r>
              <a:rPr lang="id-ID" sz="1800" dirty="0" smtClean="0">
                <a:effectLst>
                  <a:outerShdw blurRad="38100" dist="38100" dir="2700000" algn="tl">
                    <a:srgbClr val="000000">
                      <a:alpha val="43137"/>
                    </a:srgbClr>
                  </a:outerShdw>
                </a:effectLst>
                <a:latin typeface="Calibri" pitchFamily="34" charset="0"/>
                <a:cs typeface="Calibri" pitchFamily="34" charset="0"/>
              </a:rPr>
              <a:t>4: </a:t>
            </a:r>
          </a:p>
          <a:p>
            <a:pPr marL="0" indent="0" algn="just">
              <a:spcBef>
                <a:spcPts val="0"/>
              </a:spcBef>
              <a:buFont typeface="Arial" pitchFamily="34" charset="0"/>
              <a:buNone/>
              <a:defRPr/>
            </a:pPr>
            <a:r>
              <a:rPr lang="en-US" sz="1800" dirty="0" smtClean="0">
                <a:latin typeface="Calibri" pitchFamily="34" charset="0"/>
                <a:cs typeface="Calibri" pitchFamily="34" charset="0"/>
              </a:rPr>
              <a:t>P</a:t>
            </a:r>
            <a:r>
              <a:rPr lang="id-ID" sz="1800" dirty="0" smtClean="0">
                <a:latin typeface="Calibri" pitchFamily="34" charset="0"/>
                <a:cs typeface="Calibri" pitchFamily="34" charset="0"/>
              </a:rPr>
              <a:t>eraturan </a:t>
            </a:r>
            <a:r>
              <a:rPr lang="en-US" sz="1800" dirty="0" err="1" smtClean="0">
                <a:latin typeface="Calibri" pitchFamily="34" charset="0"/>
                <a:cs typeface="Calibri" pitchFamily="34" charset="0"/>
              </a:rPr>
              <a:t>Presiden</a:t>
            </a:r>
            <a:r>
              <a:rPr lang="en-US" sz="1800" dirty="0" smtClean="0">
                <a:latin typeface="Calibri" pitchFamily="34" charset="0"/>
                <a:cs typeface="Calibri" pitchFamily="34" charset="0"/>
              </a:rPr>
              <a:t> </a:t>
            </a:r>
            <a:r>
              <a:rPr lang="en-US" sz="1800" dirty="0" err="1">
                <a:latin typeface="Calibri" pitchFamily="34" charset="0"/>
                <a:cs typeface="Calibri" pitchFamily="34" charset="0"/>
              </a:rPr>
              <a:t>ini</a:t>
            </a:r>
            <a:r>
              <a:rPr lang="en-US" sz="1800" dirty="0">
                <a:latin typeface="Calibri" pitchFamily="34" charset="0"/>
                <a:cs typeface="Calibri" pitchFamily="34" charset="0"/>
              </a:rPr>
              <a:t> </a:t>
            </a:r>
            <a:r>
              <a:rPr lang="en-US" sz="1800" dirty="0" err="1">
                <a:latin typeface="Calibri" pitchFamily="34" charset="0"/>
                <a:cs typeface="Calibri" pitchFamily="34" charset="0"/>
              </a:rPr>
              <a:t>mulai</a:t>
            </a:r>
            <a:r>
              <a:rPr lang="en-US" sz="1800" dirty="0">
                <a:latin typeface="Calibri" pitchFamily="34" charset="0"/>
                <a:cs typeface="Calibri" pitchFamily="34" charset="0"/>
              </a:rPr>
              <a:t> </a:t>
            </a:r>
            <a:r>
              <a:rPr lang="en-US" sz="1800" dirty="0" err="1">
                <a:latin typeface="Calibri" pitchFamily="34" charset="0"/>
                <a:cs typeface="Calibri" pitchFamily="34" charset="0"/>
              </a:rPr>
              <a:t>berlaku</a:t>
            </a:r>
            <a:r>
              <a:rPr lang="en-US" sz="1800" dirty="0">
                <a:latin typeface="Calibri" pitchFamily="34" charset="0"/>
                <a:cs typeface="Calibri" pitchFamily="34" charset="0"/>
              </a:rPr>
              <a:t> </a:t>
            </a:r>
            <a:r>
              <a:rPr lang="en-US" sz="1800" dirty="0" err="1">
                <a:latin typeface="Calibri" pitchFamily="34" charset="0"/>
                <a:cs typeface="Calibri" pitchFamily="34" charset="0"/>
              </a:rPr>
              <a:t>pada</a:t>
            </a:r>
            <a:r>
              <a:rPr lang="en-US" sz="1800" dirty="0">
                <a:latin typeface="Calibri" pitchFamily="34" charset="0"/>
                <a:cs typeface="Calibri" pitchFamily="34" charset="0"/>
              </a:rPr>
              <a:t> </a:t>
            </a:r>
            <a:r>
              <a:rPr lang="en-US" sz="1800" err="1">
                <a:latin typeface="Calibri" pitchFamily="34" charset="0"/>
                <a:cs typeface="Calibri" pitchFamily="34" charset="0"/>
              </a:rPr>
              <a:t>tanggal</a:t>
            </a:r>
            <a:r>
              <a:rPr lang="en-US" sz="1800">
                <a:latin typeface="Calibri" pitchFamily="34" charset="0"/>
                <a:cs typeface="Calibri" pitchFamily="34" charset="0"/>
              </a:rPr>
              <a:t> </a:t>
            </a:r>
            <a:r>
              <a:rPr lang="en-US" sz="1800" smtClean="0">
                <a:latin typeface="Calibri" pitchFamily="34" charset="0"/>
                <a:cs typeface="Calibri" pitchFamily="34" charset="0"/>
              </a:rPr>
              <a:t>diundangkan [5 Maret 2012]. </a:t>
            </a:r>
            <a:endParaRPr lang="id-ID" sz="1800" dirty="0">
              <a:latin typeface="Calibri" pitchFamily="34" charset="0"/>
              <a:cs typeface="Calibri" pitchFamily="34" charset="0"/>
            </a:endParaRPr>
          </a:p>
          <a:p>
            <a:pPr algn="just">
              <a:spcBef>
                <a:spcPts val="0"/>
              </a:spcBef>
              <a:defRPr/>
            </a:pPr>
            <a:endParaRPr lang="id-ID" sz="1800" b="1" dirty="0" smtClean="0">
              <a:latin typeface="Calibri" pitchFamily="34" charset="0"/>
              <a:cs typeface="Calibri" pitchFamily="34" charset="0"/>
            </a:endParaRPr>
          </a:p>
          <a:p>
            <a:pPr algn="just">
              <a:spcBef>
                <a:spcPts val="0"/>
              </a:spcBef>
              <a:buFont typeface="Arial" pitchFamily="34" charset="0"/>
              <a:buAutoNum type="arabicParenBoth"/>
              <a:defRPr/>
            </a:pPr>
            <a:endParaRPr lang="id-ID" sz="1800" dirty="0">
              <a:latin typeface="Calibri" pitchFamily="34" charset="0"/>
              <a:cs typeface="Calibri" pitchFamily="34" charset="0"/>
            </a:endParaRPr>
          </a:p>
        </p:txBody>
      </p:sp>
      <p:sp>
        <p:nvSpPr>
          <p:cNvPr id="5" name="Title 1"/>
          <p:cNvSpPr>
            <a:spLocks noGrp="1"/>
          </p:cNvSpPr>
          <p:nvPr>
            <p:ph type="title"/>
          </p:nvPr>
        </p:nvSpPr>
        <p:spPr>
          <a:xfrm>
            <a:off x="228600" y="192088"/>
            <a:ext cx="9182100" cy="722312"/>
          </a:xfrm>
          <a:noFill/>
        </p:spPr>
        <p:txBody>
          <a:bodyPr anchor="t">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r>
              <a:rPr lang="en-US"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II.(A) P</a:t>
            </a: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erpres no.26</a:t>
            </a:r>
            <a:r>
              <a:rPr lang="en-US"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a:t>
            </a: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2012 </a:t>
            </a:r>
            <a:r>
              <a:rPr lang="en-US"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 Pasal-Pasal  Utama</a:t>
            </a: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 (2)</a:t>
            </a:r>
          </a:p>
        </p:txBody>
      </p:sp>
    </p:spTree>
    <p:extLst>
      <p:ext uri="{BB962C8B-B14F-4D97-AF65-F5344CB8AC3E}">
        <p14:creationId xmlns:p14="http://schemas.microsoft.com/office/powerpoint/2010/main" xmlns="" val="398920985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64344" y="3996461"/>
            <a:ext cx="2553891" cy="1285875"/>
          </a:xfrm>
          <a:solidFill>
            <a:srgbClr val="002060"/>
          </a:solidFill>
        </p:spPr>
        <p:txBody>
          <a:bodyPr anchor="ctr"/>
          <a:lstStyle/>
          <a:p>
            <a:r>
              <a:rPr lang="id-ID" sz="2400" b="1" smtClean="0">
                <a:solidFill>
                  <a:schemeClr val="bg1"/>
                </a:solidFill>
              </a:rPr>
              <a:t>PENDEKATAN</a:t>
            </a:r>
            <a:br>
              <a:rPr lang="id-ID" sz="2400" b="1" smtClean="0">
                <a:solidFill>
                  <a:schemeClr val="bg1"/>
                </a:solidFill>
              </a:rPr>
            </a:br>
            <a:r>
              <a:rPr lang="id-ID" sz="2400" b="1" smtClean="0">
                <a:solidFill>
                  <a:schemeClr val="bg1"/>
                </a:solidFill>
              </a:rPr>
              <a:t>UTAMA</a:t>
            </a:r>
          </a:p>
        </p:txBody>
      </p:sp>
      <p:sp>
        <p:nvSpPr>
          <p:cNvPr id="6" name="Content Placeholder 5"/>
          <p:cNvSpPr>
            <a:spLocks noGrp="1"/>
          </p:cNvSpPr>
          <p:nvPr>
            <p:ph idx="1"/>
          </p:nvPr>
        </p:nvSpPr>
        <p:spPr>
          <a:xfrm>
            <a:off x="4374932" y="2633016"/>
            <a:ext cx="4656533" cy="3888652"/>
          </a:xfrm>
          <a:solidFill>
            <a:srgbClr val="C00000"/>
          </a:solidFill>
        </p:spPr>
        <p:txBody>
          <a:bodyPr anchor="ctr">
            <a:normAutofit/>
          </a:bodyPr>
          <a:lstStyle/>
          <a:p>
            <a:pPr marL="457200" indent="-457200" algn="just">
              <a:buFont typeface="Arial" pitchFamily="34" charset="0"/>
              <a:buChar char="•"/>
              <a:defRPr/>
            </a:pPr>
            <a:r>
              <a:rPr lang="id-ID" sz="2400" dirty="0" smtClean="0">
                <a:solidFill>
                  <a:schemeClr val="bg1"/>
                </a:solidFill>
              </a:rPr>
              <a:t>Berbasis Manajemen Rantai Pasok (Supply Chain Management)</a:t>
            </a:r>
          </a:p>
          <a:p>
            <a:pPr marL="457200" indent="-457200" algn="just">
              <a:buFont typeface="Arial" pitchFamily="34" charset="0"/>
              <a:buChar char="•"/>
              <a:defRPr/>
            </a:pPr>
            <a:r>
              <a:rPr lang="id-ID" sz="2400" dirty="0" smtClean="0">
                <a:solidFill>
                  <a:schemeClr val="bg1"/>
                </a:solidFill>
              </a:rPr>
              <a:t>Paradigma : </a:t>
            </a:r>
            <a:r>
              <a:rPr lang="id-ID" sz="2400" i="1" dirty="0" smtClean="0">
                <a:solidFill>
                  <a:schemeClr val="bg1"/>
                </a:solidFill>
              </a:rPr>
              <a:t>ship follows the trade &amp; ship promotes the trade</a:t>
            </a:r>
          </a:p>
          <a:p>
            <a:pPr marL="457200" indent="-457200" algn="just">
              <a:buFont typeface="Arial" pitchFamily="34" charset="0"/>
              <a:buChar char="•"/>
              <a:defRPr/>
            </a:pPr>
            <a:r>
              <a:rPr lang="id-ID" sz="2400" dirty="0" smtClean="0">
                <a:solidFill>
                  <a:schemeClr val="bg1"/>
                </a:solidFill>
              </a:rPr>
              <a:t>Menggunakan pendekatan 6 kunci penggerak utama logistik (</a:t>
            </a:r>
            <a:r>
              <a:rPr lang="id-ID" sz="2400" i="1" dirty="0" smtClean="0">
                <a:solidFill>
                  <a:schemeClr val="bg1"/>
                </a:solidFill>
              </a:rPr>
              <a:t>six key drivers</a:t>
            </a:r>
            <a:r>
              <a:rPr lang="id-ID" sz="2400" dirty="0" smtClean="0">
                <a:solidFill>
                  <a:schemeClr val="bg1"/>
                </a:solidFill>
              </a:rPr>
              <a:t>)</a:t>
            </a:r>
            <a:endParaRPr lang="id-ID" sz="2400" dirty="0">
              <a:solidFill>
                <a:schemeClr val="bg1"/>
              </a:solidFill>
            </a:endParaRPr>
          </a:p>
        </p:txBody>
      </p:sp>
      <p:sp>
        <p:nvSpPr>
          <p:cNvPr id="7" name="Right Arrow 6"/>
          <p:cNvSpPr/>
          <p:nvPr/>
        </p:nvSpPr>
        <p:spPr>
          <a:xfrm>
            <a:off x="3124200" y="2996336"/>
            <a:ext cx="1132285" cy="32861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8" name="Title 1"/>
          <p:cNvSpPr txBox="1">
            <a:spLocks/>
          </p:cNvSpPr>
          <p:nvPr/>
        </p:nvSpPr>
        <p:spPr>
          <a:xfrm>
            <a:off x="1625204" y="1447800"/>
            <a:ext cx="6810375" cy="642937"/>
          </a:xfrm>
          <a:prstGeom prst="rect">
            <a:avLst/>
          </a:prstGeom>
          <a:solidFill>
            <a:srgbClr val="002060"/>
          </a:solidFill>
        </p:spPr>
        <p:txBody>
          <a:bodyPr anchor="ctr">
            <a:normAutofit fontScale="70000" lnSpcReduction="20000"/>
          </a:bodyPr>
          <a:lstStyle/>
          <a:p>
            <a:pPr algn="ctr" fontAlgn="auto">
              <a:spcAft>
                <a:spcPts val="0"/>
              </a:spcAft>
              <a:defRPr/>
            </a:pPr>
            <a:r>
              <a:rPr lang="id-ID" sz="3200" b="1" dirty="0">
                <a:solidFill>
                  <a:srgbClr val="FFFF00"/>
                </a:solidFill>
                <a:latin typeface="+mj-lt"/>
                <a:ea typeface="+mj-ea"/>
                <a:cs typeface="Arial" pitchFamily="34" charset="0"/>
              </a:rPr>
              <a:t>CETAK BIRU</a:t>
            </a:r>
            <a:r>
              <a:rPr lang="en-US" sz="3200" b="1" dirty="0">
                <a:solidFill>
                  <a:srgbClr val="FFFF00"/>
                </a:solidFill>
                <a:latin typeface="+mj-lt"/>
                <a:ea typeface="+mj-ea"/>
                <a:cs typeface="Arial" pitchFamily="34" charset="0"/>
              </a:rPr>
              <a:t> S</a:t>
            </a:r>
            <a:r>
              <a:rPr lang="id-ID" sz="3200" b="1" dirty="0">
                <a:solidFill>
                  <a:srgbClr val="FFFF00"/>
                </a:solidFill>
                <a:latin typeface="+mj-lt"/>
                <a:ea typeface="+mj-ea"/>
                <a:cs typeface="Arial" pitchFamily="34" charset="0"/>
              </a:rPr>
              <a:t>istem</a:t>
            </a:r>
            <a:r>
              <a:rPr lang="en-US" sz="3200" b="1" dirty="0">
                <a:solidFill>
                  <a:srgbClr val="FFFF00"/>
                </a:solidFill>
                <a:latin typeface="+mj-lt"/>
                <a:ea typeface="+mj-ea"/>
                <a:cs typeface="Arial" pitchFamily="34" charset="0"/>
              </a:rPr>
              <a:t> </a:t>
            </a:r>
            <a:r>
              <a:rPr lang="en-US" sz="3200" b="1" dirty="0" err="1">
                <a:solidFill>
                  <a:srgbClr val="FFFF00"/>
                </a:solidFill>
                <a:latin typeface="+mj-lt"/>
                <a:ea typeface="+mj-ea"/>
                <a:cs typeface="Arial" pitchFamily="34" charset="0"/>
              </a:rPr>
              <a:t>Logistik</a:t>
            </a:r>
            <a:r>
              <a:rPr lang="en-US" sz="3200" b="1" dirty="0">
                <a:solidFill>
                  <a:srgbClr val="FFFF00"/>
                </a:solidFill>
                <a:latin typeface="+mj-lt"/>
                <a:ea typeface="+mj-ea"/>
                <a:cs typeface="Arial" pitchFamily="34" charset="0"/>
              </a:rPr>
              <a:t> </a:t>
            </a:r>
            <a:r>
              <a:rPr lang="en-US" sz="3200" b="1" dirty="0" err="1">
                <a:solidFill>
                  <a:srgbClr val="FFFF00"/>
                </a:solidFill>
                <a:latin typeface="+mj-lt"/>
                <a:ea typeface="+mj-ea"/>
                <a:cs typeface="Arial" pitchFamily="34" charset="0"/>
              </a:rPr>
              <a:t>Nasional</a:t>
            </a:r>
            <a:r>
              <a:rPr lang="en-US" sz="3200" b="1" dirty="0">
                <a:solidFill>
                  <a:srgbClr val="FFFF00"/>
                </a:solidFill>
                <a:latin typeface="+mj-lt"/>
                <a:ea typeface="+mj-ea"/>
                <a:cs typeface="Arial" pitchFamily="34" charset="0"/>
              </a:rPr>
              <a:t>….</a:t>
            </a:r>
            <a:endParaRPr lang="id-ID" sz="3200" b="1" dirty="0">
              <a:solidFill>
                <a:srgbClr val="FFFF00"/>
              </a:solidFill>
              <a:latin typeface="+mj-lt"/>
              <a:ea typeface="+mj-ea"/>
              <a:cs typeface="+mj-cs"/>
            </a:endParaRPr>
          </a:p>
        </p:txBody>
      </p:sp>
      <p:cxnSp>
        <p:nvCxnSpPr>
          <p:cNvPr id="10" name="Elbow Connector 9"/>
          <p:cNvCxnSpPr>
            <a:stCxn id="8" idx="2"/>
            <a:endCxn id="11266" idx="0"/>
          </p:cNvCxnSpPr>
          <p:nvPr/>
        </p:nvCxnSpPr>
        <p:spPr>
          <a:xfrm rot="5400000">
            <a:off x="2432979" y="1399048"/>
            <a:ext cx="1905724" cy="3289102"/>
          </a:xfrm>
          <a:prstGeom prst="bentConnector3">
            <a:avLst>
              <a:gd name="adj1" fmla="val 15255"/>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txBox="1">
            <a:spLocks noChangeArrowheads="1"/>
          </p:cNvSpPr>
          <p:nvPr/>
        </p:nvSpPr>
        <p:spPr>
          <a:xfrm>
            <a:off x="232436" y="76200"/>
            <a:ext cx="9216364" cy="1323975"/>
          </a:xfrm>
          <a:prstGeom prst="rect">
            <a:avLst/>
          </a:prstGeom>
          <a:noFill/>
        </p:spPr>
        <p:txBody>
          <a:bodyPr vert="horz" lIns="91440" tIns="45720" rIns="91440" bIns="45720" rtlCol="0"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a:spcBef>
                <a:spcPct val="20000"/>
              </a:spcBef>
              <a:defRPr/>
            </a:pPr>
            <a:r>
              <a:rPr lang="id-ID" sz="40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II(B). Pendekatan Utama (1)</a:t>
            </a:r>
            <a:endParaRPr lang="en-US" sz="4000" b="1" cap="none" spc="0" dirty="0">
              <a:ln w="11430"/>
              <a:solidFill>
                <a:srgbClr val="FF0000"/>
              </a:solidFill>
              <a:effectLst>
                <a:outerShdw blurRad="50800" dist="39000" dir="5460000" algn="tl">
                  <a:srgbClr val="000000">
                    <a:alpha val="38000"/>
                  </a:srgbClr>
                </a:outerShdw>
              </a:effectLst>
              <a:latin typeface="Calibri" pitchFamily="34" charset="0"/>
              <a:ea typeface="+mn-ea"/>
              <a:cs typeface="Calibri" pitchFamily="34" charset="0"/>
            </a:endParaRPr>
          </a:p>
        </p:txBody>
      </p:sp>
    </p:spTree>
    <p:extLst>
      <p:ext uri="{BB962C8B-B14F-4D97-AF65-F5344CB8AC3E}">
        <p14:creationId xmlns:p14="http://schemas.microsoft.com/office/powerpoint/2010/main" xmlns="" val="20577393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40"/>
          <p:cNvGrpSpPr>
            <a:grpSpLocks/>
          </p:cNvGrpSpPr>
          <p:nvPr/>
        </p:nvGrpSpPr>
        <p:grpSpPr bwMode="auto">
          <a:xfrm>
            <a:off x="381000" y="1323117"/>
            <a:ext cx="8836930" cy="4704601"/>
            <a:chOff x="4211960" y="1178210"/>
            <a:chExt cx="4259560" cy="3610200"/>
          </a:xfrm>
        </p:grpSpPr>
        <p:grpSp>
          <p:nvGrpSpPr>
            <p:cNvPr id="12292" name="Group 24"/>
            <p:cNvGrpSpPr>
              <a:grpSpLocks/>
            </p:cNvGrpSpPr>
            <p:nvPr/>
          </p:nvGrpSpPr>
          <p:grpSpPr bwMode="auto">
            <a:xfrm>
              <a:off x="4211960" y="1742558"/>
              <a:ext cx="2131653" cy="3045852"/>
              <a:chOff x="672635" y="1466030"/>
              <a:chExt cx="4235575" cy="3045852"/>
            </a:xfrm>
          </p:grpSpPr>
          <p:sp>
            <p:nvSpPr>
              <p:cNvPr id="12" name="Rounded Rectangle 11"/>
              <p:cNvSpPr/>
              <p:nvPr/>
            </p:nvSpPr>
            <p:spPr>
              <a:xfrm>
                <a:off x="707102" y="3085013"/>
                <a:ext cx="4201108" cy="409665"/>
              </a:xfrm>
              <a:prstGeom prst="roundRect">
                <a:avLst/>
              </a:prstGeom>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id-ID" sz="1600" b="1" dirty="0"/>
                  <a:t>Sumber Daya Manusia (SDM) Logistik</a:t>
                </a:r>
              </a:p>
            </p:txBody>
          </p:sp>
          <p:sp>
            <p:nvSpPr>
              <p:cNvPr id="13" name="Rounded Rectangle 12"/>
              <p:cNvSpPr/>
              <p:nvPr/>
            </p:nvSpPr>
            <p:spPr>
              <a:xfrm>
                <a:off x="672635" y="1971679"/>
                <a:ext cx="4235575" cy="409665"/>
              </a:xfrm>
              <a:prstGeom prst="roundRect">
                <a:avLst/>
              </a:prstGeom>
              <a:solidFill>
                <a:schemeClr val="accent6">
                  <a:lumMod val="50000"/>
                </a:schemeClr>
              </a:solidFill>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id-ID" sz="1600" b="1" dirty="0"/>
                  <a:t>Infrastruktur Logistik</a:t>
                </a:r>
              </a:p>
            </p:txBody>
          </p:sp>
          <p:sp>
            <p:nvSpPr>
              <p:cNvPr id="14" name="Rounded Rectangle 13"/>
              <p:cNvSpPr/>
              <p:nvPr/>
            </p:nvSpPr>
            <p:spPr>
              <a:xfrm>
                <a:off x="714348" y="2512466"/>
                <a:ext cx="4193862" cy="486459"/>
              </a:xfrm>
              <a:prstGeom prst="roundRect">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id-ID" sz="1600" b="1" dirty="0"/>
                  <a:t>Pelaku dan Penyedia Jasa</a:t>
                </a:r>
              </a:p>
            </p:txBody>
          </p:sp>
          <p:sp>
            <p:nvSpPr>
              <p:cNvPr id="15" name="Rounded Rectangle 14"/>
              <p:cNvSpPr/>
              <p:nvPr/>
            </p:nvSpPr>
            <p:spPr>
              <a:xfrm>
                <a:off x="694669" y="1466030"/>
                <a:ext cx="4213541" cy="409665"/>
              </a:xfrm>
              <a:prstGeom prst="roundRect">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id-ID" b="1" dirty="0"/>
                  <a:t>Komoditas  Utama (Key Commodity)</a:t>
                </a:r>
              </a:p>
            </p:txBody>
          </p:sp>
          <p:sp>
            <p:nvSpPr>
              <p:cNvPr id="16" name="Rounded Rectangle 15"/>
              <p:cNvSpPr/>
              <p:nvPr/>
            </p:nvSpPr>
            <p:spPr>
              <a:xfrm>
                <a:off x="689490" y="3595004"/>
                <a:ext cx="4218720" cy="409665"/>
              </a:xfrm>
              <a:prstGeom prst="roundRect">
                <a:avLst/>
              </a:prstGeom>
            </p:spPr>
            <p:style>
              <a:lnRef idx="0">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r>
                  <a:rPr lang="id-ID" sz="1600" b="1" dirty="0"/>
                  <a:t>Teknologi Informasi dan Komunikasi (TIK)</a:t>
                </a:r>
              </a:p>
            </p:txBody>
          </p:sp>
          <p:sp>
            <p:nvSpPr>
              <p:cNvPr id="17" name="Rounded Rectangle 16"/>
              <p:cNvSpPr/>
              <p:nvPr/>
            </p:nvSpPr>
            <p:spPr>
              <a:xfrm>
                <a:off x="707102" y="4102217"/>
                <a:ext cx="4201108" cy="409665"/>
              </a:xfrm>
              <a:prstGeom prst="roundRect">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id-ID" b="1" dirty="0">
                    <a:solidFill>
                      <a:schemeClr val="tx1"/>
                    </a:solidFill>
                  </a:rPr>
                  <a:t>Harmonisasi Regulasi </a:t>
                </a:r>
              </a:p>
            </p:txBody>
          </p:sp>
        </p:grpSp>
        <p:grpSp>
          <p:nvGrpSpPr>
            <p:cNvPr id="12293" name="Group 25"/>
            <p:cNvGrpSpPr>
              <a:grpSpLocks/>
            </p:cNvGrpSpPr>
            <p:nvPr/>
          </p:nvGrpSpPr>
          <p:grpSpPr bwMode="auto">
            <a:xfrm>
              <a:off x="7135590" y="1868772"/>
              <a:ext cx="1142540" cy="2807470"/>
              <a:chOff x="3239807" y="1294134"/>
              <a:chExt cx="1736554" cy="3373345"/>
            </a:xfrm>
          </p:grpSpPr>
          <p:sp>
            <p:nvSpPr>
              <p:cNvPr id="10" name="Oval 9"/>
              <p:cNvSpPr/>
              <p:nvPr/>
            </p:nvSpPr>
            <p:spPr>
              <a:xfrm>
                <a:off x="3239807" y="1294134"/>
                <a:ext cx="1714513" cy="979737"/>
              </a:xfrm>
              <a:prstGeom prst="ellipse">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id-ID" sz="1600" b="1" dirty="0"/>
                  <a:t>Daya saing Nasional</a:t>
                </a:r>
              </a:p>
            </p:txBody>
          </p:sp>
          <p:sp>
            <p:nvSpPr>
              <p:cNvPr id="11" name="Oval 10"/>
              <p:cNvSpPr/>
              <p:nvPr/>
            </p:nvSpPr>
            <p:spPr>
              <a:xfrm>
                <a:off x="3261849" y="3524471"/>
                <a:ext cx="1714512" cy="1143008"/>
              </a:xfrm>
              <a:prstGeom prst="ellipse">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id-ID" sz="1600" b="1" dirty="0"/>
                  <a:t>Kesejahteran Masyarakat</a:t>
                </a:r>
              </a:p>
            </p:txBody>
          </p:sp>
        </p:grpSp>
        <p:sp>
          <p:nvSpPr>
            <p:cNvPr id="7" name="Isosceles Triangle 6"/>
            <p:cNvSpPr/>
            <p:nvPr/>
          </p:nvSpPr>
          <p:spPr>
            <a:xfrm rot="5400000">
              <a:off x="5682854" y="2626263"/>
              <a:ext cx="2860954" cy="1353534"/>
            </a:xfrm>
            <a:prstGeom prst="triangle">
              <a:avLst>
                <a:gd name="adj" fmla="val 45884"/>
              </a:avLst>
            </a:prstGeom>
            <a:solidFill>
              <a:srgbClr val="7030A0"/>
            </a:solidFill>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id-ID" sz="2000" b="1" smtClean="0">
                  <a:ln>
                    <a:solidFill>
                      <a:schemeClr val="accent6">
                        <a:lumMod val="60000"/>
                        <a:lumOff val="40000"/>
                      </a:schemeClr>
                    </a:solidFill>
                  </a:ln>
                  <a:solidFill>
                    <a:schemeClr val="bg1"/>
                  </a:solidFill>
                </a:rPr>
                <a:t>S</a:t>
              </a:r>
              <a:r>
                <a:rPr lang="en-US" sz="2000" b="1" smtClean="0">
                  <a:ln>
                    <a:solidFill>
                      <a:schemeClr val="accent6">
                        <a:lumMod val="60000"/>
                        <a:lumOff val="40000"/>
                      </a:schemeClr>
                    </a:solidFill>
                  </a:ln>
                  <a:solidFill>
                    <a:schemeClr val="bg1"/>
                  </a:solidFill>
                </a:rPr>
                <a:t>ISLOGNAS</a:t>
              </a:r>
              <a:endParaRPr lang="id-ID" sz="2000" b="1" dirty="0">
                <a:ln>
                  <a:solidFill>
                    <a:schemeClr val="accent6">
                      <a:lumMod val="60000"/>
                      <a:lumOff val="40000"/>
                    </a:schemeClr>
                  </a:solidFill>
                </a:ln>
                <a:solidFill>
                  <a:schemeClr val="bg1"/>
                </a:solidFill>
              </a:endParaRPr>
            </a:p>
          </p:txBody>
        </p:sp>
        <p:sp>
          <p:nvSpPr>
            <p:cNvPr id="8" name="Rounded Rectangle 7"/>
            <p:cNvSpPr/>
            <p:nvPr/>
          </p:nvSpPr>
          <p:spPr>
            <a:xfrm>
              <a:off x="4223049" y="1178210"/>
              <a:ext cx="4248471" cy="409665"/>
            </a:xfrm>
            <a:prstGeom prst="roundRect">
              <a:avLst/>
            </a:prstGeom>
            <a:solidFill>
              <a:srgbClr val="C00000"/>
            </a:solidFill>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id-ID" sz="3200" b="1" smtClean="0"/>
                <a:t>ENAM PENGGERAK UTAMA SISLOGNAS</a:t>
              </a:r>
              <a:r>
                <a:rPr lang="id-ID" sz="2400" b="1" smtClean="0"/>
                <a:t> </a:t>
              </a:r>
              <a:endParaRPr lang="id-ID" sz="2400" b="1" dirty="0"/>
            </a:p>
          </p:txBody>
        </p:sp>
      </p:grpSp>
      <p:sp>
        <p:nvSpPr>
          <p:cNvPr id="19" name="Rectangle 8"/>
          <p:cNvSpPr txBox="1">
            <a:spLocks noChangeArrowheads="1"/>
          </p:cNvSpPr>
          <p:nvPr/>
        </p:nvSpPr>
        <p:spPr>
          <a:xfrm>
            <a:off x="232436" y="76200"/>
            <a:ext cx="9216364" cy="1323975"/>
          </a:xfrm>
          <a:prstGeom prst="rect">
            <a:avLst/>
          </a:prstGeom>
          <a:noFill/>
        </p:spPr>
        <p:txBody>
          <a:bodyPr vert="horz" lIns="91440" tIns="45720" rIns="91440" bIns="45720" rtlCol="0"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a:spcBef>
                <a:spcPct val="20000"/>
              </a:spcBef>
              <a:defRPr/>
            </a:pPr>
            <a:r>
              <a:rPr lang="id-ID" sz="40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II(B). Pendekatan Utama (2)</a:t>
            </a:r>
            <a:endParaRPr lang="en-US" sz="4000" b="1" cap="none" spc="0" dirty="0">
              <a:ln w="11430"/>
              <a:solidFill>
                <a:srgbClr val="FF0000"/>
              </a:solidFill>
              <a:effectLst>
                <a:outerShdw blurRad="50800" dist="39000" dir="5460000" algn="tl">
                  <a:srgbClr val="000000">
                    <a:alpha val="38000"/>
                  </a:srgbClr>
                </a:outerShdw>
              </a:effectLst>
              <a:latin typeface="Calibri" pitchFamily="34" charset="0"/>
              <a:ea typeface="+mn-ea"/>
              <a:cs typeface="Calibri" pitchFamily="34" charset="0"/>
            </a:endParaRPr>
          </a:p>
        </p:txBody>
      </p:sp>
    </p:spTree>
    <p:extLst>
      <p:ext uri="{BB962C8B-B14F-4D97-AF65-F5344CB8AC3E}">
        <p14:creationId xmlns:p14="http://schemas.microsoft.com/office/powerpoint/2010/main" xmlns="" val="272587654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184666"/>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endParaRPr lang="id-ID"/>
          </a:p>
        </p:txBody>
      </p:sp>
      <p:sp>
        <p:nvSpPr>
          <p:cNvPr id="5" name="Rectangle 15"/>
          <p:cNvSpPr txBox="1">
            <a:spLocks noChangeArrowheads="1"/>
          </p:cNvSpPr>
          <p:nvPr/>
        </p:nvSpPr>
        <p:spPr bwMode="auto">
          <a:xfrm>
            <a:off x="152400" y="18396"/>
            <a:ext cx="9383183" cy="563563"/>
          </a:xfrm>
          <a:prstGeom prst="rect">
            <a:avLst/>
          </a:prstGeom>
          <a:noFill/>
          <a:ln w="9525">
            <a:noFill/>
            <a:miter lim="800000"/>
            <a:headEnd/>
            <a:tailEnd/>
          </a:ln>
          <a:effectLst>
            <a:outerShdw dist="28398" dir="1593903" algn="ctr" rotWithShape="0">
              <a:schemeClr val="bg2"/>
            </a:outerShdw>
          </a:effectLst>
        </p:spPr>
        <p:txBody>
          <a:bodyPr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eaLnBrk="0" hangingPunct="0">
              <a:defRPr/>
            </a:pPr>
            <a:r>
              <a:rPr lang="id-ID" sz="3000" b="1"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II(C). Kondisi Yang Diharapkan: </a:t>
            </a:r>
            <a:r>
              <a:rPr lang="id-ID" sz="3000" b="1" kern="0" smtClean="0">
                <a:ln w="11430"/>
                <a:solidFill>
                  <a:srgbClr val="FF0000"/>
                </a:solidFill>
                <a:effectLst>
                  <a:outerShdw blurRad="50800" dist="39000" dir="5460000" algn="tl">
                    <a:srgbClr val="000000">
                      <a:alpha val="38000"/>
                    </a:srgbClr>
                  </a:outerShdw>
                </a:effectLst>
                <a:latin typeface="Calibri" pitchFamily="34" charset="0"/>
                <a:ea typeface="+mj-ea"/>
                <a:cs typeface="Calibri" pitchFamily="34" charset="0"/>
              </a:rPr>
              <a:t>Visi, Misi Dan Tujuan</a:t>
            </a:r>
            <a:endParaRPr lang="en-US" sz="3000" b="1" kern="0" dirty="0">
              <a:ln w="11430"/>
              <a:solidFill>
                <a:srgbClr val="FF0000"/>
              </a:solidFill>
              <a:effectLst>
                <a:outerShdw blurRad="50800" dist="39000" dir="5460000" algn="tl">
                  <a:srgbClr val="000000">
                    <a:alpha val="38000"/>
                  </a:srgbClr>
                </a:outerShdw>
              </a:effectLst>
              <a:latin typeface="Calibri" pitchFamily="34" charset="0"/>
              <a:ea typeface="+mj-ea"/>
              <a:cs typeface="Calibri" pitchFamily="34" charset="0"/>
            </a:endParaRPr>
          </a:p>
        </p:txBody>
      </p:sp>
      <p:sp>
        <p:nvSpPr>
          <p:cNvPr id="6" name="Rectangle 5"/>
          <p:cNvSpPr/>
          <p:nvPr/>
        </p:nvSpPr>
        <p:spPr>
          <a:xfrm>
            <a:off x="273580" y="2092325"/>
            <a:ext cx="9360694" cy="1946275"/>
          </a:xfrm>
          <a:prstGeom prst="rect">
            <a:avLst/>
          </a:prstGeom>
          <a:solidFill>
            <a:schemeClr val="bg1"/>
          </a:solidFill>
          <a:ln w="57150">
            <a:solidFill>
              <a:srgbClr val="FFFF00"/>
            </a:solidFill>
          </a:ln>
          <a:effectLst>
            <a:glow rad="101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tabLst>
                <a:tab pos="228600" algn="l"/>
              </a:tabLst>
              <a:defRPr/>
            </a:pPr>
            <a:endParaRPr lang="id-ID" sz="1600" b="1" dirty="0">
              <a:solidFill>
                <a:schemeClr val="tx1"/>
              </a:solidFill>
              <a:latin typeface="Arial" pitchFamily="34" charset="0"/>
              <a:ea typeface="Times New Roman" pitchFamily="18" charset="0"/>
              <a:cs typeface="Arial" pitchFamily="34" charset="0"/>
            </a:endParaRPr>
          </a:p>
          <a:p>
            <a:pPr algn="ctr">
              <a:tabLst>
                <a:tab pos="228600" algn="l"/>
              </a:tabLst>
              <a:defRPr/>
            </a:pPr>
            <a:r>
              <a:rPr lang="id-ID" sz="1600" b="1" dirty="0">
                <a:solidFill>
                  <a:schemeClr val="tx1"/>
                </a:solidFill>
                <a:latin typeface="Arial" pitchFamily="34" charset="0"/>
                <a:ea typeface="Times New Roman" pitchFamily="18" charset="0"/>
                <a:cs typeface="Arial" pitchFamily="34" charset="0"/>
              </a:rPr>
              <a:t>Misi</a:t>
            </a:r>
            <a:endParaRPr lang="id-ID" sz="1600" b="1" dirty="0">
              <a:solidFill>
                <a:schemeClr val="tx1"/>
              </a:solidFill>
              <a:latin typeface="Arial" pitchFamily="34" charset="0"/>
              <a:cs typeface="Arial" pitchFamily="34" charset="0"/>
            </a:endParaRPr>
          </a:p>
          <a:p>
            <a:pPr marL="342900" indent="-342900">
              <a:buFont typeface="+mj-lt"/>
              <a:buAutoNum type="arabicPeriod"/>
              <a:defRPr/>
            </a:pPr>
            <a:r>
              <a:rPr lang="en-US" sz="1600" b="1" dirty="0" err="1">
                <a:solidFill>
                  <a:schemeClr val="tx1"/>
                </a:solidFill>
                <a:latin typeface="Arial" pitchFamily="34" charset="0"/>
                <a:cs typeface="Arial" pitchFamily="34" charset="0"/>
              </a:rPr>
              <a:t>Memperlancar</a:t>
            </a:r>
            <a:r>
              <a:rPr lang="en-US" sz="1600" b="1" dirty="0">
                <a:solidFill>
                  <a:schemeClr val="tx1"/>
                </a:solidFill>
                <a:latin typeface="Arial" pitchFamily="34" charset="0"/>
                <a:cs typeface="Arial" pitchFamily="34" charset="0"/>
              </a:rPr>
              <a:t> </a:t>
            </a:r>
            <a:r>
              <a:rPr lang="id-ID" sz="1600" b="1" dirty="0">
                <a:solidFill>
                  <a:schemeClr val="tx1"/>
                </a:solidFill>
                <a:latin typeface="Arial" pitchFamily="34" charset="0"/>
                <a:cs typeface="Arial" pitchFamily="34" charset="0"/>
              </a:rPr>
              <a:t>arus barang secara efektif dan efisien untuk menjamin pemenuhan kebutuhan dasar masyarakat dan peningkatan daya saing produk nasional di pasar domestik, regional, dan global.</a:t>
            </a:r>
          </a:p>
          <a:p>
            <a:pPr marL="342900" indent="-342900">
              <a:buFont typeface="+mj-lt"/>
              <a:buAutoNum type="arabicPeriod"/>
              <a:defRPr/>
            </a:pPr>
            <a:r>
              <a:rPr lang="id-ID" sz="1600" b="1" dirty="0">
                <a:solidFill>
                  <a:schemeClr val="tx1"/>
                </a:solidFill>
                <a:latin typeface="Arial" pitchFamily="34" charset="0"/>
                <a:cs typeface="Arial" pitchFamily="34" charset="0"/>
              </a:rPr>
              <a:t>Membangun simpul simpul logistik nasional dan konektivitasnya mulai dari pedesaan, perkotaan, </a:t>
            </a:r>
            <a:r>
              <a:rPr lang="en-US" sz="1600" b="1" dirty="0" err="1">
                <a:solidFill>
                  <a:schemeClr val="tx1"/>
                </a:solidFill>
                <a:latin typeface="Arial" pitchFamily="34" charset="0"/>
                <a:cs typeface="Arial" pitchFamily="34" charset="0"/>
              </a:rPr>
              <a:t>antar</a:t>
            </a:r>
            <a:r>
              <a:rPr lang="en-US" sz="1600" b="1" dirty="0">
                <a:solidFill>
                  <a:schemeClr val="tx1"/>
                </a:solidFill>
                <a:latin typeface="Arial" pitchFamily="34" charset="0"/>
                <a:cs typeface="Arial" pitchFamily="34" charset="0"/>
              </a:rPr>
              <a:t> </a:t>
            </a:r>
            <a:r>
              <a:rPr lang="en-US" sz="1600" b="1" dirty="0" err="1">
                <a:solidFill>
                  <a:schemeClr val="tx1"/>
                </a:solidFill>
                <a:latin typeface="Arial" pitchFamily="34" charset="0"/>
                <a:cs typeface="Arial" pitchFamily="34" charset="0"/>
              </a:rPr>
              <a:t>wilayah</a:t>
            </a:r>
            <a:r>
              <a:rPr lang="en-US" sz="1600" b="1" dirty="0">
                <a:solidFill>
                  <a:schemeClr val="tx1"/>
                </a:solidFill>
                <a:latin typeface="Arial" pitchFamily="34" charset="0"/>
                <a:cs typeface="Arial" pitchFamily="34" charset="0"/>
              </a:rPr>
              <a:t> </a:t>
            </a:r>
            <a:r>
              <a:rPr lang="en-US" sz="1600" b="1" dirty="0" err="1">
                <a:solidFill>
                  <a:schemeClr val="tx1"/>
                </a:solidFill>
                <a:latin typeface="Arial" pitchFamily="34" charset="0"/>
                <a:cs typeface="Arial" pitchFamily="34" charset="0"/>
              </a:rPr>
              <a:t>dan</a:t>
            </a:r>
            <a:r>
              <a:rPr lang="en-US" sz="1600" b="1" dirty="0">
                <a:solidFill>
                  <a:schemeClr val="tx1"/>
                </a:solidFill>
                <a:latin typeface="Arial" pitchFamily="34" charset="0"/>
                <a:cs typeface="Arial" pitchFamily="34" charset="0"/>
              </a:rPr>
              <a:t> </a:t>
            </a:r>
            <a:r>
              <a:rPr lang="id-ID" sz="1600" b="1" dirty="0">
                <a:solidFill>
                  <a:schemeClr val="tx1"/>
                </a:solidFill>
                <a:latin typeface="Arial" pitchFamily="34" charset="0"/>
                <a:cs typeface="Arial" pitchFamily="34" charset="0"/>
              </a:rPr>
              <a:t>antar pulau sampai</a:t>
            </a:r>
            <a:r>
              <a:rPr lang="en-US" sz="1600" b="1" dirty="0">
                <a:solidFill>
                  <a:schemeClr val="tx1"/>
                </a:solidFill>
                <a:latin typeface="Arial" pitchFamily="34" charset="0"/>
                <a:cs typeface="Arial" pitchFamily="34" charset="0"/>
              </a:rPr>
              <a:t> </a:t>
            </a:r>
            <a:r>
              <a:rPr lang="en-US" sz="1600" b="1" dirty="0" err="1">
                <a:solidFill>
                  <a:schemeClr val="tx1"/>
                </a:solidFill>
                <a:latin typeface="Arial" pitchFamily="34" charset="0"/>
                <a:cs typeface="Arial" pitchFamily="34" charset="0"/>
              </a:rPr>
              <a:t>dengan</a:t>
            </a:r>
            <a:r>
              <a:rPr lang="en-US" sz="1600" b="1" dirty="0">
                <a:solidFill>
                  <a:schemeClr val="tx1"/>
                </a:solidFill>
                <a:latin typeface="Arial" pitchFamily="34" charset="0"/>
                <a:cs typeface="Arial" pitchFamily="34" charset="0"/>
              </a:rPr>
              <a:t> </a:t>
            </a:r>
            <a:r>
              <a:rPr lang="id-ID" sz="1600" b="1" dirty="0">
                <a:solidFill>
                  <a:schemeClr val="tx1"/>
                </a:solidFill>
                <a:latin typeface="Arial" pitchFamily="34" charset="0"/>
                <a:cs typeface="Arial" pitchFamily="34" charset="0"/>
              </a:rPr>
              <a:t>Pelabuhan Hub Internasional melalui kolaborasi antar pemangku kepentingan.</a:t>
            </a:r>
            <a:endParaRPr lang="en-US" sz="1600" b="1" dirty="0">
              <a:solidFill>
                <a:schemeClr val="tx1"/>
              </a:solidFill>
              <a:latin typeface="Arial" pitchFamily="34" charset="0"/>
              <a:cs typeface="Arial" pitchFamily="34" charset="0"/>
            </a:endParaRPr>
          </a:p>
          <a:p>
            <a:pPr marL="342900" indent="-342900">
              <a:buFont typeface="+mj-lt"/>
              <a:buAutoNum type="arabicPeriod"/>
              <a:defRPr/>
            </a:pPr>
            <a:endParaRPr lang="en-US" sz="1600" b="1" dirty="0">
              <a:solidFill>
                <a:schemeClr val="tx1"/>
              </a:solidFill>
              <a:latin typeface="Arial" pitchFamily="34" charset="0"/>
              <a:cs typeface="Arial" pitchFamily="34" charset="0"/>
            </a:endParaRPr>
          </a:p>
        </p:txBody>
      </p:sp>
      <p:sp>
        <p:nvSpPr>
          <p:cNvPr id="8" name="Rectangle 7"/>
          <p:cNvSpPr/>
          <p:nvPr/>
        </p:nvSpPr>
        <p:spPr>
          <a:xfrm>
            <a:off x="316883" y="4274155"/>
            <a:ext cx="9348922" cy="2323713"/>
          </a:xfrm>
          <a:prstGeom prst="rect">
            <a:avLst/>
          </a:prstGeom>
          <a:solidFill>
            <a:schemeClr val="bg1"/>
          </a:solidFill>
          <a:ln w="57150">
            <a:solidFill>
              <a:srgbClr val="00B050"/>
            </a:solidFill>
          </a:ln>
          <a:effectLst>
            <a:glow rad="101600">
              <a:schemeClr val="accent4">
                <a:satMod val="175000"/>
                <a:alpha val="40000"/>
              </a:schemeClr>
            </a:glow>
          </a:effectLst>
        </p:spPr>
        <p:txBody>
          <a:bodyPr wrap="square">
            <a:spAutoFit/>
          </a:bodyPr>
          <a:lstStyle/>
          <a:p>
            <a:pPr algn="ctr" eaLnBrk="0" hangingPunct="0">
              <a:tabLst>
                <a:tab pos="228600" algn="l"/>
              </a:tabLst>
              <a:defRPr/>
            </a:pPr>
            <a:endParaRPr lang="id-ID" sz="1450" b="1" dirty="0">
              <a:ea typeface="Times New Roman" pitchFamily="18" charset="0"/>
              <a:cs typeface="Arial" pitchFamily="34" charset="0"/>
            </a:endParaRPr>
          </a:p>
          <a:p>
            <a:pPr algn="ctr" eaLnBrk="0" hangingPunct="0">
              <a:tabLst>
                <a:tab pos="228600" algn="l"/>
              </a:tabLst>
              <a:defRPr/>
            </a:pPr>
            <a:r>
              <a:rPr lang="id-ID" sz="1450" b="1" dirty="0">
                <a:ea typeface="Times New Roman" pitchFamily="18" charset="0"/>
                <a:cs typeface="Arial" pitchFamily="34" charset="0"/>
              </a:rPr>
              <a:t>Tujuan</a:t>
            </a:r>
          </a:p>
          <a:p>
            <a:pPr algn="ctr" eaLnBrk="0" hangingPunct="0">
              <a:tabLst>
                <a:tab pos="228600" algn="l"/>
              </a:tabLst>
              <a:defRPr/>
            </a:pPr>
            <a:r>
              <a:rPr lang="id-ID" sz="1450" b="1" dirty="0">
                <a:cs typeface="Arial" pitchFamily="34" charset="0"/>
              </a:rPr>
              <a:t>Memperlancar arus barang secara efektif dan efisien</a:t>
            </a:r>
          </a:p>
          <a:p>
            <a:pPr marL="342900" indent="-342900">
              <a:buFont typeface="+mj-lt"/>
              <a:buAutoNum type="arabicPeriod"/>
              <a:defRPr/>
            </a:pPr>
            <a:r>
              <a:rPr lang="id-ID" sz="1450" b="1" dirty="0">
                <a:cs typeface="Arial" pitchFamily="34" charset="0"/>
              </a:rPr>
              <a:t>M</a:t>
            </a:r>
            <a:r>
              <a:rPr lang="en-US" sz="1450" b="1" dirty="0" err="1">
                <a:cs typeface="Arial" pitchFamily="34" charset="0"/>
              </a:rPr>
              <a:t>enurunkan</a:t>
            </a:r>
            <a:r>
              <a:rPr lang="en-US" sz="1450" b="1" dirty="0">
                <a:cs typeface="Arial" pitchFamily="34" charset="0"/>
              </a:rPr>
              <a:t> </a:t>
            </a:r>
            <a:r>
              <a:rPr lang="en-US" sz="1450" b="1" dirty="0" err="1">
                <a:cs typeface="Arial" pitchFamily="34" charset="0"/>
              </a:rPr>
              <a:t>biaya</a:t>
            </a:r>
            <a:r>
              <a:rPr lang="en-US" sz="1450" b="1" dirty="0">
                <a:cs typeface="Arial" pitchFamily="34" charset="0"/>
              </a:rPr>
              <a:t> </a:t>
            </a:r>
            <a:r>
              <a:rPr lang="en-US" sz="1450" b="1" dirty="0" err="1">
                <a:cs typeface="Arial" pitchFamily="34" charset="0"/>
              </a:rPr>
              <a:t>logistik</a:t>
            </a:r>
            <a:r>
              <a:rPr lang="en-US" sz="1450" b="1" dirty="0">
                <a:cs typeface="Arial" pitchFamily="34" charset="0"/>
              </a:rPr>
              <a:t>, </a:t>
            </a:r>
            <a:r>
              <a:rPr lang="en-US" sz="1450" b="1" dirty="0" err="1">
                <a:cs typeface="Arial" pitchFamily="34" charset="0"/>
              </a:rPr>
              <a:t>memperlancar</a:t>
            </a:r>
            <a:r>
              <a:rPr lang="en-US" sz="1450" b="1" dirty="0">
                <a:cs typeface="Arial" pitchFamily="34" charset="0"/>
              </a:rPr>
              <a:t> </a:t>
            </a:r>
            <a:r>
              <a:rPr lang="en-US" sz="1450" b="1" dirty="0" err="1">
                <a:cs typeface="Arial" pitchFamily="34" charset="0"/>
              </a:rPr>
              <a:t>arus</a:t>
            </a:r>
            <a:r>
              <a:rPr lang="en-US" sz="1450" b="1" dirty="0">
                <a:cs typeface="Arial" pitchFamily="34" charset="0"/>
              </a:rPr>
              <a:t> </a:t>
            </a:r>
            <a:r>
              <a:rPr lang="en-US" sz="1450" b="1" dirty="0" err="1">
                <a:cs typeface="Arial" pitchFamily="34" charset="0"/>
              </a:rPr>
              <a:t>barang</a:t>
            </a:r>
            <a:r>
              <a:rPr lang="en-US" sz="1450" b="1" dirty="0">
                <a:cs typeface="Arial" pitchFamily="34" charset="0"/>
              </a:rPr>
              <a:t> </a:t>
            </a:r>
            <a:r>
              <a:rPr lang="en-US" sz="1450" b="1" dirty="0" err="1">
                <a:cs typeface="Arial" pitchFamily="34" charset="0"/>
              </a:rPr>
              <a:t>dan</a:t>
            </a:r>
            <a:r>
              <a:rPr lang="en-US" sz="1450" b="1" dirty="0">
                <a:cs typeface="Arial" pitchFamily="34" charset="0"/>
              </a:rPr>
              <a:t> </a:t>
            </a:r>
            <a:r>
              <a:rPr lang="en-US" sz="1450" b="1" dirty="0" err="1">
                <a:cs typeface="Arial" pitchFamily="34" charset="0"/>
              </a:rPr>
              <a:t>meningkatkan</a:t>
            </a:r>
            <a:r>
              <a:rPr lang="en-US" sz="1450" b="1" dirty="0">
                <a:cs typeface="Arial" pitchFamily="34" charset="0"/>
              </a:rPr>
              <a:t> </a:t>
            </a:r>
            <a:r>
              <a:rPr lang="en-US" sz="1450" b="1" dirty="0" err="1">
                <a:cs typeface="Arial" pitchFamily="34" charset="0"/>
              </a:rPr>
              <a:t>pelayanan</a:t>
            </a:r>
            <a:r>
              <a:rPr lang="en-US" sz="1450" b="1" dirty="0">
                <a:cs typeface="Arial" pitchFamily="34" charset="0"/>
              </a:rPr>
              <a:t> </a:t>
            </a:r>
            <a:r>
              <a:rPr lang="id-ID" sz="1450" b="1" dirty="0">
                <a:cs typeface="Arial" pitchFamily="34" charset="0"/>
              </a:rPr>
              <a:t>logistik </a:t>
            </a:r>
            <a:r>
              <a:rPr lang="en-US" sz="1450" b="1" dirty="0" err="1">
                <a:cs typeface="Arial" pitchFamily="34" charset="0"/>
              </a:rPr>
              <a:t>sehingga</a:t>
            </a:r>
            <a:r>
              <a:rPr lang="en-US" sz="1450" b="1" dirty="0">
                <a:cs typeface="Arial" pitchFamily="34" charset="0"/>
              </a:rPr>
              <a:t> </a:t>
            </a:r>
            <a:r>
              <a:rPr lang="en-US" sz="1450" b="1" dirty="0" err="1">
                <a:cs typeface="Arial" pitchFamily="34" charset="0"/>
              </a:rPr>
              <a:t>meningkatkan</a:t>
            </a:r>
            <a:r>
              <a:rPr lang="en-US" sz="1450" b="1" dirty="0">
                <a:cs typeface="Arial" pitchFamily="34" charset="0"/>
              </a:rPr>
              <a:t> </a:t>
            </a:r>
            <a:r>
              <a:rPr lang="en-US" sz="1450" b="1" dirty="0" err="1">
                <a:cs typeface="Arial" pitchFamily="34" charset="0"/>
              </a:rPr>
              <a:t>daya</a:t>
            </a:r>
            <a:r>
              <a:rPr lang="en-US" sz="1450" b="1" dirty="0">
                <a:cs typeface="Arial" pitchFamily="34" charset="0"/>
              </a:rPr>
              <a:t> </a:t>
            </a:r>
            <a:r>
              <a:rPr lang="en-US" sz="1450" b="1" dirty="0" err="1">
                <a:cs typeface="Arial" pitchFamily="34" charset="0"/>
              </a:rPr>
              <a:t>saing</a:t>
            </a:r>
            <a:r>
              <a:rPr lang="en-US" sz="1450" b="1" dirty="0">
                <a:cs typeface="Arial" pitchFamily="34" charset="0"/>
              </a:rPr>
              <a:t>  </a:t>
            </a:r>
            <a:r>
              <a:rPr lang="en-US" sz="1450" b="1" dirty="0" err="1">
                <a:cs typeface="Arial" pitchFamily="34" charset="0"/>
              </a:rPr>
              <a:t>produk</a:t>
            </a:r>
            <a:r>
              <a:rPr lang="en-US" sz="1450" b="1" dirty="0">
                <a:cs typeface="Arial" pitchFamily="34" charset="0"/>
              </a:rPr>
              <a:t> </a:t>
            </a:r>
            <a:r>
              <a:rPr lang="id-ID" sz="1450" b="1" dirty="0">
                <a:cs typeface="Arial" pitchFamily="34" charset="0"/>
              </a:rPr>
              <a:t>nasional </a:t>
            </a:r>
            <a:r>
              <a:rPr lang="en-US" sz="1450" b="1" dirty="0">
                <a:cs typeface="Arial" pitchFamily="34" charset="0"/>
              </a:rPr>
              <a:t>di </a:t>
            </a:r>
            <a:r>
              <a:rPr lang="en-US" sz="1450" b="1" dirty="0" err="1">
                <a:cs typeface="Arial" pitchFamily="34" charset="0"/>
              </a:rPr>
              <a:t>pasar</a:t>
            </a:r>
            <a:r>
              <a:rPr lang="en-US" sz="1450" b="1" dirty="0">
                <a:cs typeface="Arial" pitchFamily="34" charset="0"/>
              </a:rPr>
              <a:t> global</a:t>
            </a:r>
            <a:r>
              <a:rPr lang="id-ID" sz="1450" b="1" dirty="0">
                <a:cs typeface="Arial" pitchFamily="34" charset="0"/>
              </a:rPr>
              <a:t> dan pasar domestik.</a:t>
            </a:r>
          </a:p>
          <a:p>
            <a:pPr marL="342900" indent="-342900">
              <a:buFont typeface="+mj-lt"/>
              <a:buAutoNum type="arabicPeriod"/>
              <a:defRPr/>
            </a:pPr>
            <a:r>
              <a:rPr lang="id-ID" sz="1450" b="1" dirty="0">
                <a:cs typeface="Arial" pitchFamily="34" charset="0"/>
              </a:rPr>
              <a:t>M</a:t>
            </a:r>
            <a:r>
              <a:rPr lang="en-US" sz="1450" b="1" dirty="0" err="1">
                <a:cs typeface="Arial" pitchFamily="34" charset="0"/>
              </a:rPr>
              <a:t>enjamin</a:t>
            </a:r>
            <a:r>
              <a:rPr lang="en-US" sz="1450" b="1" dirty="0">
                <a:cs typeface="Arial" pitchFamily="34" charset="0"/>
              </a:rPr>
              <a:t> </a:t>
            </a:r>
            <a:r>
              <a:rPr lang="en-US" sz="1450" b="1" dirty="0" err="1">
                <a:cs typeface="Arial" pitchFamily="34" charset="0"/>
              </a:rPr>
              <a:t>ketersediaan</a:t>
            </a:r>
            <a:r>
              <a:rPr lang="en-US" sz="1450" b="1" dirty="0">
                <a:cs typeface="Arial" pitchFamily="34" charset="0"/>
              </a:rPr>
              <a:t> </a:t>
            </a:r>
            <a:r>
              <a:rPr lang="en-US" sz="1450" b="1" dirty="0" err="1">
                <a:cs typeface="Arial" pitchFamily="34" charset="0"/>
              </a:rPr>
              <a:t>komoditas</a:t>
            </a:r>
            <a:r>
              <a:rPr lang="en-US" sz="1450" b="1" dirty="0">
                <a:cs typeface="Arial" pitchFamily="34" charset="0"/>
              </a:rPr>
              <a:t> </a:t>
            </a:r>
            <a:r>
              <a:rPr lang="id-ID" sz="1450" b="1" dirty="0">
                <a:cs typeface="Arial" pitchFamily="34" charset="0"/>
              </a:rPr>
              <a:t>pokok dan </a:t>
            </a:r>
            <a:r>
              <a:rPr lang="en-US" sz="1450" b="1" dirty="0" err="1">
                <a:cs typeface="Arial" pitchFamily="34" charset="0"/>
              </a:rPr>
              <a:t>strategis</a:t>
            </a:r>
            <a:r>
              <a:rPr lang="en-US" sz="1450" b="1" dirty="0">
                <a:cs typeface="Arial" pitchFamily="34" charset="0"/>
              </a:rPr>
              <a:t> di </a:t>
            </a:r>
            <a:r>
              <a:rPr lang="en-US" sz="1450" b="1" dirty="0" err="1">
                <a:cs typeface="Arial" pitchFamily="34" charset="0"/>
              </a:rPr>
              <a:t>seluruh</a:t>
            </a:r>
            <a:r>
              <a:rPr lang="en-US" sz="1450" b="1" dirty="0">
                <a:cs typeface="Arial" pitchFamily="34" charset="0"/>
              </a:rPr>
              <a:t> </a:t>
            </a:r>
            <a:r>
              <a:rPr lang="en-US" sz="1450" b="1" dirty="0" err="1">
                <a:cs typeface="Arial" pitchFamily="34" charset="0"/>
              </a:rPr>
              <a:t>wilayah</a:t>
            </a:r>
            <a:r>
              <a:rPr lang="en-US" sz="1450" b="1" dirty="0">
                <a:cs typeface="Arial" pitchFamily="34" charset="0"/>
              </a:rPr>
              <a:t> Indonesia </a:t>
            </a:r>
            <a:r>
              <a:rPr lang="en-US" sz="1450" b="1" dirty="0" err="1">
                <a:cs typeface="Arial" pitchFamily="34" charset="0"/>
              </a:rPr>
              <a:t>dengan</a:t>
            </a:r>
            <a:r>
              <a:rPr lang="en-US" sz="1450" b="1" dirty="0">
                <a:cs typeface="Arial" pitchFamily="34" charset="0"/>
              </a:rPr>
              <a:t> </a:t>
            </a:r>
            <a:r>
              <a:rPr lang="en-US" sz="1450" b="1" dirty="0" err="1">
                <a:cs typeface="Arial" pitchFamily="34" charset="0"/>
              </a:rPr>
              <a:t>harga</a:t>
            </a:r>
            <a:r>
              <a:rPr lang="en-US" sz="1450" b="1" dirty="0">
                <a:cs typeface="Arial" pitchFamily="34" charset="0"/>
              </a:rPr>
              <a:t> yang </a:t>
            </a:r>
            <a:r>
              <a:rPr lang="en-US" sz="1450" b="1" dirty="0" err="1">
                <a:cs typeface="Arial" pitchFamily="34" charset="0"/>
              </a:rPr>
              <a:t>terjangkau</a:t>
            </a:r>
            <a:r>
              <a:rPr lang="en-US" sz="1450" b="1" dirty="0">
                <a:cs typeface="Arial" pitchFamily="34" charset="0"/>
              </a:rPr>
              <a:t> </a:t>
            </a:r>
            <a:r>
              <a:rPr lang="en-US" sz="1450" b="1" dirty="0" err="1">
                <a:cs typeface="Arial" pitchFamily="34" charset="0"/>
              </a:rPr>
              <a:t>sehingga</a:t>
            </a:r>
            <a:r>
              <a:rPr lang="en-US" sz="1450" b="1" dirty="0">
                <a:cs typeface="Arial" pitchFamily="34" charset="0"/>
              </a:rPr>
              <a:t> </a:t>
            </a:r>
            <a:r>
              <a:rPr lang="en-US" sz="1450" b="1" dirty="0" err="1">
                <a:cs typeface="Arial" pitchFamily="34" charset="0"/>
              </a:rPr>
              <a:t>mendorong</a:t>
            </a:r>
            <a:r>
              <a:rPr lang="en-US" sz="1450" b="1" dirty="0">
                <a:cs typeface="Arial" pitchFamily="34" charset="0"/>
              </a:rPr>
              <a:t> </a:t>
            </a:r>
            <a:r>
              <a:rPr lang="en-US" sz="1450" b="1" dirty="0" err="1">
                <a:cs typeface="Arial" pitchFamily="34" charset="0"/>
              </a:rPr>
              <a:t>pencapaian</a:t>
            </a:r>
            <a:r>
              <a:rPr lang="en-US" sz="1450" b="1" dirty="0">
                <a:cs typeface="Arial" pitchFamily="34" charset="0"/>
              </a:rPr>
              <a:t> </a:t>
            </a:r>
            <a:r>
              <a:rPr lang="en-US" sz="1450" b="1" dirty="0" err="1">
                <a:cs typeface="Arial" pitchFamily="34" charset="0"/>
              </a:rPr>
              <a:t>masyarakat</a:t>
            </a:r>
            <a:r>
              <a:rPr lang="en-US" sz="1450" b="1" dirty="0">
                <a:cs typeface="Arial" pitchFamily="34" charset="0"/>
              </a:rPr>
              <a:t> </a:t>
            </a:r>
            <a:r>
              <a:rPr lang="en-US" sz="1450" b="1" dirty="0" err="1">
                <a:cs typeface="Arial" pitchFamily="34" charset="0"/>
              </a:rPr>
              <a:t>adil</a:t>
            </a:r>
            <a:r>
              <a:rPr lang="en-US" sz="1450" b="1" dirty="0">
                <a:cs typeface="Arial" pitchFamily="34" charset="0"/>
              </a:rPr>
              <a:t> </a:t>
            </a:r>
            <a:r>
              <a:rPr lang="en-US" sz="1450" b="1" dirty="0" err="1">
                <a:cs typeface="Arial" pitchFamily="34" charset="0"/>
              </a:rPr>
              <a:t>dan</a:t>
            </a:r>
            <a:r>
              <a:rPr lang="en-US" sz="1450" b="1" dirty="0">
                <a:cs typeface="Arial" pitchFamily="34" charset="0"/>
              </a:rPr>
              <a:t> </a:t>
            </a:r>
            <a:r>
              <a:rPr lang="en-US" sz="1450" b="1" dirty="0" err="1">
                <a:cs typeface="Arial" pitchFamily="34" charset="0"/>
              </a:rPr>
              <a:t>makmur</a:t>
            </a:r>
            <a:r>
              <a:rPr lang="en-US" sz="1450" b="1" dirty="0">
                <a:cs typeface="Arial" pitchFamily="34" charset="0"/>
              </a:rPr>
              <a:t>, </a:t>
            </a:r>
            <a:r>
              <a:rPr lang="en-US" sz="1450" b="1" dirty="0" err="1">
                <a:cs typeface="Arial" pitchFamily="34" charset="0"/>
              </a:rPr>
              <a:t>dan</a:t>
            </a:r>
            <a:r>
              <a:rPr lang="en-US" sz="1450" b="1" dirty="0">
                <a:cs typeface="Arial" pitchFamily="34" charset="0"/>
              </a:rPr>
              <a:t> </a:t>
            </a:r>
            <a:r>
              <a:rPr lang="en-US" sz="1450" b="1" dirty="0" err="1">
                <a:cs typeface="Arial" pitchFamily="34" charset="0"/>
              </a:rPr>
              <a:t>memperkokoh</a:t>
            </a:r>
            <a:r>
              <a:rPr lang="en-US" sz="1450" b="1" dirty="0">
                <a:cs typeface="Arial" pitchFamily="34" charset="0"/>
              </a:rPr>
              <a:t> </a:t>
            </a:r>
            <a:r>
              <a:rPr lang="id-ID" sz="1450" b="1" dirty="0">
                <a:cs typeface="Arial" pitchFamily="34" charset="0"/>
              </a:rPr>
              <a:t>kedaulatan dan </a:t>
            </a:r>
            <a:r>
              <a:rPr lang="en-US" sz="1450" b="1" dirty="0" err="1">
                <a:cs typeface="Arial" pitchFamily="34" charset="0"/>
              </a:rPr>
              <a:t>keutuhan</a:t>
            </a:r>
            <a:r>
              <a:rPr lang="en-US" sz="1450" b="1" dirty="0">
                <a:cs typeface="Arial" pitchFamily="34" charset="0"/>
              </a:rPr>
              <a:t> NKRI;</a:t>
            </a:r>
          </a:p>
          <a:p>
            <a:pPr marL="342900" indent="-342900">
              <a:buFont typeface="+mj-lt"/>
              <a:buAutoNum type="arabicPeriod"/>
              <a:defRPr/>
            </a:pPr>
            <a:r>
              <a:rPr lang="id-ID" sz="1450" b="1" dirty="0">
                <a:cs typeface="Arial" pitchFamily="34" charset="0"/>
              </a:rPr>
              <a:t>M</a:t>
            </a:r>
            <a:r>
              <a:rPr lang="en-US" sz="1450" b="1" dirty="0" err="1">
                <a:cs typeface="Arial" pitchFamily="34" charset="0"/>
              </a:rPr>
              <a:t>empersiapkan</a:t>
            </a:r>
            <a:r>
              <a:rPr lang="en-US" sz="1450" b="1" dirty="0">
                <a:cs typeface="Arial" pitchFamily="34" charset="0"/>
              </a:rPr>
              <a:t> </a:t>
            </a:r>
            <a:r>
              <a:rPr lang="en-US" sz="1450" b="1" dirty="0" err="1">
                <a:cs typeface="Arial" pitchFamily="34" charset="0"/>
              </a:rPr>
              <a:t>diri</a:t>
            </a:r>
            <a:r>
              <a:rPr lang="en-US" sz="1450" b="1" dirty="0">
                <a:cs typeface="Arial" pitchFamily="34" charset="0"/>
              </a:rPr>
              <a:t> </a:t>
            </a:r>
            <a:r>
              <a:rPr lang="en-US" sz="1450" b="1" dirty="0" err="1">
                <a:cs typeface="Arial" pitchFamily="34" charset="0"/>
              </a:rPr>
              <a:t>untuk</a:t>
            </a:r>
            <a:r>
              <a:rPr lang="en-US" sz="1450" b="1" dirty="0">
                <a:cs typeface="Arial" pitchFamily="34" charset="0"/>
              </a:rPr>
              <a:t> </a:t>
            </a:r>
            <a:r>
              <a:rPr lang="en-US" sz="1450" b="1" dirty="0" err="1">
                <a:cs typeface="Arial" pitchFamily="34" charset="0"/>
              </a:rPr>
              <a:t>mencapai</a:t>
            </a:r>
            <a:r>
              <a:rPr lang="en-US" sz="1450" b="1" dirty="0">
                <a:cs typeface="Arial" pitchFamily="34" charset="0"/>
              </a:rPr>
              <a:t> target </a:t>
            </a:r>
            <a:r>
              <a:rPr lang="en-US" sz="1450" b="1" dirty="0" err="1">
                <a:cs typeface="Arial" pitchFamily="34" charset="0"/>
              </a:rPr>
              <a:t>integrasi</a:t>
            </a:r>
            <a:r>
              <a:rPr lang="en-US" sz="1450" b="1" dirty="0">
                <a:cs typeface="Arial" pitchFamily="34" charset="0"/>
              </a:rPr>
              <a:t> </a:t>
            </a:r>
            <a:r>
              <a:rPr lang="en-US" sz="1450" b="1" dirty="0" err="1">
                <a:cs typeface="Arial" pitchFamily="34" charset="0"/>
              </a:rPr>
              <a:t>logistik</a:t>
            </a:r>
            <a:r>
              <a:rPr lang="en-US" sz="1450" b="1" dirty="0">
                <a:cs typeface="Arial" pitchFamily="34" charset="0"/>
              </a:rPr>
              <a:t> ASEAN </a:t>
            </a:r>
            <a:r>
              <a:rPr lang="en-US" sz="1450" b="1" dirty="0" err="1">
                <a:cs typeface="Arial" pitchFamily="34" charset="0"/>
              </a:rPr>
              <a:t>pada</a:t>
            </a:r>
            <a:r>
              <a:rPr lang="en-US" sz="1450" b="1" dirty="0">
                <a:cs typeface="Arial" pitchFamily="34" charset="0"/>
              </a:rPr>
              <a:t> </a:t>
            </a:r>
            <a:r>
              <a:rPr lang="en-US" sz="1450" b="1" dirty="0" err="1">
                <a:cs typeface="Arial" pitchFamily="34" charset="0"/>
              </a:rPr>
              <a:t>tahun</a:t>
            </a:r>
            <a:r>
              <a:rPr lang="en-US" sz="1450" b="1" dirty="0">
                <a:cs typeface="Arial" pitchFamily="34" charset="0"/>
              </a:rPr>
              <a:t> 2013, </a:t>
            </a:r>
            <a:r>
              <a:rPr lang="en-US" sz="1450" b="1" dirty="0" err="1">
                <a:cs typeface="Arial" pitchFamily="34" charset="0"/>
              </a:rPr>
              <a:t>integrasi</a:t>
            </a:r>
            <a:r>
              <a:rPr lang="en-US" sz="1450" b="1" dirty="0">
                <a:cs typeface="Arial" pitchFamily="34" charset="0"/>
              </a:rPr>
              <a:t> </a:t>
            </a:r>
            <a:r>
              <a:rPr lang="en-US" sz="1450" b="1" dirty="0" err="1">
                <a:cs typeface="Arial" pitchFamily="34" charset="0"/>
              </a:rPr>
              <a:t>pasar</a:t>
            </a:r>
            <a:r>
              <a:rPr lang="en-US" sz="1450" b="1" dirty="0">
                <a:cs typeface="Arial" pitchFamily="34" charset="0"/>
              </a:rPr>
              <a:t> ASEAN </a:t>
            </a:r>
            <a:r>
              <a:rPr lang="en-US" sz="1450" b="1" dirty="0" err="1">
                <a:cs typeface="Arial" pitchFamily="34" charset="0"/>
              </a:rPr>
              <a:t>pada</a:t>
            </a:r>
            <a:r>
              <a:rPr lang="en-US" sz="1450" b="1" dirty="0">
                <a:cs typeface="Arial" pitchFamily="34" charset="0"/>
              </a:rPr>
              <a:t> </a:t>
            </a:r>
            <a:r>
              <a:rPr lang="en-US" sz="1450" b="1" dirty="0" err="1">
                <a:cs typeface="Arial" pitchFamily="34" charset="0"/>
              </a:rPr>
              <a:t>tahun</a:t>
            </a:r>
            <a:r>
              <a:rPr lang="en-US" sz="1450" b="1" dirty="0">
                <a:cs typeface="Arial" pitchFamily="34" charset="0"/>
              </a:rPr>
              <a:t> 2015, </a:t>
            </a:r>
            <a:r>
              <a:rPr lang="en-US" sz="1450" b="1" dirty="0" err="1">
                <a:cs typeface="Arial" pitchFamily="34" charset="0"/>
              </a:rPr>
              <a:t>dan</a:t>
            </a:r>
            <a:r>
              <a:rPr lang="en-US" sz="1450" b="1" dirty="0">
                <a:cs typeface="Arial" pitchFamily="34" charset="0"/>
              </a:rPr>
              <a:t> </a:t>
            </a:r>
            <a:r>
              <a:rPr lang="en-US" sz="1450" b="1" dirty="0" err="1">
                <a:cs typeface="Arial" pitchFamily="34" charset="0"/>
              </a:rPr>
              <a:t>integrasi</a:t>
            </a:r>
            <a:r>
              <a:rPr lang="en-US" sz="1450" b="1" dirty="0">
                <a:cs typeface="Arial" pitchFamily="34" charset="0"/>
              </a:rPr>
              <a:t> </a:t>
            </a:r>
            <a:r>
              <a:rPr lang="en-US" sz="1450" b="1" dirty="0" err="1">
                <a:cs typeface="Arial" pitchFamily="34" charset="0"/>
              </a:rPr>
              <a:t>pasar</a:t>
            </a:r>
            <a:r>
              <a:rPr lang="en-US" sz="1450" b="1" dirty="0">
                <a:cs typeface="Arial" pitchFamily="34" charset="0"/>
              </a:rPr>
              <a:t> global </a:t>
            </a:r>
            <a:r>
              <a:rPr lang="en-US" sz="1450" b="1" dirty="0" err="1">
                <a:cs typeface="Arial" pitchFamily="34" charset="0"/>
              </a:rPr>
              <a:t>pada</a:t>
            </a:r>
            <a:r>
              <a:rPr lang="en-US" sz="1450" b="1" dirty="0">
                <a:cs typeface="Arial" pitchFamily="34" charset="0"/>
              </a:rPr>
              <a:t> </a:t>
            </a:r>
            <a:r>
              <a:rPr lang="en-US" sz="1450" b="1" dirty="0" err="1">
                <a:cs typeface="Arial" pitchFamily="34" charset="0"/>
              </a:rPr>
              <a:t>tahun</a:t>
            </a:r>
            <a:r>
              <a:rPr lang="en-US" sz="1450" b="1" dirty="0">
                <a:cs typeface="Arial" pitchFamily="34" charset="0"/>
              </a:rPr>
              <a:t> 2020</a:t>
            </a:r>
            <a:endParaRPr lang="en-US" sz="1450" dirty="0">
              <a:cs typeface="Arial" pitchFamily="34" charset="0"/>
            </a:endParaRPr>
          </a:p>
        </p:txBody>
      </p:sp>
      <p:sp>
        <p:nvSpPr>
          <p:cNvPr id="9" name="Rectangle 8"/>
          <p:cNvSpPr/>
          <p:nvPr/>
        </p:nvSpPr>
        <p:spPr>
          <a:xfrm>
            <a:off x="285351" y="818009"/>
            <a:ext cx="9348922" cy="827723"/>
          </a:xfrm>
          <a:prstGeom prst="rect">
            <a:avLst/>
          </a:prstGeom>
          <a:solidFill>
            <a:schemeClr val="bg1"/>
          </a:solidFill>
          <a:ln w="57150"/>
          <a:effectLst>
            <a:glow rad="101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err="1">
                <a:solidFill>
                  <a:schemeClr val="tx1"/>
                </a:solidFill>
                <a:latin typeface="Arial" pitchFamily="34" charset="0"/>
                <a:cs typeface="Arial" pitchFamily="34" charset="0"/>
              </a:rPr>
              <a:t>Visi</a:t>
            </a:r>
            <a:r>
              <a:rPr lang="en-US" sz="1600" b="1" dirty="0">
                <a:solidFill>
                  <a:schemeClr val="tx1"/>
                </a:solidFill>
                <a:latin typeface="Arial" pitchFamily="34" charset="0"/>
                <a:cs typeface="Arial" pitchFamily="34" charset="0"/>
              </a:rPr>
              <a:t> 2025</a:t>
            </a:r>
            <a:endParaRPr lang="id-ID" sz="1600" b="1" dirty="0">
              <a:solidFill>
                <a:schemeClr val="tx1"/>
              </a:solidFill>
              <a:latin typeface="Arial" pitchFamily="34" charset="0"/>
              <a:cs typeface="Arial" pitchFamily="34" charset="0"/>
            </a:endParaRPr>
          </a:p>
          <a:p>
            <a:pPr algn="ctr">
              <a:defRPr/>
            </a:pPr>
            <a:r>
              <a:rPr lang="en-US" sz="1600" b="1" i="1" dirty="0">
                <a:solidFill>
                  <a:schemeClr val="tx1"/>
                </a:solidFill>
                <a:latin typeface="Arial" pitchFamily="34" charset="0"/>
                <a:cs typeface="Arial" pitchFamily="34" charset="0"/>
              </a:rPr>
              <a:t>Locally Integrated, Globally Connected  for National Competitiveness and Social Welfare </a:t>
            </a:r>
            <a:endParaRPr lang="id-ID" sz="1600" b="1" i="1" dirty="0">
              <a:solidFill>
                <a:schemeClr val="tx1"/>
              </a:solidFill>
              <a:latin typeface="Arial" pitchFamily="34" charset="0"/>
              <a:cs typeface="Arial" pitchFamily="34" charset="0"/>
            </a:endParaRPr>
          </a:p>
        </p:txBody>
      </p:sp>
      <p:sp>
        <p:nvSpPr>
          <p:cNvPr id="3" name="Down Arrow 2"/>
          <p:cNvSpPr/>
          <p:nvPr/>
        </p:nvSpPr>
        <p:spPr>
          <a:xfrm>
            <a:off x="4732866" y="1592046"/>
            <a:ext cx="557213" cy="566737"/>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Down Arrow 10"/>
          <p:cNvSpPr/>
          <p:nvPr/>
        </p:nvSpPr>
        <p:spPr>
          <a:xfrm>
            <a:off x="4724845" y="4014787"/>
            <a:ext cx="613965" cy="481013"/>
          </a:xfrm>
          <a:prstGeom prst="down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xmlns="" val="163950705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4731" y="533400"/>
            <a:ext cx="9225969" cy="544510"/>
          </a:xfrm>
          <a:noFill/>
          <a:ln>
            <a:noFill/>
            <a:miter lim="800000"/>
            <a:headEnd/>
            <a:tailEnd/>
          </a:ln>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803275" indent="-803275"/>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II(C). Kondisi Yang Diharapkan: Jaringan Sistem Logistik Nasional</a:t>
            </a:r>
            <a:endParaRPr lang="en-US"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grpSp>
        <p:nvGrpSpPr>
          <p:cNvPr id="15363" name="Group 4098"/>
          <p:cNvGrpSpPr>
            <a:grpSpLocks/>
          </p:cNvGrpSpPr>
          <p:nvPr/>
        </p:nvGrpSpPr>
        <p:grpSpPr bwMode="auto">
          <a:xfrm>
            <a:off x="-122369" y="1066800"/>
            <a:ext cx="9494969" cy="5494337"/>
            <a:chOff x="-87669" y="1056005"/>
            <a:chExt cx="8764125" cy="4381850"/>
          </a:xfrm>
        </p:grpSpPr>
        <p:grpSp>
          <p:nvGrpSpPr>
            <p:cNvPr id="15367" name="Group 4097"/>
            <p:cNvGrpSpPr>
              <a:grpSpLocks/>
            </p:cNvGrpSpPr>
            <p:nvPr/>
          </p:nvGrpSpPr>
          <p:grpSpPr bwMode="auto">
            <a:xfrm>
              <a:off x="467544" y="1056005"/>
              <a:ext cx="8208912" cy="4381850"/>
              <a:chOff x="1087120" y="1056005"/>
              <a:chExt cx="6049010" cy="4381850"/>
            </a:xfrm>
          </p:grpSpPr>
          <p:sp>
            <p:nvSpPr>
              <p:cNvPr id="15369" name="Oval 4"/>
              <p:cNvSpPr>
                <a:spLocks noChangeArrowheads="1"/>
              </p:cNvSpPr>
              <p:nvPr/>
            </p:nvSpPr>
            <p:spPr bwMode="auto">
              <a:xfrm>
                <a:off x="1548130" y="4171950"/>
                <a:ext cx="509905" cy="440055"/>
              </a:xfrm>
              <a:prstGeom prst="ellipse">
                <a:avLst/>
              </a:prstGeom>
              <a:solidFill>
                <a:srgbClr val="FFFF00"/>
              </a:solidFill>
              <a:ln w="9525">
                <a:solidFill>
                  <a:srgbClr val="1F497D"/>
                </a:solidFill>
                <a:round/>
                <a:headEnd/>
                <a:tailEnd/>
              </a:ln>
            </p:spPr>
            <p:txBody>
              <a:bodyPr lIns="0" tIns="0" bIns="0"/>
              <a:lstStyle/>
              <a:p>
                <a:pPr algn="ctr"/>
                <a:r>
                  <a:rPr lang="id-ID" sz="500" b="1">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pPr algn="r"/>
                <a:r>
                  <a:rPr lang="en-US" sz="900" b="1">
                    <a:solidFill>
                      <a:srgbClr val="000000"/>
                    </a:solidFill>
                    <a:latin typeface="Times New Roman" pitchFamily="18" charset="0"/>
                    <a:cs typeface="Times New Roman" pitchFamily="18" charset="0"/>
                  </a:rPr>
                  <a:t>Desa</a:t>
                </a:r>
                <a:endParaRPr lang="en-US" sz="1200">
                  <a:latin typeface="Times New Roman" pitchFamily="18" charset="0"/>
                  <a:cs typeface="Times New Roman" pitchFamily="18" charset="0"/>
                </a:endParaRPr>
              </a:p>
            </p:txBody>
          </p:sp>
          <p:sp>
            <p:nvSpPr>
              <p:cNvPr id="15370" name="Oval 5"/>
              <p:cNvSpPr>
                <a:spLocks noChangeArrowheads="1"/>
              </p:cNvSpPr>
              <p:nvPr/>
            </p:nvSpPr>
            <p:spPr bwMode="auto">
              <a:xfrm>
                <a:off x="1189990" y="3507740"/>
                <a:ext cx="516255" cy="440055"/>
              </a:xfrm>
              <a:prstGeom prst="ellipse">
                <a:avLst/>
              </a:prstGeom>
              <a:solidFill>
                <a:srgbClr val="FFFF00"/>
              </a:solidFill>
              <a:ln w="9525">
                <a:solidFill>
                  <a:srgbClr val="1F497D"/>
                </a:solidFill>
                <a:round/>
                <a:headEnd/>
                <a:tailEnd/>
              </a:ln>
            </p:spPr>
            <p:txBody>
              <a:bodyPr lIns="0" tIns="0" bIns="0"/>
              <a:lstStyle/>
              <a:p>
                <a:pPr algn="ctr"/>
                <a:r>
                  <a:rPr lang="id-ID" sz="500" b="1">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pPr algn="r"/>
                <a:r>
                  <a:rPr lang="en-US" sz="900" b="1">
                    <a:solidFill>
                      <a:srgbClr val="000000"/>
                    </a:solidFill>
                    <a:latin typeface="Times New Roman" pitchFamily="18" charset="0"/>
                    <a:cs typeface="Times New Roman" pitchFamily="18" charset="0"/>
                  </a:rPr>
                  <a:t>Desa</a:t>
                </a:r>
                <a:endParaRPr lang="en-US" sz="1200">
                  <a:latin typeface="Times New Roman" pitchFamily="18" charset="0"/>
                  <a:cs typeface="Times New Roman" pitchFamily="18" charset="0"/>
                </a:endParaRPr>
              </a:p>
            </p:txBody>
          </p:sp>
          <p:sp>
            <p:nvSpPr>
              <p:cNvPr id="15371" name="Oval 6"/>
              <p:cNvSpPr>
                <a:spLocks noChangeArrowheads="1"/>
              </p:cNvSpPr>
              <p:nvPr/>
            </p:nvSpPr>
            <p:spPr bwMode="auto">
              <a:xfrm>
                <a:off x="1705610" y="1338580"/>
                <a:ext cx="480060" cy="440055"/>
              </a:xfrm>
              <a:prstGeom prst="ellipse">
                <a:avLst/>
              </a:prstGeom>
              <a:solidFill>
                <a:srgbClr val="FFFF00"/>
              </a:solidFill>
              <a:ln w="9525">
                <a:solidFill>
                  <a:srgbClr val="1F497D"/>
                </a:solidFill>
                <a:round/>
                <a:headEnd/>
                <a:tailEnd/>
              </a:ln>
            </p:spPr>
            <p:txBody>
              <a:bodyPr lIns="0" tIns="0" bIns="0"/>
              <a:lstStyle/>
              <a:p>
                <a:pPr algn="ctr"/>
                <a:r>
                  <a:rPr lang="id-ID" sz="500" b="1">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pPr algn="ctr"/>
                <a:r>
                  <a:rPr lang="en-US" sz="900" b="1">
                    <a:solidFill>
                      <a:srgbClr val="000000"/>
                    </a:solidFill>
                    <a:latin typeface="Times New Roman" pitchFamily="18" charset="0"/>
                    <a:cs typeface="Times New Roman" pitchFamily="18" charset="0"/>
                  </a:rPr>
                  <a:t>Desa</a:t>
                </a:r>
                <a:endParaRPr lang="en-US" sz="1200">
                  <a:latin typeface="Times New Roman" pitchFamily="18" charset="0"/>
                  <a:cs typeface="Times New Roman" pitchFamily="18" charset="0"/>
                </a:endParaRPr>
              </a:p>
            </p:txBody>
          </p:sp>
          <p:sp>
            <p:nvSpPr>
              <p:cNvPr id="8" name="Left-Right Arrow 7"/>
              <p:cNvSpPr>
                <a:spLocks noChangeArrowheads="1"/>
              </p:cNvSpPr>
              <p:nvPr/>
            </p:nvSpPr>
            <p:spPr bwMode="auto">
              <a:xfrm>
                <a:off x="1351764" y="4960548"/>
                <a:ext cx="3417982" cy="477307"/>
              </a:xfrm>
              <a:prstGeom prst="leftRightArrow">
                <a:avLst>
                  <a:gd name="adj1" fmla="val 50000"/>
                  <a:gd name="adj2" fmla="val 52870"/>
                </a:avLst>
              </a:prstGeom>
              <a:solidFill>
                <a:schemeClr val="bg1">
                  <a:lumMod val="100000"/>
                  <a:lumOff val="0"/>
                </a:schemeClr>
              </a:solidFill>
              <a:ln w="25400">
                <a:solidFill>
                  <a:schemeClr val="accent1">
                    <a:lumMod val="50000"/>
                    <a:lumOff val="0"/>
                  </a:schemeClr>
                </a:solidFill>
                <a:miter lim="800000"/>
                <a:headEnd/>
                <a:tailEnd/>
              </a:ln>
            </p:spPr>
            <p:txBody>
              <a:bodyPr anchor="ctr" upright="1"/>
              <a:lstStyle/>
              <a:p>
                <a:pPr algn="ctr" fontAlgn="auto">
                  <a:spcBef>
                    <a:spcPts val="0"/>
                  </a:spcBef>
                  <a:spcAft>
                    <a:spcPts val="0"/>
                  </a:spcAft>
                  <a:defRPr/>
                </a:pPr>
                <a:r>
                  <a:rPr lang="id-ID" b="1" dirty="0">
                    <a:solidFill>
                      <a:srgbClr val="000000"/>
                    </a:solidFill>
                    <a:latin typeface="Calibri"/>
                    <a:ea typeface="Times New Roman"/>
                    <a:cs typeface="Times New Roman"/>
                  </a:rPr>
                  <a:t>Integrasi Jaringan  Lokal dan Nasional</a:t>
                </a:r>
                <a:endParaRPr lang="en-US" dirty="0">
                  <a:latin typeface="Times New Roman"/>
                  <a:ea typeface="Times New Roman"/>
                </a:endParaRPr>
              </a:p>
            </p:txBody>
          </p:sp>
          <p:sp>
            <p:nvSpPr>
              <p:cNvPr id="9" name="Left-Right Arrow 8"/>
              <p:cNvSpPr>
                <a:spLocks noChangeArrowheads="1"/>
              </p:cNvSpPr>
              <p:nvPr/>
            </p:nvSpPr>
            <p:spPr bwMode="auto">
              <a:xfrm>
                <a:off x="4818874" y="4946622"/>
                <a:ext cx="2314916" cy="486169"/>
              </a:xfrm>
              <a:prstGeom prst="leftRightArrow">
                <a:avLst>
                  <a:gd name="adj1" fmla="val 50000"/>
                  <a:gd name="adj2" fmla="val 52908"/>
                </a:avLst>
              </a:prstGeom>
              <a:solidFill>
                <a:schemeClr val="bg1">
                  <a:lumMod val="100000"/>
                  <a:lumOff val="0"/>
                </a:schemeClr>
              </a:solidFill>
              <a:ln w="25400">
                <a:solidFill>
                  <a:schemeClr val="accent1">
                    <a:lumMod val="50000"/>
                    <a:lumOff val="0"/>
                  </a:schemeClr>
                </a:solidFill>
                <a:miter lim="800000"/>
                <a:headEnd/>
                <a:tailEnd/>
              </a:ln>
            </p:spPr>
            <p:txBody>
              <a:bodyPr anchor="ctr" upright="1"/>
              <a:lstStyle/>
              <a:p>
                <a:pPr algn="ctr" fontAlgn="auto">
                  <a:spcBef>
                    <a:spcPts val="0"/>
                  </a:spcBef>
                  <a:spcAft>
                    <a:spcPts val="0"/>
                  </a:spcAft>
                  <a:defRPr/>
                </a:pPr>
                <a:r>
                  <a:rPr lang="id-ID" b="1" dirty="0">
                    <a:solidFill>
                      <a:srgbClr val="000000"/>
                    </a:solidFill>
                    <a:latin typeface="Calibri"/>
                    <a:ea typeface="Times New Roman"/>
                    <a:cs typeface="Times New Roman"/>
                  </a:rPr>
                  <a:t>Koneksi Jaringan  Global</a:t>
                </a:r>
                <a:endParaRPr lang="en-US" dirty="0">
                  <a:latin typeface="Times New Roman"/>
                  <a:ea typeface="Times New Roman"/>
                </a:endParaRPr>
              </a:p>
            </p:txBody>
          </p:sp>
          <p:sp>
            <p:nvSpPr>
              <p:cNvPr id="15374" name="AutoShape 5"/>
              <p:cNvSpPr>
                <a:spLocks noChangeArrowheads="1"/>
              </p:cNvSpPr>
              <p:nvPr/>
            </p:nvSpPr>
            <p:spPr bwMode="auto">
              <a:xfrm>
                <a:off x="5810885" y="1327150"/>
                <a:ext cx="1126858" cy="1153160"/>
              </a:xfrm>
              <a:prstGeom prst="star8">
                <a:avLst>
                  <a:gd name="adj" fmla="val 38250"/>
                </a:avLst>
              </a:prstGeom>
              <a:solidFill>
                <a:srgbClr val="0070C0"/>
              </a:solidFill>
              <a:ln w="9525">
                <a:solidFill>
                  <a:srgbClr val="1F497D"/>
                </a:solidFill>
                <a:miter lim="800000"/>
                <a:headEnd/>
                <a:tailEnd/>
              </a:ln>
            </p:spPr>
            <p:txBody>
              <a:bodyPr lIns="0" tIns="0" rIns="0" bIns="0" anchor="ctr"/>
              <a:lstStyle/>
              <a:p>
                <a:pPr algn="ctr"/>
                <a:r>
                  <a:rPr lang="en-US" sz="1200" b="1">
                    <a:solidFill>
                      <a:srgbClr val="FFFFFF"/>
                    </a:solidFill>
                    <a:latin typeface="Times New Roman" pitchFamily="18" charset="0"/>
                    <a:cs typeface="Times New Roman" pitchFamily="18" charset="0"/>
                  </a:rPr>
                  <a:t>Pelabuhan </a:t>
                </a:r>
                <a:r>
                  <a:rPr lang="id-ID" sz="1200" b="1">
                    <a:solidFill>
                      <a:srgbClr val="FFFFFF"/>
                    </a:solidFill>
                    <a:latin typeface="Times New Roman" pitchFamily="18" charset="0"/>
                    <a:cs typeface="Times New Roman" pitchFamily="18" charset="0"/>
                  </a:rPr>
                  <a:t>Hub </a:t>
                </a:r>
                <a:r>
                  <a:rPr lang="en-US" sz="1200" b="1">
                    <a:solidFill>
                      <a:srgbClr val="FFFFFF"/>
                    </a:solidFill>
                    <a:latin typeface="Times New Roman" pitchFamily="18" charset="0"/>
                    <a:cs typeface="Times New Roman" pitchFamily="18" charset="0"/>
                  </a:rPr>
                  <a:t>Internasional</a:t>
                </a:r>
                <a:endParaRPr lang="en-US" sz="1200">
                  <a:latin typeface="Times New Roman" pitchFamily="18" charset="0"/>
                  <a:cs typeface="Times New Roman" pitchFamily="18" charset="0"/>
                </a:endParaRPr>
              </a:p>
              <a:p>
                <a:pPr algn="ctr"/>
                <a:r>
                  <a:rPr lang="id-ID" sz="1200" b="1">
                    <a:solidFill>
                      <a:srgbClr val="FFFFFF"/>
                    </a:solidFill>
                    <a:latin typeface="Times New Roman" pitchFamily="18" charset="0"/>
                    <a:cs typeface="Times New Roman" pitchFamily="18" charset="0"/>
                  </a:rPr>
                  <a:t>EROPA</a:t>
                </a:r>
                <a:endParaRPr lang="en-US" sz="1200">
                  <a:latin typeface="Times New Roman" pitchFamily="18" charset="0"/>
                  <a:cs typeface="Times New Roman" pitchFamily="18" charset="0"/>
                </a:endParaRPr>
              </a:p>
            </p:txBody>
          </p:sp>
          <p:sp>
            <p:nvSpPr>
              <p:cNvPr id="11" name="AutoShape 6"/>
              <p:cNvSpPr>
                <a:spLocks noChangeArrowheads="1"/>
              </p:cNvSpPr>
              <p:nvPr/>
            </p:nvSpPr>
            <p:spPr bwMode="auto">
              <a:xfrm>
                <a:off x="3371905" y="1637128"/>
                <a:ext cx="750973" cy="472243"/>
              </a:xfrm>
              <a:prstGeom prst="roundRect">
                <a:avLst>
                  <a:gd name="adj" fmla="val 16667"/>
                </a:avLst>
              </a:prstGeom>
              <a:solidFill>
                <a:schemeClr val="accent3">
                  <a:lumMod val="50000"/>
                  <a:lumOff val="0"/>
                </a:schemeClr>
              </a:solidFill>
              <a:ln w="15875">
                <a:solidFill>
                  <a:srgbClr val="243F60"/>
                </a:solidFill>
                <a:round/>
                <a:headEnd/>
                <a:tailEnd/>
              </a:ln>
            </p:spPr>
            <p:txBody>
              <a:bodyPr anchor="ctr" upright="1"/>
              <a:lstStyle/>
              <a:p>
                <a:pPr algn="ctr" fontAlgn="auto">
                  <a:spcBef>
                    <a:spcPts val="0"/>
                  </a:spcBef>
                  <a:spcAft>
                    <a:spcPts val="0"/>
                  </a:spcAft>
                  <a:defRPr/>
                </a:pPr>
                <a:r>
                  <a:rPr lang="en-US" sz="1000" b="1" dirty="0" err="1">
                    <a:solidFill>
                      <a:srgbClr val="FFFF00"/>
                    </a:solidFill>
                    <a:latin typeface="Times New Roman"/>
                    <a:ea typeface="Times New Roman"/>
                    <a:cs typeface="Times New Roman"/>
                  </a:rPr>
                  <a:t>Antar</a:t>
                </a:r>
                <a:r>
                  <a:rPr lang="en-US" sz="1000" b="1" dirty="0">
                    <a:solidFill>
                      <a:srgbClr val="FFFF00"/>
                    </a:solidFill>
                    <a:latin typeface="Times New Roman"/>
                    <a:ea typeface="Times New Roman"/>
                    <a:cs typeface="Times New Roman"/>
                  </a:rPr>
                  <a:t> </a:t>
                </a:r>
                <a:r>
                  <a:rPr lang="id-ID" sz="1000" b="1" dirty="0">
                    <a:solidFill>
                      <a:srgbClr val="FFFF00"/>
                    </a:solidFill>
                    <a:latin typeface="Times New Roman"/>
                    <a:ea typeface="Times New Roman"/>
                    <a:cs typeface="Times New Roman"/>
                  </a:rPr>
                  <a:t>P</a:t>
                </a:r>
                <a:r>
                  <a:rPr lang="en-US" sz="1000" b="1" dirty="0" err="1">
                    <a:solidFill>
                      <a:srgbClr val="FFFF00"/>
                    </a:solidFill>
                    <a:latin typeface="Times New Roman"/>
                    <a:ea typeface="Times New Roman"/>
                    <a:cs typeface="Times New Roman"/>
                  </a:rPr>
                  <a:t>ulau</a:t>
                </a:r>
                <a:endParaRPr lang="en-US" sz="1200" dirty="0">
                  <a:latin typeface="Times New Roman"/>
                  <a:ea typeface="Times New Roman"/>
                </a:endParaRPr>
              </a:p>
            </p:txBody>
          </p:sp>
          <p:sp>
            <p:nvSpPr>
              <p:cNvPr id="15376" name="Oval 11"/>
              <p:cNvSpPr>
                <a:spLocks noChangeArrowheads="1"/>
              </p:cNvSpPr>
              <p:nvPr/>
            </p:nvSpPr>
            <p:spPr bwMode="auto">
              <a:xfrm>
                <a:off x="2520950" y="1975485"/>
                <a:ext cx="716280" cy="396240"/>
              </a:xfrm>
              <a:prstGeom prst="ellipse">
                <a:avLst/>
              </a:prstGeom>
              <a:solidFill>
                <a:srgbClr val="990099"/>
              </a:solidFill>
              <a:ln w="19050">
                <a:solidFill>
                  <a:srgbClr val="0070C0"/>
                </a:solidFill>
                <a:round/>
                <a:headEnd/>
                <a:tailEnd/>
              </a:ln>
            </p:spPr>
            <p:txBody>
              <a:bodyPr anchor="ctr"/>
              <a:lstStyle/>
              <a:p>
                <a:pPr algn="ctr">
                  <a:lnSpc>
                    <a:spcPct val="70000"/>
                  </a:lnSpc>
                </a:pPr>
                <a:r>
                  <a:rPr lang="en-US" sz="1200" b="1">
                    <a:solidFill>
                      <a:srgbClr val="FFFFFF"/>
                    </a:solidFill>
                    <a:latin typeface="Times New Roman" pitchFamily="18" charset="0"/>
                    <a:cs typeface="Times New Roman" pitchFamily="18" charset="0"/>
                  </a:rPr>
                  <a:t>Kota</a:t>
                </a:r>
                <a:r>
                  <a:rPr lang="id-ID" sz="1200" b="1">
                    <a:solidFill>
                      <a:srgbClr val="FFFFFF"/>
                    </a:solidFill>
                    <a:latin typeface="Times New Roman" pitchFamily="18" charset="0"/>
                    <a:cs typeface="Times New Roman" pitchFamily="18" charset="0"/>
                  </a:rPr>
                  <a:t>/</a:t>
                </a:r>
                <a:endParaRPr lang="en-US" sz="1200">
                  <a:latin typeface="Times New Roman" pitchFamily="18" charset="0"/>
                  <a:cs typeface="Times New Roman" pitchFamily="18" charset="0"/>
                </a:endParaRPr>
              </a:p>
              <a:p>
                <a:pPr algn="ctr">
                  <a:lnSpc>
                    <a:spcPct val="70000"/>
                  </a:lnSpc>
                </a:pPr>
                <a:r>
                  <a:rPr lang="id-ID" sz="1200" b="1">
                    <a:solidFill>
                      <a:srgbClr val="FFFFFF"/>
                    </a:solidFill>
                    <a:latin typeface="Times New Roman" pitchFamily="18" charset="0"/>
                    <a:cs typeface="Times New Roman" pitchFamily="18" charset="0"/>
                  </a:rPr>
                  <a:t>Kab</a:t>
                </a:r>
                <a:endParaRPr lang="en-US" sz="1200">
                  <a:latin typeface="Times New Roman" pitchFamily="18" charset="0"/>
                  <a:cs typeface="Times New Roman" pitchFamily="18" charset="0"/>
                </a:endParaRPr>
              </a:p>
            </p:txBody>
          </p:sp>
          <p:sp>
            <p:nvSpPr>
              <p:cNvPr id="15377" name="AutoShape 11"/>
              <p:cNvSpPr>
                <a:spLocks noChangeArrowheads="1"/>
              </p:cNvSpPr>
              <p:nvPr/>
            </p:nvSpPr>
            <p:spPr bwMode="auto">
              <a:xfrm>
                <a:off x="6033770" y="2372360"/>
                <a:ext cx="1102360" cy="1276350"/>
              </a:xfrm>
              <a:prstGeom prst="star8">
                <a:avLst>
                  <a:gd name="adj" fmla="val 38250"/>
                </a:avLst>
              </a:prstGeom>
              <a:solidFill>
                <a:srgbClr val="0070C0"/>
              </a:solidFill>
              <a:ln w="9525">
                <a:solidFill>
                  <a:srgbClr val="1F497D"/>
                </a:solidFill>
                <a:miter lim="800000"/>
                <a:headEnd/>
                <a:tailEnd/>
              </a:ln>
            </p:spPr>
            <p:txBody>
              <a:bodyPr lIns="0" tIns="0" rIns="0" bIns="0" anchor="ctr"/>
              <a:lstStyle/>
              <a:p>
                <a:pPr algn="ctr"/>
                <a:r>
                  <a:rPr lang="id-ID" sz="1200" b="1">
                    <a:solidFill>
                      <a:srgbClr val="FFFFFF"/>
                    </a:solidFill>
                    <a:latin typeface="Times New Roman" pitchFamily="18" charset="0"/>
                    <a:cs typeface="Times New Roman" pitchFamily="18" charset="0"/>
                  </a:rPr>
                  <a:t>Pelabuhan Hub </a:t>
                </a:r>
                <a:r>
                  <a:rPr lang="en-US" sz="1200" b="1">
                    <a:solidFill>
                      <a:srgbClr val="FFFFFF"/>
                    </a:solidFill>
                    <a:latin typeface="Times New Roman" pitchFamily="18" charset="0"/>
                    <a:cs typeface="Times New Roman" pitchFamily="18" charset="0"/>
                  </a:rPr>
                  <a:t> Internasional</a:t>
                </a:r>
                <a:endParaRPr lang="en-US" sz="1200">
                  <a:latin typeface="Times New Roman" pitchFamily="18" charset="0"/>
                  <a:cs typeface="Times New Roman" pitchFamily="18" charset="0"/>
                </a:endParaRPr>
              </a:p>
              <a:p>
                <a:pPr algn="ctr"/>
                <a:r>
                  <a:rPr lang="id-ID" sz="1200" b="1">
                    <a:solidFill>
                      <a:srgbClr val="FFFFFF"/>
                    </a:solidFill>
                    <a:latin typeface="Times New Roman" pitchFamily="18" charset="0"/>
                    <a:cs typeface="Times New Roman" pitchFamily="18" charset="0"/>
                  </a:rPr>
                  <a:t>ASIA</a:t>
                </a:r>
                <a:endParaRPr lang="en-US" sz="1200">
                  <a:latin typeface="Times New Roman" pitchFamily="18" charset="0"/>
                  <a:cs typeface="Times New Roman" pitchFamily="18" charset="0"/>
                </a:endParaRPr>
              </a:p>
            </p:txBody>
          </p:sp>
          <p:sp>
            <p:nvSpPr>
              <p:cNvPr id="15378" name="AutoShape 12"/>
              <p:cNvSpPr>
                <a:spLocks noChangeArrowheads="1"/>
              </p:cNvSpPr>
              <p:nvPr/>
            </p:nvSpPr>
            <p:spPr bwMode="auto">
              <a:xfrm>
                <a:off x="5771515" y="3515360"/>
                <a:ext cx="1093470" cy="1220470"/>
              </a:xfrm>
              <a:prstGeom prst="star8">
                <a:avLst>
                  <a:gd name="adj" fmla="val 38250"/>
                </a:avLst>
              </a:prstGeom>
              <a:solidFill>
                <a:srgbClr val="0070C0"/>
              </a:solidFill>
              <a:ln w="9525">
                <a:solidFill>
                  <a:srgbClr val="1F497D"/>
                </a:solidFill>
                <a:miter lim="800000"/>
                <a:headEnd/>
                <a:tailEnd/>
              </a:ln>
            </p:spPr>
            <p:txBody>
              <a:bodyPr lIns="0" tIns="0" rIns="0" bIns="0" anchor="ctr"/>
              <a:lstStyle/>
              <a:p>
                <a:pPr algn="ctr"/>
                <a:r>
                  <a:rPr lang="id-ID" sz="1200" b="1">
                    <a:solidFill>
                      <a:srgbClr val="FFFFFF"/>
                    </a:solidFill>
                    <a:latin typeface="Times New Roman" pitchFamily="18" charset="0"/>
                    <a:cs typeface="Times New Roman" pitchFamily="18" charset="0"/>
                  </a:rPr>
                  <a:t>P</a:t>
                </a:r>
                <a:r>
                  <a:rPr lang="en-US" sz="1200" b="1">
                    <a:solidFill>
                      <a:srgbClr val="FFFFFF"/>
                    </a:solidFill>
                    <a:latin typeface="Times New Roman" pitchFamily="18" charset="0"/>
                    <a:cs typeface="Times New Roman" pitchFamily="18" charset="0"/>
                  </a:rPr>
                  <a:t>elabuhan </a:t>
                </a:r>
                <a:r>
                  <a:rPr lang="id-ID" sz="1200" b="1">
                    <a:solidFill>
                      <a:srgbClr val="FFFFFF"/>
                    </a:solidFill>
                    <a:latin typeface="Times New Roman" pitchFamily="18" charset="0"/>
                    <a:cs typeface="Times New Roman" pitchFamily="18" charset="0"/>
                  </a:rPr>
                  <a:t>Hub </a:t>
                </a:r>
                <a:r>
                  <a:rPr lang="en-US" sz="1200" b="1">
                    <a:solidFill>
                      <a:srgbClr val="FFFFFF"/>
                    </a:solidFill>
                    <a:latin typeface="Times New Roman" pitchFamily="18" charset="0"/>
                    <a:cs typeface="Times New Roman" pitchFamily="18" charset="0"/>
                  </a:rPr>
                  <a:t>Internasional</a:t>
                </a:r>
                <a:endParaRPr lang="en-US" sz="1200">
                  <a:latin typeface="Times New Roman" pitchFamily="18" charset="0"/>
                  <a:cs typeface="Times New Roman" pitchFamily="18" charset="0"/>
                </a:endParaRPr>
              </a:p>
              <a:p>
                <a:pPr algn="ctr"/>
                <a:r>
                  <a:rPr lang="id-ID" sz="1200" b="1">
                    <a:solidFill>
                      <a:srgbClr val="FFFFFF"/>
                    </a:solidFill>
                    <a:latin typeface="Times New Roman" pitchFamily="18" charset="0"/>
                    <a:cs typeface="Times New Roman" pitchFamily="18" charset="0"/>
                  </a:rPr>
                  <a:t>AMERIKA</a:t>
                </a:r>
                <a:endParaRPr lang="en-US" sz="1200">
                  <a:latin typeface="Times New Roman" pitchFamily="18" charset="0"/>
                  <a:cs typeface="Times New Roman" pitchFamily="18" charset="0"/>
                </a:endParaRPr>
              </a:p>
            </p:txBody>
          </p:sp>
          <p:sp>
            <p:nvSpPr>
              <p:cNvPr id="15379" name="AutoShape 13"/>
              <p:cNvSpPr>
                <a:spLocks noChangeArrowheads="1"/>
              </p:cNvSpPr>
              <p:nvPr/>
            </p:nvSpPr>
            <p:spPr bwMode="auto">
              <a:xfrm>
                <a:off x="4433570" y="2323465"/>
                <a:ext cx="1111250" cy="1284605"/>
              </a:xfrm>
              <a:prstGeom prst="star8">
                <a:avLst>
                  <a:gd name="adj" fmla="val 38250"/>
                </a:avLst>
              </a:prstGeom>
              <a:solidFill>
                <a:srgbClr val="B6DDE8"/>
              </a:solidFill>
              <a:ln w="9525">
                <a:solidFill>
                  <a:srgbClr val="1F497D"/>
                </a:solidFill>
                <a:miter lim="800000"/>
                <a:headEnd/>
                <a:tailEnd/>
              </a:ln>
            </p:spPr>
            <p:txBody>
              <a:bodyPr lIns="0" tIns="0" rIns="0" bIns="0" anchor="ctr"/>
              <a:lstStyle/>
              <a:p>
                <a:pPr algn="ctr">
                  <a:spcBef>
                    <a:spcPts val="600"/>
                  </a:spcBef>
                </a:pPr>
                <a:r>
                  <a:rPr lang="id-ID" sz="1200" b="1">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pPr algn="ctr"/>
                <a:r>
                  <a:rPr lang="id-ID" sz="1200" b="1">
                    <a:solidFill>
                      <a:srgbClr val="000000"/>
                    </a:solidFill>
                    <a:latin typeface="Times New Roman" pitchFamily="18" charset="0"/>
                    <a:cs typeface="Times New Roman" pitchFamily="18" charset="0"/>
                  </a:rPr>
                  <a:t>Pelabuhan Hub</a:t>
                </a:r>
                <a:endParaRPr lang="en-US" sz="1200">
                  <a:latin typeface="Times New Roman" pitchFamily="18" charset="0"/>
                  <a:cs typeface="Times New Roman" pitchFamily="18" charset="0"/>
                </a:endParaRPr>
              </a:p>
              <a:p>
                <a:pPr algn="ctr"/>
                <a:r>
                  <a:rPr lang="en-US" sz="1200" b="1">
                    <a:solidFill>
                      <a:srgbClr val="000000"/>
                    </a:solidFill>
                    <a:latin typeface="Times New Roman" pitchFamily="18" charset="0"/>
                    <a:cs typeface="Times New Roman" pitchFamily="18" charset="0"/>
                  </a:rPr>
                  <a:t>Internasiona</a:t>
                </a:r>
                <a:r>
                  <a:rPr lang="id-ID" sz="1200" b="1">
                    <a:solidFill>
                      <a:srgbClr val="000000"/>
                    </a:solidFill>
                    <a:latin typeface="Times New Roman" pitchFamily="18" charset="0"/>
                    <a:cs typeface="Times New Roman" pitchFamily="18" charset="0"/>
                  </a:rPr>
                  <a:t>l</a:t>
                </a:r>
                <a:r>
                  <a:rPr lang="en-US" sz="1200" b="1">
                    <a:solidFill>
                      <a:srgbClr val="000000"/>
                    </a:solidFill>
                    <a:latin typeface="Times New Roman" pitchFamily="18" charset="0"/>
                    <a:cs typeface="Times New Roman" pitchFamily="18" charset="0"/>
                  </a:rPr>
                  <a:t> Indonesia</a:t>
                </a:r>
                <a:endParaRPr lang="en-US" sz="1200">
                  <a:latin typeface="Times New Roman" pitchFamily="18" charset="0"/>
                  <a:cs typeface="Times New Roman" pitchFamily="18" charset="0"/>
                </a:endParaRPr>
              </a:p>
            </p:txBody>
          </p:sp>
          <p:sp>
            <p:nvSpPr>
              <p:cNvPr id="15380" name="AutoShape 14"/>
              <p:cNvSpPr>
                <a:spLocks noChangeArrowheads="1"/>
              </p:cNvSpPr>
              <p:nvPr/>
            </p:nvSpPr>
            <p:spPr bwMode="auto">
              <a:xfrm rot="8999705">
                <a:off x="5540375" y="2404745"/>
                <a:ext cx="344170" cy="174625"/>
              </a:xfrm>
              <a:prstGeom prst="leftRightArrow">
                <a:avLst>
                  <a:gd name="adj1" fmla="val 50000"/>
                  <a:gd name="adj2" fmla="val 39418"/>
                </a:avLst>
              </a:prstGeom>
              <a:solidFill>
                <a:srgbClr val="00B050"/>
              </a:solidFill>
              <a:ln w="9525">
                <a:solidFill>
                  <a:srgbClr val="1F497D"/>
                </a:solidFill>
                <a:miter lim="800000"/>
                <a:headEnd/>
                <a:tailEnd/>
              </a:ln>
            </p:spPr>
            <p:txBody>
              <a:bodyPr/>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sp>
            <p:nvSpPr>
              <p:cNvPr id="15381" name="AutoShape 15"/>
              <p:cNvSpPr>
                <a:spLocks noChangeArrowheads="1"/>
              </p:cNvSpPr>
              <p:nvPr/>
            </p:nvSpPr>
            <p:spPr bwMode="auto">
              <a:xfrm>
                <a:off x="5648960" y="2894330"/>
                <a:ext cx="342900" cy="180975"/>
              </a:xfrm>
              <a:prstGeom prst="leftRightArrow">
                <a:avLst>
                  <a:gd name="adj1" fmla="val 50000"/>
                  <a:gd name="adj2" fmla="val 37895"/>
                </a:avLst>
              </a:prstGeom>
              <a:solidFill>
                <a:srgbClr val="00B050"/>
              </a:solidFill>
              <a:ln w="9525">
                <a:solidFill>
                  <a:srgbClr val="1F497D"/>
                </a:solidFill>
                <a:miter lim="800000"/>
                <a:headEnd/>
                <a:tailEnd/>
              </a:ln>
            </p:spPr>
            <p:txBody>
              <a:bodyPr/>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sp>
            <p:nvSpPr>
              <p:cNvPr id="15382" name="AutoShape 16"/>
              <p:cNvSpPr>
                <a:spLocks noChangeArrowheads="1"/>
              </p:cNvSpPr>
              <p:nvPr/>
            </p:nvSpPr>
            <p:spPr bwMode="auto">
              <a:xfrm rot="-8531056">
                <a:off x="5520055" y="3454400"/>
                <a:ext cx="344170" cy="180340"/>
              </a:xfrm>
              <a:prstGeom prst="leftRightArrow">
                <a:avLst>
                  <a:gd name="adj1" fmla="val 50000"/>
                  <a:gd name="adj2" fmla="val 38169"/>
                </a:avLst>
              </a:prstGeom>
              <a:solidFill>
                <a:srgbClr val="00B050"/>
              </a:solidFill>
              <a:ln w="9525">
                <a:solidFill>
                  <a:srgbClr val="1F497D"/>
                </a:solidFill>
                <a:miter lim="800000"/>
                <a:headEnd/>
                <a:tailEnd/>
              </a:ln>
            </p:spPr>
            <p:txBody>
              <a:bodyPr/>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sp>
            <p:nvSpPr>
              <p:cNvPr id="19" name="AutoShape 17"/>
              <p:cNvSpPr>
                <a:spLocks noChangeArrowheads="1"/>
              </p:cNvSpPr>
              <p:nvPr/>
            </p:nvSpPr>
            <p:spPr bwMode="auto">
              <a:xfrm>
                <a:off x="3371905" y="2713283"/>
                <a:ext cx="750973" cy="472243"/>
              </a:xfrm>
              <a:prstGeom prst="roundRect">
                <a:avLst>
                  <a:gd name="adj" fmla="val 16667"/>
                </a:avLst>
              </a:prstGeom>
              <a:solidFill>
                <a:schemeClr val="accent3">
                  <a:lumMod val="50000"/>
                  <a:lumOff val="0"/>
                </a:schemeClr>
              </a:solidFill>
              <a:ln w="15875">
                <a:solidFill>
                  <a:srgbClr val="243F60"/>
                </a:solidFill>
                <a:round/>
                <a:headEnd/>
                <a:tailEnd/>
              </a:ln>
            </p:spPr>
            <p:txBody>
              <a:bodyPr anchor="ctr" upright="1"/>
              <a:lstStyle/>
              <a:p>
                <a:pPr algn="ctr" fontAlgn="auto">
                  <a:spcBef>
                    <a:spcPts val="0"/>
                  </a:spcBef>
                  <a:spcAft>
                    <a:spcPts val="0"/>
                  </a:spcAft>
                  <a:defRPr/>
                </a:pPr>
                <a:r>
                  <a:rPr lang="en-US" sz="1000" b="1" dirty="0" err="1">
                    <a:solidFill>
                      <a:srgbClr val="FFFF00"/>
                    </a:solidFill>
                    <a:latin typeface="Times New Roman"/>
                    <a:ea typeface="Times New Roman"/>
                    <a:cs typeface="Times New Roman"/>
                  </a:rPr>
                  <a:t>Antar</a:t>
                </a:r>
                <a:r>
                  <a:rPr lang="en-US" sz="1000" b="1" dirty="0">
                    <a:solidFill>
                      <a:srgbClr val="FFFF00"/>
                    </a:solidFill>
                    <a:latin typeface="Times New Roman"/>
                    <a:ea typeface="Times New Roman"/>
                    <a:cs typeface="Times New Roman"/>
                  </a:rPr>
                  <a:t> </a:t>
                </a:r>
                <a:r>
                  <a:rPr lang="id-ID" sz="1000" b="1" dirty="0">
                    <a:solidFill>
                      <a:srgbClr val="FFFF00"/>
                    </a:solidFill>
                    <a:latin typeface="Times New Roman"/>
                    <a:ea typeface="Times New Roman"/>
                    <a:cs typeface="Times New Roman"/>
                  </a:rPr>
                  <a:t>P</a:t>
                </a:r>
                <a:r>
                  <a:rPr lang="en-US" sz="1000" b="1" dirty="0" err="1">
                    <a:solidFill>
                      <a:srgbClr val="FFFF00"/>
                    </a:solidFill>
                    <a:latin typeface="Times New Roman"/>
                    <a:ea typeface="Times New Roman"/>
                    <a:cs typeface="Times New Roman"/>
                  </a:rPr>
                  <a:t>ulau</a:t>
                </a:r>
                <a:endParaRPr lang="en-US" sz="1200" dirty="0">
                  <a:latin typeface="Times New Roman"/>
                  <a:ea typeface="Times New Roman"/>
                </a:endParaRPr>
              </a:p>
            </p:txBody>
          </p:sp>
          <p:sp>
            <p:nvSpPr>
              <p:cNvPr id="20" name="AutoShape 18"/>
              <p:cNvSpPr>
                <a:spLocks noChangeArrowheads="1"/>
              </p:cNvSpPr>
              <p:nvPr/>
            </p:nvSpPr>
            <p:spPr bwMode="auto">
              <a:xfrm>
                <a:off x="3392960" y="3784374"/>
                <a:ext cx="750973" cy="469710"/>
              </a:xfrm>
              <a:prstGeom prst="roundRect">
                <a:avLst>
                  <a:gd name="adj" fmla="val 16667"/>
                </a:avLst>
              </a:prstGeom>
              <a:solidFill>
                <a:schemeClr val="accent3">
                  <a:lumMod val="50000"/>
                  <a:lumOff val="0"/>
                </a:schemeClr>
              </a:solidFill>
              <a:ln w="15875">
                <a:solidFill>
                  <a:schemeClr val="accent1">
                    <a:lumMod val="100000"/>
                    <a:lumOff val="0"/>
                  </a:schemeClr>
                </a:solidFill>
                <a:round/>
                <a:headEnd/>
                <a:tailEnd/>
              </a:ln>
            </p:spPr>
            <p:txBody>
              <a:bodyPr anchor="ctr" upright="1"/>
              <a:lstStyle/>
              <a:p>
                <a:pPr algn="ctr" fontAlgn="auto">
                  <a:spcBef>
                    <a:spcPts val="0"/>
                  </a:spcBef>
                  <a:spcAft>
                    <a:spcPts val="0"/>
                  </a:spcAft>
                  <a:defRPr/>
                </a:pPr>
                <a:r>
                  <a:rPr lang="en-US" sz="1000" b="1" dirty="0" err="1">
                    <a:solidFill>
                      <a:srgbClr val="FFFF00"/>
                    </a:solidFill>
                    <a:latin typeface="Times New Roman"/>
                    <a:ea typeface="Times New Roman"/>
                    <a:cs typeface="Times New Roman"/>
                  </a:rPr>
                  <a:t>Antar</a:t>
                </a:r>
                <a:r>
                  <a:rPr lang="en-US" sz="1000" b="1" dirty="0">
                    <a:solidFill>
                      <a:srgbClr val="FFFF00"/>
                    </a:solidFill>
                    <a:latin typeface="Times New Roman"/>
                    <a:ea typeface="Times New Roman"/>
                    <a:cs typeface="Times New Roman"/>
                  </a:rPr>
                  <a:t> </a:t>
                </a:r>
                <a:r>
                  <a:rPr lang="id-ID" sz="1000" b="1" dirty="0">
                    <a:solidFill>
                      <a:srgbClr val="FFFF00"/>
                    </a:solidFill>
                    <a:latin typeface="Times New Roman"/>
                    <a:ea typeface="Times New Roman"/>
                    <a:cs typeface="Times New Roman"/>
                  </a:rPr>
                  <a:t>P</a:t>
                </a:r>
                <a:r>
                  <a:rPr lang="en-US" sz="1000" b="1" dirty="0" err="1">
                    <a:solidFill>
                      <a:srgbClr val="FFFF00"/>
                    </a:solidFill>
                    <a:latin typeface="Times New Roman"/>
                    <a:ea typeface="Times New Roman"/>
                    <a:cs typeface="Times New Roman"/>
                  </a:rPr>
                  <a:t>ulau</a:t>
                </a:r>
                <a:endParaRPr lang="en-US" sz="1200" dirty="0">
                  <a:latin typeface="Times New Roman"/>
                  <a:ea typeface="Times New Roman"/>
                </a:endParaRPr>
              </a:p>
            </p:txBody>
          </p:sp>
          <p:cxnSp>
            <p:nvCxnSpPr>
              <p:cNvPr id="15385" name="AutoShape 19"/>
              <p:cNvCxnSpPr>
                <a:cxnSpLocks noChangeShapeType="1"/>
              </p:cNvCxnSpPr>
              <p:nvPr/>
            </p:nvCxnSpPr>
            <p:spPr bwMode="auto">
              <a:xfrm>
                <a:off x="4173855" y="2110105"/>
                <a:ext cx="490220" cy="49720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15386" name="AutoShape 20"/>
              <p:cNvCxnSpPr>
                <a:cxnSpLocks noChangeShapeType="1"/>
              </p:cNvCxnSpPr>
              <p:nvPr/>
            </p:nvCxnSpPr>
            <p:spPr bwMode="auto">
              <a:xfrm flipV="1">
                <a:off x="4173855" y="3378200"/>
                <a:ext cx="490220" cy="44132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15387" name="AutoShape 21"/>
              <p:cNvCxnSpPr>
                <a:cxnSpLocks noChangeShapeType="1"/>
              </p:cNvCxnSpPr>
              <p:nvPr/>
            </p:nvCxnSpPr>
            <p:spPr bwMode="auto">
              <a:xfrm>
                <a:off x="4117340" y="2987040"/>
                <a:ext cx="374015" cy="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15388" name="AutoShape 25"/>
              <p:cNvCxnSpPr>
                <a:cxnSpLocks noChangeShapeType="1"/>
              </p:cNvCxnSpPr>
              <p:nvPr/>
            </p:nvCxnSpPr>
            <p:spPr bwMode="auto">
              <a:xfrm flipH="1">
                <a:off x="1677670" y="2979420"/>
                <a:ext cx="526415" cy="63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15389" name="AutoShape 27"/>
              <p:cNvCxnSpPr>
                <a:cxnSpLocks noChangeShapeType="1"/>
              </p:cNvCxnSpPr>
              <p:nvPr/>
            </p:nvCxnSpPr>
            <p:spPr bwMode="auto">
              <a:xfrm flipH="1" flipV="1">
                <a:off x="3014980" y="2322830"/>
                <a:ext cx="419735" cy="34480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15390" name="AutoShape 28"/>
              <p:cNvCxnSpPr>
                <a:cxnSpLocks noChangeShapeType="1"/>
              </p:cNvCxnSpPr>
              <p:nvPr/>
            </p:nvCxnSpPr>
            <p:spPr bwMode="auto">
              <a:xfrm flipH="1">
                <a:off x="3009265" y="3209925"/>
                <a:ext cx="361950" cy="40386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15391" name="AutoShape 29"/>
              <p:cNvCxnSpPr>
                <a:cxnSpLocks noChangeShapeType="1"/>
              </p:cNvCxnSpPr>
              <p:nvPr/>
            </p:nvCxnSpPr>
            <p:spPr bwMode="auto">
              <a:xfrm flipH="1">
                <a:off x="2996565" y="2980055"/>
                <a:ext cx="310515" cy="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15392" name="AutoShape 30"/>
              <p:cNvCxnSpPr>
                <a:cxnSpLocks noChangeShapeType="1"/>
              </p:cNvCxnSpPr>
              <p:nvPr/>
            </p:nvCxnSpPr>
            <p:spPr bwMode="auto">
              <a:xfrm flipH="1">
                <a:off x="3778885" y="2160905"/>
                <a:ext cx="6985" cy="50165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15393" name="AutoShape 31"/>
              <p:cNvCxnSpPr>
                <a:cxnSpLocks noChangeShapeType="1"/>
              </p:cNvCxnSpPr>
              <p:nvPr/>
            </p:nvCxnSpPr>
            <p:spPr bwMode="auto">
              <a:xfrm>
                <a:off x="3785870" y="3258185"/>
                <a:ext cx="0" cy="48133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sp>
            <p:nvSpPr>
              <p:cNvPr id="15394" name="Oval 29"/>
              <p:cNvSpPr>
                <a:spLocks noChangeArrowheads="1"/>
              </p:cNvSpPr>
              <p:nvPr/>
            </p:nvSpPr>
            <p:spPr bwMode="auto">
              <a:xfrm>
                <a:off x="1087120" y="2743835"/>
                <a:ext cx="517525" cy="440690"/>
              </a:xfrm>
              <a:prstGeom prst="ellipse">
                <a:avLst/>
              </a:prstGeom>
              <a:solidFill>
                <a:srgbClr val="FFFF00"/>
              </a:solidFill>
              <a:ln w="9525">
                <a:solidFill>
                  <a:srgbClr val="1F497D"/>
                </a:solidFill>
                <a:round/>
                <a:headEnd/>
                <a:tailEnd/>
              </a:ln>
            </p:spPr>
            <p:txBody>
              <a:bodyPr lIns="0" tIns="0" bIns="0"/>
              <a:lstStyle/>
              <a:p>
                <a:pPr algn="ctr"/>
                <a:r>
                  <a:rPr lang="id-ID" sz="500" b="1">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pPr algn="r"/>
                <a:r>
                  <a:rPr lang="en-US" sz="900" b="1">
                    <a:solidFill>
                      <a:srgbClr val="000000"/>
                    </a:solidFill>
                    <a:latin typeface="Times New Roman" pitchFamily="18" charset="0"/>
                    <a:cs typeface="Times New Roman" pitchFamily="18" charset="0"/>
                  </a:rPr>
                  <a:t>Desa</a:t>
                </a:r>
                <a:endParaRPr lang="en-US" sz="1200">
                  <a:latin typeface="Times New Roman" pitchFamily="18" charset="0"/>
                  <a:cs typeface="Times New Roman" pitchFamily="18" charset="0"/>
                </a:endParaRPr>
              </a:p>
            </p:txBody>
          </p:sp>
          <p:sp>
            <p:nvSpPr>
              <p:cNvPr id="15395" name="Arc 36"/>
              <p:cNvSpPr>
                <a:spLocks/>
              </p:cNvSpPr>
              <p:nvPr/>
            </p:nvSpPr>
            <p:spPr bwMode="auto">
              <a:xfrm flipH="1">
                <a:off x="2625725" y="1387475"/>
                <a:ext cx="76835" cy="39878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18000" bIns="0"/>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sp>
            <p:nvSpPr>
              <p:cNvPr id="15396" name="Arc 37"/>
              <p:cNvSpPr>
                <a:spLocks/>
              </p:cNvSpPr>
              <p:nvPr/>
            </p:nvSpPr>
            <p:spPr bwMode="auto">
              <a:xfrm rot="1066300" flipH="1" flipV="1">
                <a:off x="2536825" y="2292985"/>
                <a:ext cx="167005" cy="416560"/>
              </a:xfrm>
              <a:custGeom>
                <a:avLst/>
                <a:gdLst>
                  <a:gd name="T0" fmla="*/ 2147483647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19015 h 21600"/>
                </a:gdLst>
                <a:ahLst/>
                <a:cxnLst>
                  <a:cxn ang="T6">
                    <a:pos x="T0" y="T1"/>
                  </a:cxn>
                  <a:cxn ang="T7">
                    <a:pos x="T2" y="T3"/>
                  </a:cxn>
                  <a:cxn ang="T8">
                    <a:pos x="T4" y="T5"/>
                  </a:cxn>
                </a:cxnLst>
                <a:rect l="T9" t="T10" r="T11" b="T12"/>
                <a:pathLst>
                  <a:path w="21600" h="21600" fill="none" extrusionOk="0">
                    <a:moveTo>
                      <a:pt x="11830" y="-1"/>
                    </a:moveTo>
                    <a:cubicBezTo>
                      <a:pt x="17926" y="3990"/>
                      <a:pt x="21600" y="10785"/>
                      <a:pt x="21600" y="18072"/>
                    </a:cubicBezTo>
                    <a:cubicBezTo>
                      <a:pt x="21600" y="18386"/>
                      <a:pt x="21593" y="18700"/>
                      <a:pt x="21579" y="19015"/>
                    </a:cubicBezTo>
                  </a:path>
                  <a:path w="21600" h="21600" stroke="0" extrusionOk="0">
                    <a:moveTo>
                      <a:pt x="11830" y="-1"/>
                    </a:moveTo>
                    <a:cubicBezTo>
                      <a:pt x="17926" y="3990"/>
                      <a:pt x="21600" y="10785"/>
                      <a:pt x="21600" y="18072"/>
                    </a:cubicBezTo>
                    <a:cubicBezTo>
                      <a:pt x="21600" y="18386"/>
                      <a:pt x="21593" y="18700"/>
                      <a:pt x="21579" y="19015"/>
                    </a:cubicBezTo>
                    <a:lnTo>
                      <a:pt x="0" y="18072"/>
                    </a:lnTo>
                    <a:lnTo>
                      <a:pt x="11830" y="-1"/>
                    </a:lnTo>
                    <a:close/>
                  </a:path>
                </a:pathLst>
              </a:custGeom>
              <a:noFill/>
              <a:ln w="12700">
                <a:solidFill>
                  <a:srgbClr val="000000"/>
                </a:solidFill>
                <a:round/>
                <a:headEnd type="triangle" w="med" len="med"/>
                <a:tailEnd type="triangle" w="med" len="med"/>
              </a:ln>
              <a:extLst>
                <a:ext uri="{909E8E84-426E-40DD-AFC4-6F175D3DCCD1}">
                  <a14:hiddenFill xmlns:a14="http://schemas.microsoft.com/office/drawing/2010/main" xmlns="">
                    <a:solidFill>
                      <a:srgbClr val="FFFFFF"/>
                    </a:solidFill>
                  </a14:hiddenFill>
                </a:ext>
              </a:extLst>
            </p:spPr>
            <p:txBody>
              <a:bodyPr lIns="0" tIns="0" rIns="18000" bIns="0"/>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sp>
            <p:nvSpPr>
              <p:cNvPr id="15397" name="Arc 38"/>
              <p:cNvSpPr>
                <a:spLocks/>
              </p:cNvSpPr>
              <p:nvPr/>
            </p:nvSpPr>
            <p:spPr bwMode="auto">
              <a:xfrm rot="484116" flipH="1" flipV="1">
                <a:off x="2510155" y="3209925"/>
                <a:ext cx="254635" cy="358775"/>
              </a:xfrm>
              <a:custGeom>
                <a:avLst/>
                <a:gdLst>
                  <a:gd name="T0" fmla="*/ 2147483647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19015 h 21600"/>
                </a:gdLst>
                <a:ahLst/>
                <a:cxnLst>
                  <a:cxn ang="T6">
                    <a:pos x="T0" y="T1"/>
                  </a:cxn>
                  <a:cxn ang="T7">
                    <a:pos x="T2" y="T3"/>
                  </a:cxn>
                  <a:cxn ang="T8">
                    <a:pos x="T4" y="T5"/>
                  </a:cxn>
                </a:cxnLst>
                <a:rect l="T9" t="T10" r="T11" b="T12"/>
                <a:pathLst>
                  <a:path w="21600" h="21600" fill="none" extrusionOk="0">
                    <a:moveTo>
                      <a:pt x="11830" y="-1"/>
                    </a:moveTo>
                    <a:cubicBezTo>
                      <a:pt x="17926" y="3990"/>
                      <a:pt x="21600" y="10785"/>
                      <a:pt x="21600" y="18072"/>
                    </a:cubicBezTo>
                    <a:cubicBezTo>
                      <a:pt x="21600" y="18386"/>
                      <a:pt x="21593" y="18700"/>
                      <a:pt x="21579" y="19015"/>
                    </a:cubicBezTo>
                  </a:path>
                  <a:path w="21600" h="21600" stroke="0" extrusionOk="0">
                    <a:moveTo>
                      <a:pt x="11830" y="-1"/>
                    </a:moveTo>
                    <a:cubicBezTo>
                      <a:pt x="17926" y="3990"/>
                      <a:pt x="21600" y="10785"/>
                      <a:pt x="21600" y="18072"/>
                    </a:cubicBezTo>
                    <a:cubicBezTo>
                      <a:pt x="21600" y="18386"/>
                      <a:pt x="21593" y="18700"/>
                      <a:pt x="21579" y="19015"/>
                    </a:cubicBezTo>
                    <a:lnTo>
                      <a:pt x="0" y="18072"/>
                    </a:lnTo>
                    <a:lnTo>
                      <a:pt x="11830" y="-1"/>
                    </a:lnTo>
                    <a:close/>
                  </a:path>
                </a:pathLst>
              </a:custGeom>
              <a:noFill/>
              <a:ln w="12700">
                <a:solidFill>
                  <a:srgbClr val="000000"/>
                </a:solidFill>
                <a:round/>
                <a:headEnd type="triangle" w="med" len="med"/>
                <a:tailEnd type="triangle" w="med" len="med"/>
              </a:ln>
              <a:extLst>
                <a:ext uri="{909E8E84-426E-40DD-AFC4-6F175D3DCCD1}">
                  <a14:hiddenFill xmlns:a14="http://schemas.microsoft.com/office/drawing/2010/main" xmlns="">
                    <a:solidFill>
                      <a:srgbClr val="FFFFFF"/>
                    </a:solidFill>
                  </a14:hiddenFill>
                </a:ext>
              </a:extLst>
            </p:spPr>
            <p:txBody>
              <a:bodyPr lIns="0" tIns="0" rIns="18000" bIns="0"/>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cxnSp>
            <p:nvCxnSpPr>
              <p:cNvPr id="15398" name="AutoShape 39"/>
              <p:cNvCxnSpPr>
                <a:cxnSpLocks noChangeShapeType="1"/>
              </p:cNvCxnSpPr>
              <p:nvPr/>
            </p:nvCxnSpPr>
            <p:spPr bwMode="auto">
              <a:xfrm flipH="1">
                <a:off x="1539875" y="1696720"/>
                <a:ext cx="180340" cy="30670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15399" name="AutoShape 40"/>
              <p:cNvCxnSpPr>
                <a:cxnSpLocks noChangeShapeType="1"/>
              </p:cNvCxnSpPr>
              <p:nvPr/>
            </p:nvCxnSpPr>
            <p:spPr bwMode="auto">
              <a:xfrm flipH="1">
                <a:off x="1287780" y="2439670"/>
                <a:ext cx="66675" cy="25971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15400" name="AutoShape 41"/>
              <p:cNvCxnSpPr>
                <a:cxnSpLocks noChangeShapeType="1"/>
              </p:cNvCxnSpPr>
              <p:nvPr/>
            </p:nvCxnSpPr>
            <p:spPr bwMode="auto">
              <a:xfrm>
                <a:off x="1288415" y="3215005"/>
                <a:ext cx="1270" cy="29718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15401" name="AutoShape 42"/>
              <p:cNvCxnSpPr>
                <a:cxnSpLocks noChangeShapeType="1"/>
              </p:cNvCxnSpPr>
              <p:nvPr/>
            </p:nvCxnSpPr>
            <p:spPr bwMode="auto">
              <a:xfrm>
                <a:off x="1450340" y="3967480"/>
                <a:ext cx="139700" cy="22669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sp>
            <p:nvSpPr>
              <p:cNvPr id="15402" name="Oval 37"/>
              <p:cNvSpPr>
                <a:spLocks noChangeArrowheads="1"/>
              </p:cNvSpPr>
              <p:nvPr/>
            </p:nvSpPr>
            <p:spPr bwMode="auto">
              <a:xfrm>
                <a:off x="1796415" y="3627120"/>
                <a:ext cx="509905" cy="440055"/>
              </a:xfrm>
              <a:prstGeom prst="ellipse">
                <a:avLst/>
              </a:prstGeom>
              <a:solidFill>
                <a:srgbClr val="FFFF00"/>
              </a:solidFill>
              <a:ln w="9525">
                <a:solidFill>
                  <a:srgbClr val="1F497D"/>
                </a:solidFill>
                <a:round/>
                <a:headEnd/>
                <a:tailEnd/>
              </a:ln>
            </p:spPr>
            <p:txBody>
              <a:bodyPr lIns="0" tIns="0" bIns="0"/>
              <a:lstStyle/>
              <a:p>
                <a:pPr algn="ctr"/>
                <a:r>
                  <a:rPr lang="id-ID" sz="500" b="1">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pPr algn="r"/>
                <a:r>
                  <a:rPr lang="en-US" sz="900" b="1">
                    <a:solidFill>
                      <a:srgbClr val="000000"/>
                    </a:solidFill>
                    <a:latin typeface="Times New Roman" pitchFamily="18" charset="0"/>
                    <a:cs typeface="Times New Roman" pitchFamily="18" charset="0"/>
                  </a:rPr>
                  <a:t>Desa</a:t>
                </a:r>
                <a:endParaRPr lang="en-US" sz="1200">
                  <a:latin typeface="Times New Roman" pitchFamily="18" charset="0"/>
                  <a:cs typeface="Times New Roman" pitchFamily="18" charset="0"/>
                </a:endParaRPr>
              </a:p>
            </p:txBody>
          </p:sp>
          <p:sp>
            <p:nvSpPr>
              <p:cNvPr id="15403" name="Oval 38"/>
              <p:cNvSpPr>
                <a:spLocks noChangeArrowheads="1"/>
              </p:cNvSpPr>
              <p:nvPr/>
            </p:nvSpPr>
            <p:spPr bwMode="auto">
              <a:xfrm>
                <a:off x="1632585" y="3080385"/>
                <a:ext cx="509905" cy="440055"/>
              </a:xfrm>
              <a:prstGeom prst="ellipse">
                <a:avLst/>
              </a:prstGeom>
              <a:solidFill>
                <a:srgbClr val="FFFF00"/>
              </a:solidFill>
              <a:ln w="9525">
                <a:solidFill>
                  <a:srgbClr val="1F497D"/>
                </a:solidFill>
                <a:round/>
                <a:headEnd/>
                <a:tailEnd/>
              </a:ln>
            </p:spPr>
            <p:txBody>
              <a:bodyPr lIns="0" tIns="0" bIns="0"/>
              <a:lstStyle/>
              <a:p>
                <a:pPr algn="ctr"/>
                <a:r>
                  <a:rPr lang="id-ID" sz="500" b="1">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pPr algn="r"/>
                <a:r>
                  <a:rPr lang="en-US" sz="900" b="1">
                    <a:solidFill>
                      <a:srgbClr val="000000"/>
                    </a:solidFill>
                    <a:latin typeface="Times New Roman" pitchFamily="18" charset="0"/>
                    <a:cs typeface="Times New Roman" pitchFamily="18" charset="0"/>
                  </a:rPr>
                  <a:t>Desa</a:t>
                </a:r>
                <a:endParaRPr lang="en-US" sz="1200">
                  <a:latin typeface="Times New Roman" pitchFamily="18" charset="0"/>
                  <a:cs typeface="Times New Roman" pitchFamily="18" charset="0"/>
                </a:endParaRPr>
              </a:p>
            </p:txBody>
          </p:sp>
          <p:sp>
            <p:nvSpPr>
              <p:cNvPr id="15404" name="Oval 39"/>
              <p:cNvSpPr>
                <a:spLocks noChangeArrowheads="1"/>
              </p:cNvSpPr>
              <p:nvPr/>
            </p:nvSpPr>
            <p:spPr bwMode="auto">
              <a:xfrm>
                <a:off x="1658620" y="2439670"/>
                <a:ext cx="509905" cy="440055"/>
              </a:xfrm>
              <a:prstGeom prst="ellipse">
                <a:avLst/>
              </a:prstGeom>
              <a:solidFill>
                <a:srgbClr val="FFFF00"/>
              </a:solidFill>
              <a:ln w="9525">
                <a:solidFill>
                  <a:srgbClr val="1F497D"/>
                </a:solidFill>
                <a:round/>
                <a:headEnd/>
                <a:tailEnd/>
              </a:ln>
            </p:spPr>
            <p:txBody>
              <a:bodyPr lIns="0" tIns="0" bIns="0"/>
              <a:lstStyle/>
              <a:p>
                <a:pPr algn="ctr"/>
                <a:r>
                  <a:rPr lang="id-ID" sz="500" b="1">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pPr algn="r"/>
                <a:r>
                  <a:rPr lang="en-US" sz="900" b="1">
                    <a:solidFill>
                      <a:srgbClr val="000000"/>
                    </a:solidFill>
                    <a:latin typeface="Times New Roman" pitchFamily="18" charset="0"/>
                    <a:cs typeface="Times New Roman" pitchFamily="18" charset="0"/>
                  </a:rPr>
                  <a:t>Desa</a:t>
                </a:r>
                <a:endParaRPr lang="en-US" sz="1200">
                  <a:latin typeface="Times New Roman" pitchFamily="18" charset="0"/>
                  <a:cs typeface="Times New Roman" pitchFamily="18" charset="0"/>
                </a:endParaRPr>
              </a:p>
            </p:txBody>
          </p:sp>
          <p:sp>
            <p:nvSpPr>
              <p:cNvPr id="15405" name="Oval 40"/>
              <p:cNvSpPr>
                <a:spLocks noChangeArrowheads="1"/>
              </p:cNvSpPr>
              <p:nvPr/>
            </p:nvSpPr>
            <p:spPr bwMode="auto">
              <a:xfrm>
                <a:off x="1835785" y="1831340"/>
                <a:ext cx="509905" cy="440055"/>
              </a:xfrm>
              <a:prstGeom prst="ellipse">
                <a:avLst/>
              </a:prstGeom>
              <a:solidFill>
                <a:srgbClr val="FFFF00"/>
              </a:solidFill>
              <a:ln w="9525">
                <a:solidFill>
                  <a:srgbClr val="1F497D"/>
                </a:solidFill>
                <a:round/>
                <a:headEnd/>
                <a:tailEnd/>
              </a:ln>
            </p:spPr>
            <p:txBody>
              <a:bodyPr lIns="0" tIns="0" bIns="0"/>
              <a:lstStyle/>
              <a:p>
                <a:pPr algn="ctr"/>
                <a:r>
                  <a:rPr lang="id-ID" sz="500" b="1">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pPr algn="r"/>
                <a:r>
                  <a:rPr lang="en-US" sz="900" b="1">
                    <a:solidFill>
                      <a:srgbClr val="000000"/>
                    </a:solidFill>
                    <a:latin typeface="Times New Roman" pitchFamily="18" charset="0"/>
                    <a:cs typeface="Times New Roman" pitchFamily="18" charset="0"/>
                  </a:rPr>
                  <a:t>Desa</a:t>
                </a:r>
                <a:endParaRPr lang="en-US" sz="1200">
                  <a:latin typeface="Times New Roman" pitchFamily="18" charset="0"/>
                  <a:cs typeface="Times New Roman" pitchFamily="18" charset="0"/>
                </a:endParaRPr>
              </a:p>
            </p:txBody>
          </p:sp>
          <p:cxnSp>
            <p:nvCxnSpPr>
              <p:cNvPr id="15406" name="AutoShape 42"/>
              <p:cNvCxnSpPr>
                <a:cxnSpLocks noChangeShapeType="1"/>
              </p:cNvCxnSpPr>
              <p:nvPr/>
            </p:nvCxnSpPr>
            <p:spPr bwMode="auto">
              <a:xfrm>
                <a:off x="1972945" y="1691005"/>
                <a:ext cx="139700" cy="22669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15407" name="AutoShape 42"/>
              <p:cNvCxnSpPr>
                <a:cxnSpLocks noChangeShapeType="1"/>
              </p:cNvCxnSpPr>
              <p:nvPr/>
            </p:nvCxnSpPr>
            <p:spPr bwMode="auto">
              <a:xfrm>
                <a:off x="1577975" y="3036570"/>
                <a:ext cx="139700" cy="22669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15408" name="AutoShape 42"/>
              <p:cNvCxnSpPr>
                <a:cxnSpLocks noChangeShapeType="1"/>
              </p:cNvCxnSpPr>
              <p:nvPr/>
            </p:nvCxnSpPr>
            <p:spPr bwMode="auto">
              <a:xfrm>
                <a:off x="1652270" y="2331085"/>
                <a:ext cx="139700" cy="22669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15409" name="AutoShape 22"/>
              <p:cNvCxnSpPr>
                <a:cxnSpLocks noChangeShapeType="1"/>
              </p:cNvCxnSpPr>
              <p:nvPr/>
            </p:nvCxnSpPr>
            <p:spPr bwMode="auto">
              <a:xfrm flipH="1" flipV="1">
                <a:off x="1671955" y="3744595"/>
                <a:ext cx="230505" cy="15557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15410" name="AutoShape 26"/>
              <p:cNvCxnSpPr>
                <a:cxnSpLocks noChangeShapeType="1"/>
              </p:cNvCxnSpPr>
              <p:nvPr/>
            </p:nvCxnSpPr>
            <p:spPr bwMode="auto">
              <a:xfrm flipH="1">
                <a:off x="1597025" y="3345815"/>
                <a:ext cx="197485" cy="24193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15411" name="AutoShape 26"/>
              <p:cNvCxnSpPr>
                <a:cxnSpLocks noChangeShapeType="1"/>
              </p:cNvCxnSpPr>
              <p:nvPr/>
            </p:nvCxnSpPr>
            <p:spPr bwMode="auto">
              <a:xfrm flipH="1">
                <a:off x="1836420" y="3971290"/>
                <a:ext cx="179070" cy="20193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15412" name="AutoShape 26"/>
              <p:cNvCxnSpPr>
                <a:cxnSpLocks noChangeShapeType="1"/>
              </p:cNvCxnSpPr>
              <p:nvPr/>
            </p:nvCxnSpPr>
            <p:spPr bwMode="auto">
              <a:xfrm flipH="1">
                <a:off x="1572260" y="2739390"/>
                <a:ext cx="180340" cy="19240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15413" name="AutoShape 22"/>
              <p:cNvCxnSpPr>
                <a:cxnSpLocks noChangeShapeType="1"/>
              </p:cNvCxnSpPr>
              <p:nvPr/>
            </p:nvCxnSpPr>
            <p:spPr bwMode="auto">
              <a:xfrm flipH="1" flipV="1">
                <a:off x="2084070" y="2743835"/>
                <a:ext cx="262255" cy="15938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15414" name="AutoShape 26"/>
              <p:cNvCxnSpPr>
                <a:cxnSpLocks noChangeShapeType="1"/>
              </p:cNvCxnSpPr>
              <p:nvPr/>
            </p:nvCxnSpPr>
            <p:spPr bwMode="auto">
              <a:xfrm flipH="1">
                <a:off x="2022475" y="3036570"/>
                <a:ext cx="323850" cy="14795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15415" name="AutoShape 25"/>
              <p:cNvCxnSpPr>
                <a:cxnSpLocks noChangeShapeType="1"/>
              </p:cNvCxnSpPr>
              <p:nvPr/>
            </p:nvCxnSpPr>
            <p:spPr bwMode="auto">
              <a:xfrm flipH="1">
                <a:off x="2214880" y="2112645"/>
                <a:ext cx="304165" cy="63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cxnSp>
            <p:nvCxnSpPr>
              <p:cNvPr id="15416" name="AutoShape 25"/>
              <p:cNvCxnSpPr>
                <a:cxnSpLocks noChangeShapeType="1"/>
              </p:cNvCxnSpPr>
              <p:nvPr/>
            </p:nvCxnSpPr>
            <p:spPr bwMode="auto">
              <a:xfrm flipH="1" flipV="1">
                <a:off x="2165985" y="3740785"/>
                <a:ext cx="251460" cy="2921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sp>
            <p:nvSpPr>
              <p:cNvPr id="15417" name="Oval 52"/>
              <p:cNvSpPr>
                <a:spLocks noChangeArrowheads="1"/>
              </p:cNvSpPr>
              <p:nvPr/>
            </p:nvSpPr>
            <p:spPr bwMode="auto">
              <a:xfrm>
                <a:off x="2476500" y="3581400"/>
                <a:ext cx="716280" cy="396240"/>
              </a:xfrm>
              <a:prstGeom prst="ellipse">
                <a:avLst/>
              </a:prstGeom>
              <a:solidFill>
                <a:srgbClr val="990099"/>
              </a:solidFill>
              <a:ln w="19050">
                <a:solidFill>
                  <a:srgbClr val="0070C0"/>
                </a:solidFill>
                <a:round/>
                <a:headEnd/>
                <a:tailEnd/>
              </a:ln>
            </p:spPr>
            <p:txBody>
              <a:bodyPr anchor="ctr"/>
              <a:lstStyle/>
              <a:p>
                <a:pPr algn="ctr">
                  <a:lnSpc>
                    <a:spcPct val="70000"/>
                  </a:lnSpc>
                </a:pPr>
                <a:r>
                  <a:rPr lang="en-US" sz="1200" b="1">
                    <a:solidFill>
                      <a:srgbClr val="FFFFFF"/>
                    </a:solidFill>
                    <a:latin typeface="Times New Roman" pitchFamily="18" charset="0"/>
                    <a:cs typeface="Times New Roman" pitchFamily="18" charset="0"/>
                  </a:rPr>
                  <a:t>Kota</a:t>
                </a:r>
                <a:r>
                  <a:rPr lang="id-ID" sz="1200" b="1">
                    <a:solidFill>
                      <a:srgbClr val="FFFFFF"/>
                    </a:solidFill>
                    <a:latin typeface="Times New Roman" pitchFamily="18" charset="0"/>
                    <a:cs typeface="Times New Roman" pitchFamily="18" charset="0"/>
                  </a:rPr>
                  <a:t>/</a:t>
                </a:r>
                <a:endParaRPr lang="en-US" sz="1200">
                  <a:latin typeface="Times New Roman" pitchFamily="18" charset="0"/>
                  <a:cs typeface="Times New Roman" pitchFamily="18" charset="0"/>
                </a:endParaRPr>
              </a:p>
              <a:p>
                <a:pPr algn="ctr">
                  <a:lnSpc>
                    <a:spcPct val="70000"/>
                  </a:lnSpc>
                </a:pPr>
                <a:r>
                  <a:rPr lang="id-ID" sz="1200" b="1">
                    <a:solidFill>
                      <a:srgbClr val="FFFFFF"/>
                    </a:solidFill>
                    <a:latin typeface="Times New Roman" pitchFamily="18" charset="0"/>
                    <a:cs typeface="Times New Roman" pitchFamily="18" charset="0"/>
                  </a:rPr>
                  <a:t>Kab</a:t>
                </a:r>
                <a:endParaRPr lang="en-US" sz="1200">
                  <a:latin typeface="Times New Roman" pitchFamily="18" charset="0"/>
                  <a:cs typeface="Times New Roman" pitchFamily="18" charset="0"/>
                </a:endParaRPr>
              </a:p>
            </p:txBody>
          </p:sp>
          <p:sp>
            <p:nvSpPr>
              <p:cNvPr id="15418" name="Oval 53"/>
              <p:cNvSpPr>
                <a:spLocks noChangeArrowheads="1"/>
              </p:cNvSpPr>
              <p:nvPr/>
            </p:nvSpPr>
            <p:spPr bwMode="auto">
              <a:xfrm>
                <a:off x="2305050" y="2745105"/>
                <a:ext cx="716280" cy="396240"/>
              </a:xfrm>
              <a:prstGeom prst="ellipse">
                <a:avLst/>
              </a:prstGeom>
              <a:solidFill>
                <a:srgbClr val="990099"/>
              </a:solidFill>
              <a:ln w="19050">
                <a:solidFill>
                  <a:srgbClr val="0070C0"/>
                </a:solidFill>
                <a:round/>
                <a:headEnd/>
                <a:tailEnd/>
              </a:ln>
            </p:spPr>
            <p:txBody>
              <a:bodyPr anchor="ctr"/>
              <a:lstStyle/>
              <a:p>
                <a:pPr algn="ctr">
                  <a:lnSpc>
                    <a:spcPct val="70000"/>
                  </a:lnSpc>
                </a:pPr>
                <a:r>
                  <a:rPr lang="en-US" sz="1200" b="1">
                    <a:solidFill>
                      <a:srgbClr val="FFFFFF"/>
                    </a:solidFill>
                    <a:latin typeface="Times New Roman" pitchFamily="18" charset="0"/>
                    <a:cs typeface="Times New Roman" pitchFamily="18" charset="0"/>
                  </a:rPr>
                  <a:t>Kota</a:t>
                </a:r>
                <a:r>
                  <a:rPr lang="id-ID" sz="1200" b="1">
                    <a:solidFill>
                      <a:srgbClr val="FFFFFF"/>
                    </a:solidFill>
                    <a:latin typeface="Times New Roman" pitchFamily="18" charset="0"/>
                    <a:cs typeface="Times New Roman" pitchFamily="18" charset="0"/>
                  </a:rPr>
                  <a:t>/</a:t>
                </a:r>
                <a:endParaRPr lang="en-US" sz="1200">
                  <a:latin typeface="Times New Roman" pitchFamily="18" charset="0"/>
                  <a:cs typeface="Times New Roman" pitchFamily="18" charset="0"/>
                </a:endParaRPr>
              </a:p>
              <a:p>
                <a:pPr algn="ctr">
                  <a:lnSpc>
                    <a:spcPct val="70000"/>
                  </a:lnSpc>
                </a:pPr>
                <a:r>
                  <a:rPr lang="id-ID" sz="1200" b="1">
                    <a:solidFill>
                      <a:srgbClr val="FFFFFF"/>
                    </a:solidFill>
                    <a:latin typeface="Times New Roman" pitchFamily="18" charset="0"/>
                    <a:cs typeface="Times New Roman" pitchFamily="18" charset="0"/>
                  </a:rPr>
                  <a:t>Kab</a:t>
                </a:r>
                <a:endParaRPr lang="en-US" sz="1200">
                  <a:latin typeface="Times New Roman" pitchFamily="18" charset="0"/>
                  <a:cs typeface="Times New Roman" pitchFamily="18" charset="0"/>
                </a:endParaRPr>
              </a:p>
            </p:txBody>
          </p:sp>
          <p:sp>
            <p:nvSpPr>
              <p:cNvPr id="15419" name="AutoShape 12"/>
              <p:cNvSpPr>
                <a:spLocks noChangeArrowheads="1"/>
              </p:cNvSpPr>
              <p:nvPr/>
            </p:nvSpPr>
            <p:spPr bwMode="auto">
              <a:xfrm>
                <a:off x="4815205" y="1056005"/>
                <a:ext cx="1093470" cy="1220470"/>
              </a:xfrm>
              <a:prstGeom prst="star8">
                <a:avLst>
                  <a:gd name="adj" fmla="val 38250"/>
                </a:avLst>
              </a:prstGeom>
              <a:solidFill>
                <a:srgbClr val="0070C0"/>
              </a:solidFill>
              <a:ln w="9525">
                <a:solidFill>
                  <a:srgbClr val="1F497D"/>
                </a:solidFill>
                <a:miter lim="800000"/>
                <a:headEnd/>
                <a:tailEnd/>
              </a:ln>
            </p:spPr>
            <p:txBody>
              <a:bodyPr lIns="0" tIns="0" rIns="0" bIns="0" anchor="ctr"/>
              <a:lstStyle/>
              <a:p>
                <a:pPr algn="ctr"/>
                <a:r>
                  <a:rPr lang="en-US" sz="1200" b="1">
                    <a:solidFill>
                      <a:srgbClr val="FFFFFF"/>
                    </a:solidFill>
                    <a:latin typeface="Times New Roman" pitchFamily="18" charset="0"/>
                    <a:cs typeface="Times New Roman" pitchFamily="18" charset="0"/>
                  </a:rPr>
                  <a:t>Pelabuhan </a:t>
                </a:r>
                <a:r>
                  <a:rPr lang="id-ID" sz="1200" b="1">
                    <a:solidFill>
                      <a:srgbClr val="FFFFFF"/>
                    </a:solidFill>
                    <a:latin typeface="Times New Roman" pitchFamily="18" charset="0"/>
                    <a:cs typeface="Times New Roman" pitchFamily="18" charset="0"/>
                  </a:rPr>
                  <a:t>Hub </a:t>
                </a:r>
                <a:r>
                  <a:rPr lang="en-US" sz="1200" b="1">
                    <a:solidFill>
                      <a:srgbClr val="FFFFFF"/>
                    </a:solidFill>
                    <a:latin typeface="Times New Roman" pitchFamily="18" charset="0"/>
                    <a:cs typeface="Times New Roman" pitchFamily="18" charset="0"/>
                  </a:rPr>
                  <a:t>Internasional</a:t>
                </a:r>
                <a:endParaRPr lang="en-US" sz="1200">
                  <a:latin typeface="Times New Roman" pitchFamily="18" charset="0"/>
                  <a:cs typeface="Times New Roman" pitchFamily="18" charset="0"/>
                </a:endParaRPr>
              </a:p>
              <a:p>
                <a:pPr algn="ctr"/>
                <a:r>
                  <a:rPr lang="id-ID" sz="1200" b="1">
                    <a:solidFill>
                      <a:srgbClr val="FFFFFF"/>
                    </a:solidFill>
                    <a:latin typeface="Times New Roman" pitchFamily="18" charset="0"/>
                    <a:cs typeface="Times New Roman" pitchFamily="18" charset="0"/>
                  </a:rPr>
                  <a:t>AFRIKA</a:t>
                </a:r>
                <a:endParaRPr lang="en-US" sz="1200">
                  <a:latin typeface="Times New Roman" pitchFamily="18" charset="0"/>
                  <a:cs typeface="Times New Roman" pitchFamily="18" charset="0"/>
                </a:endParaRPr>
              </a:p>
            </p:txBody>
          </p:sp>
          <p:sp>
            <p:nvSpPr>
              <p:cNvPr id="15420" name="AutoShape 12"/>
              <p:cNvSpPr>
                <a:spLocks noChangeArrowheads="1"/>
              </p:cNvSpPr>
              <p:nvPr/>
            </p:nvSpPr>
            <p:spPr bwMode="auto">
              <a:xfrm>
                <a:off x="4773930" y="3752850"/>
                <a:ext cx="1093470" cy="1220470"/>
              </a:xfrm>
              <a:prstGeom prst="star8">
                <a:avLst>
                  <a:gd name="adj" fmla="val 38250"/>
                </a:avLst>
              </a:prstGeom>
              <a:solidFill>
                <a:srgbClr val="0070C0"/>
              </a:solidFill>
              <a:ln w="9525">
                <a:solidFill>
                  <a:srgbClr val="1F497D"/>
                </a:solidFill>
                <a:miter lim="800000"/>
                <a:headEnd/>
                <a:tailEnd/>
              </a:ln>
            </p:spPr>
            <p:txBody>
              <a:bodyPr lIns="0" tIns="0" rIns="0" bIns="0" anchor="ctr"/>
              <a:lstStyle/>
              <a:p>
                <a:pPr algn="ctr"/>
                <a:r>
                  <a:rPr lang="en-US" sz="1200" b="1">
                    <a:solidFill>
                      <a:srgbClr val="FFFFFF"/>
                    </a:solidFill>
                    <a:latin typeface="Times New Roman" pitchFamily="18" charset="0"/>
                    <a:cs typeface="Times New Roman" pitchFamily="18" charset="0"/>
                  </a:rPr>
                  <a:t>Pelabuhan</a:t>
                </a:r>
                <a:r>
                  <a:rPr lang="id-ID" sz="1200" b="1">
                    <a:solidFill>
                      <a:srgbClr val="FFFFFF"/>
                    </a:solidFill>
                    <a:latin typeface="Times New Roman" pitchFamily="18" charset="0"/>
                    <a:cs typeface="Times New Roman" pitchFamily="18" charset="0"/>
                  </a:rPr>
                  <a:t> Hub </a:t>
                </a:r>
                <a:r>
                  <a:rPr lang="en-US" sz="1200" b="1">
                    <a:solidFill>
                      <a:srgbClr val="FFFFFF"/>
                    </a:solidFill>
                    <a:latin typeface="Times New Roman" pitchFamily="18" charset="0"/>
                    <a:cs typeface="Times New Roman" pitchFamily="18" charset="0"/>
                  </a:rPr>
                  <a:t> Internasional</a:t>
                </a:r>
                <a:endParaRPr lang="en-US" sz="1200">
                  <a:latin typeface="Times New Roman" pitchFamily="18" charset="0"/>
                  <a:cs typeface="Times New Roman" pitchFamily="18" charset="0"/>
                </a:endParaRPr>
              </a:p>
              <a:p>
                <a:pPr algn="ctr"/>
                <a:r>
                  <a:rPr lang="id-ID" sz="1200" b="1">
                    <a:solidFill>
                      <a:srgbClr val="FFFFFF"/>
                    </a:solidFill>
                    <a:latin typeface="Times New Roman" pitchFamily="18" charset="0"/>
                    <a:cs typeface="Times New Roman" pitchFamily="18" charset="0"/>
                  </a:rPr>
                  <a:t>AUSTRALIA</a:t>
                </a:r>
                <a:endParaRPr lang="en-US" sz="1200">
                  <a:latin typeface="Times New Roman" pitchFamily="18" charset="0"/>
                  <a:cs typeface="Times New Roman" pitchFamily="18" charset="0"/>
                </a:endParaRPr>
              </a:p>
            </p:txBody>
          </p:sp>
          <p:sp>
            <p:nvSpPr>
              <p:cNvPr id="15421" name="AutoShape 14"/>
              <p:cNvSpPr>
                <a:spLocks noChangeArrowheads="1"/>
              </p:cNvSpPr>
              <p:nvPr/>
            </p:nvSpPr>
            <p:spPr bwMode="auto">
              <a:xfrm rot="7514301">
                <a:off x="5247323" y="2261552"/>
                <a:ext cx="344170" cy="174625"/>
              </a:xfrm>
              <a:prstGeom prst="leftRightArrow">
                <a:avLst>
                  <a:gd name="adj1" fmla="val 50000"/>
                  <a:gd name="adj2" fmla="val 39418"/>
                </a:avLst>
              </a:prstGeom>
              <a:solidFill>
                <a:srgbClr val="00B050"/>
              </a:solidFill>
              <a:ln w="9525">
                <a:solidFill>
                  <a:srgbClr val="1F497D"/>
                </a:solidFill>
                <a:miter lim="800000"/>
                <a:headEnd/>
                <a:tailEnd/>
              </a:ln>
            </p:spPr>
            <p:txBody>
              <a:bodyPr/>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sp>
            <p:nvSpPr>
              <p:cNvPr id="15422" name="AutoShape 14"/>
              <p:cNvSpPr>
                <a:spLocks noChangeArrowheads="1"/>
              </p:cNvSpPr>
              <p:nvPr/>
            </p:nvSpPr>
            <p:spPr bwMode="auto">
              <a:xfrm rot="3483423">
                <a:off x="5151438" y="3502977"/>
                <a:ext cx="344170" cy="174625"/>
              </a:xfrm>
              <a:prstGeom prst="leftRightArrow">
                <a:avLst>
                  <a:gd name="adj1" fmla="val 50000"/>
                  <a:gd name="adj2" fmla="val 39418"/>
                </a:avLst>
              </a:prstGeom>
              <a:solidFill>
                <a:srgbClr val="00B050"/>
              </a:solidFill>
              <a:ln w="9525">
                <a:solidFill>
                  <a:srgbClr val="1F497D"/>
                </a:solidFill>
                <a:miter lim="800000"/>
                <a:headEnd/>
                <a:tailEnd/>
              </a:ln>
            </p:spPr>
            <p:txBody>
              <a:bodyPr/>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sp>
            <p:nvSpPr>
              <p:cNvPr id="15423" name="Oval 58"/>
              <p:cNvSpPr>
                <a:spLocks noChangeArrowheads="1"/>
              </p:cNvSpPr>
              <p:nvPr/>
            </p:nvSpPr>
            <p:spPr bwMode="auto">
              <a:xfrm>
                <a:off x="1182370" y="1979295"/>
                <a:ext cx="517525" cy="440690"/>
              </a:xfrm>
              <a:prstGeom prst="ellipse">
                <a:avLst/>
              </a:prstGeom>
              <a:solidFill>
                <a:srgbClr val="FFFF00"/>
              </a:solidFill>
              <a:ln w="9525">
                <a:solidFill>
                  <a:srgbClr val="1F497D"/>
                </a:solidFill>
                <a:round/>
                <a:headEnd/>
                <a:tailEnd/>
              </a:ln>
            </p:spPr>
            <p:txBody>
              <a:bodyPr lIns="0" tIns="0" bIns="0"/>
              <a:lstStyle/>
              <a:p>
                <a:pPr algn="ctr"/>
                <a:r>
                  <a:rPr lang="id-ID" sz="500" b="1">
                    <a:solidFill>
                      <a:srgbClr val="000000"/>
                    </a:solidFill>
                    <a:latin typeface="Times New Roman" pitchFamily="18" charset="0"/>
                    <a:cs typeface="Times New Roman" pitchFamily="18" charset="0"/>
                  </a:rPr>
                  <a:t> </a:t>
                </a:r>
                <a:endParaRPr lang="en-US" sz="1200">
                  <a:latin typeface="Times New Roman" pitchFamily="18" charset="0"/>
                  <a:cs typeface="Times New Roman" pitchFamily="18" charset="0"/>
                </a:endParaRPr>
              </a:p>
              <a:p>
                <a:pPr algn="r"/>
                <a:r>
                  <a:rPr lang="en-US" sz="900" b="1">
                    <a:solidFill>
                      <a:srgbClr val="000000"/>
                    </a:solidFill>
                    <a:latin typeface="Times New Roman" pitchFamily="18" charset="0"/>
                    <a:cs typeface="Times New Roman" pitchFamily="18" charset="0"/>
                  </a:rPr>
                  <a:t>Desa</a:t>
                </a:r>
                <a:endParaRPr lang="en-US" sz="1200">
                  <a:latin typeface="Times New Roman" pitchFamily="18" charset="0"/>
                  <a:cs typeface="Times New Roman" pitchFamily="18" charset="0"/>
                </a:endParaRPr>
              </a:p>
            </p:txBody>
          </p:sp>
          <p:cxnSp>
            <p:nvCxnSpPr>
              <p:cNvPr id="15424" name="AutoShape 26"/>
              <p:cNvCxnSpPr>
                <a:cxnSpLocks noChangeShapeType="1"/>
              </p:cNvCxnSpPr>
              <p:nvPr/>
            </p:nvCxnSpPr>
            <p:spPr bwMode="auto">
              <a:xfrm flipH="1">
                <a:off x="1724660" y="2014855"/>
                <a:ext cx="180340" cy="192405"/>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xmlns="">
                    <a:noFill/>
                  </a14:hiddenFill>
                </a:ext>
              </a:extLst>
            </p:spPr>
          </p:cxnSp>
          <p:sp>
            <p:nvSpPr>
              <p:cNvPr id="15425" name="Arc 37"/>
              <p:cNvSpPr>
                <a:spLocks/>
              </p:cNvSpPr>
              <p:nvPr/>
            </p:nvSpPr>
            <p:spPr bwMode="auto">
              <a:xfrm rot="8939243" flipH="1" flipV="1">
                <a:off x="1414780" y="2237740"/>
                <a:ext cx="936625" cy="913130"/>
              </a:xfrm>
              <a:custGeom>
                <a:avLst/>
                <a:gdLst>
                  <a:gd name="T0" fmla="*/ 2147483647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19015 h 21600"/>
                </a:gdLst>
                <a:ahLst/>
                <a:cxnLst>
                  <a:cxn ang="T6">
                    <a:pos x="T0" y="T1"/>
                  </a:cxn>
                  <a:cxn ang="T7">
                    <a:pos x="T2" y="T3"/>
                  </a:cxn>
                  <a:cxn ang="T8">
                    <a:pos x="T4" y="T5"/>
                  </a:cxn>
                </a:cxnLst>
                <a:rect l="T9" t="T10" r="T11" b="T12"/>
                <a:pathLst>
                  <a:path w="21600" h="21600" fill="none" extrusionOk="0">
                    <a:moveTo>
                      <a:pt x="11830" y="-1"/>
                    </a:moveTo>
                    <a:cubicBezTo>
                      <a:pt x="17926" y="3990"/>
                      <a:pt x="21600" y="10785"/>
                      <a:pt x="21600" y="18072"/>
                    </a:cubicBezTo>
                    <a:cubicBezTo>
                      <a:pt x="21600" y="18386"/>
                      <a:pt x="21593" y="18700"/>
                      <a:pt x="21579" y="19015"/>
                    </a:cubicBezTo>
                  </a:path>
                  <a:path w="21600" h="21600" stroke="0" extrusionOk="0">
                    <a:moveTo>
                      <a:pt x="11830" y="-1"/>
                    </a:moveTo>
                    <a:cubicBezTo>
                      <a:pt x="17926" y="3990"/>
                      <a:pt x="21600" y="10785"/>
                      <a:pt x="21600" y="18072"/>
                    </a:cubicBezTo>
                    <a:cubicBezTo>
                      <a:pt x="21600" y="18386"/>
                      <a:pt x="21593" y="18700"/>
                      <a:pt x="21579" y="19015"/>
                    </a:cubicBezTo>
                    <a:lnTo>
                      <a:pt x="0" y="18072"/>
                    </a:lnTo>
                    <a:lnTo>
                      <a:pt x="11830" y="-1"/>
                    </a:lnTo>
                    <a:close/>
                  </a:path>
                </a:pathLst>
              </a:custGeom>
              <a:noFill/>
              <a:ln w="12700">
                <a:solidFill>
                  <a:srgbClr val="000000"/>
                </a:solidFill>
                <a:round/>
                <a:headEnd type="triangle" w="med" len="med"/>
                <a:tailEnd type="triangle" w="med" len="med"/>
              </a:ln>
              <a:extLst>
                <a:ext uri="{909E8E84-426E-40DD-AFC4-6F175D3DCCD1}">
                  <a14:hiddenFill xmlns:a14="http://schemas.microsoft.com/office/drawing/2010/main" xmlns="">
                    <a:solidFill>
                      <a:srgbClr val="FFFFFF"/>
                    </a:solidFill>
                  </a14:hiddenFill>
                </a:ext>
              </a:extLst>
            </p:spPr>
            <p:txBody>
              <a:bodyPr lIns="0" tIns="0" rIns="18000" bIns="0"/>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sp>
            <p:nvSpPr>
              <p:cNvPr id="15426" name="Arc 37"/>
              <p:cNvSpPr>
                <a:spLocks/>
              </p:cNvSpPr>
              <p:nvPr/>
            </p:nvSpPr>
            <p:spPr bwMode="auto">
              <a:xfrm rot="-6168768" flipH="1" flipV="1">
                <a:off x="1563370" y="2682875"/>
                <a:ext cx="861695" cy="1009015"/>
              </a:xfrm>
              <a:custGeom>
                <a:avLst/>
                <a:gdLst>
                  <a:gd name="T0" fmla="*/ 2147483647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19015 h 21600"/>
                </a:gdLst>
                <a:ahLst/>
                <a:cxnLst>
                  <a:cxn ang="T6">
                    <a:pos x="T0" y="T1"/>
                  </a:cxn>
                  <a:cxn ang="T7">
                    <a:pos x="T2" y="T3"/>
                  </a:cxn>
                  <a:cxn ang="T8">
                    <a:pos x="T4" y="T5"/>
                  </a:cxn>
                </a:cxnLst>
                <a:rect l="T9" t="T10" r="T11" b="T12"/>
                <a:pathLst>
                  <a:path w="21600" h="21600" fill="none" extrusionOk="0">
                    <a:moveTo>
                      <a:pt x="11830" y="-1"/>
                    </a:moveTo>
                    <a:cubicBezTo>
                      <a:pt x="17926" y="3990"/>
                      <a:pt x="21600" y="10785"/>
                      <a:pt x="21600" y="18072"/>
                    </a:cubicBezTo>
                    <a:cubicBezTo>
                      <a:pt x="21600" y="18386"/>
                      <a:pt x="21593" y="18700"/>
                      <a:pt x="21579" y="19015"/>
                    </a:cubicBezTo>
                  </a:path>
                  <a:path w="21600" h="21600" stroke="0" extrusionOk="0">
                    <a:moveTo>
                      <a:pt x="11830" y="-1"/>
                    </a:moveTo>
                    <a:cubicBezTo>
                      <a:pt x="17926" y="3990"/>
                      <a:pt x="21600" y="10785"/>
                      <a:pt x="21600" y="18072"/>
                    </a:cubicBezTo>
                    <a:cubicBezTo>
                      <a:pt x="21600" y="18386"/>
                      <a:pt x="21593" y="18700"/>
                      <a:pt x="21579" y="19015"/>
                    </a:cubicBezTo>
                    <a:lnTo>
                      <a:pt x="0" y="18072"/>
                    </a:lnTo>
                    <a:lnTo>
                      <a:pt x="11830" y="-1"/>
                    </a:lnTo>
                    <a:close/>
                  </a:path>
                </a:pathLst>
              </a:custGeom>
              <a:noFill/>
              <a:ln w="12700">
                <a:solidFill>
                  <a:srgbClr val="000000"/>
                </a:solidFill>
                <a:round/>
                <a:headEnd type="triangle" w="med" len="med"/>
                <a:tailEnd type="triangle" w="med" len="med"/>
              </a:ln>
              <a:extLst>
                <a:ext uri="{909E8E84-426E-40DD-AFC4-6F175D3DCCD1}">
                  <a14:hiddenFill xmlns:a14="http://schemas.microsoft.com/office/drawing/2010/main" xmlns="">
                    <a:solidFill>
                      <a:srgbClr val="FFFFFF"/>
                    </a:solidFill>
                  </a14:hiddenFill>
                </a:ext>
              </a:extLst>
            </p:spPr>
            <p:txBody>
              <a:bodyPr lIns="0" tIns="0" rIns="18000" bIns="0"/>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sp>
            <p:nvSpPr>
              <p:cNvPr id="15427" name="Arc 37"/>
              <p:cNvSpPr>
                <a:spLocks/>
              </p:cNvSpPr>
              <p:nvPr/>
            </p:nvSpPr>
            <p:spPr bwMode="auto">
              <a:xfrm rot="8939243" flipH="1" flipV="1">
                <a:off x="1911985" y="1379855"/>
                <a:ext cx="844550" cy="967105"/>
              </a:xfrm>
              <a:custGeom>
                <a:avLst/>
                <a:gdLst>
                  <a:gd name="T0" fmla="*/ 2147483647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19015 h 21600"/>
                </a:gdLst>
                <a:ahLst/>
                <a:cxnLst>
                  <a:cxn ang="T6">
                    <a:pos x="T0" y="T1"/>
                  </a:cxn>
                  <a:cxn ang="T7">
                    <a:pos x="T2" y="T3"/>
                  </a:cxn>
                  <a:cxn ang="T8">
                    <a:pos x="T4" y="T5"/>
                  </a:cxn>
                </a:cxnLst>
                <a:rect l="T9" t="T10" r="T11" b="T12"/>
                <a:pathLst>
                  <a:path w="21600" h="21600" fill="none" extrusionOk="0">
                    <a:moveTo>
                      <a:pt x="11830" y="-1"/>
                    </a:moveTo>
                    <a:cubicBezTo>
                      <a:pt x="17926" y="3990"/>
                      <a:pt x="21600" y="10785"/>
                      <a:pt x="21600" y="18072"/>
                    </a:cubicBezTo>
                    <a:cubicBezTo>
                      <a:pt x="21600" y="18386"/>
                      <a:pt x="21593" y="18700"/>
                      <a:pt x="21579" y="19015"/>
                    </a:cubicBezTo>
                  </a:path>
                  <a:path w="21600" h="21600" stroke="0" extrusionOk="0">
                    <a:moveTo>
                      <a:pt x="11830" y="-1"/>
                    </a:moveTo>
                    <a:cubicBezTo>
                      <a:pt x="17926" y="3990"/>
                      <a:pt x="21600" y="10785"/>
                      <a:pt x="21600" y="18072"/>
                    </a:cubicBezTo>
                    <a:cubicBezTo>
                      <a:pt x="21600" y="18386"/>
                      <a:pt x="21593" y="18700"/>
                      <a:pt x="21579" y="19015"/>
                    </a:cubicBezTo>
                    <a:lnTo>
                      <a:pt x="0" y="18072"/>
                    </a:lnTo>
                    <a:lnTo>
                      <a:pt x="11830" y="-1"/>
                    </a:lnTo>
                    <a:close/>
                  </a:path>
                </a:pathLst>
              </a:custGeom>
              <a:noFill/>
              <a:ln w="12700">
                <a:solidFill>
                  <a:srgbClr val="000000"/>
                </a:solidFill>
                <a:round/>
                <a:headEnd type="triangle" w="med" len="med"/>
                <a:tailEnd type="triangle" w="med" len="med"/>
              </a:ln>
              <a:extLst>
                <a:ext uri="{909E8E84-426E-40DD-AFC4-6F175D3DCCD1}">
                  <a14:hiddenFill xmlns:a14="http://schemas.microsoft.com/office/drawing/2010/main" xmlns="">
                    <a:solidFill>
                      <a:srgbClr val="FFFFFF"/>
                    </a:solidFill>
                  </a14:hiddenFill>
                </a:ext>
              </a:extLst>
            </p:spPr>
            <p:txBody>
              <a:bodyPr lIns="0" tIns="0" rIns="18000" bIns="0"/>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sp>
            <p:nvSpPr>
              <p:cNvPr id="15428" name="Arc 37"/>
              <p:cNvSpPr>
                <a:spLocks/>
              </p:cNvSpPr>
              <p:nvPr/>
            </p:nvSpPr>
            <p:spPr bwMode="auto">
              <a:xfrm rot="-5400000" flipH="1" flipV="1">
                <a:off x="2034223" y="3461702"/>
                <a:ext cx="844550" cy="967105"/>
              </a:xfrm>
              <a:custGeom>
                <a:avLst/>
                <a:gdLst>
                  <a:gd name="T0" fmla="*/ 2147483647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19015 h 21600"/>
                </a:gdLst>
                <a:ahLst/>
                <a:cxnLst>
                  <a:cxn ang="T6">
                    <a:pos x="T0" y="T1"/>
                  </a:cxn>
                  <a:cxn ang="T7">
                    <a:pos x="T2" y="T3"/>
                  </a:cxn>
                  <a:cxn ang="T8">
                    <a:pos x="T4" y="T5"/>
                  </a:cxn>
                </a:cxnLst>
                <a:rect l="T9" t="T10" r="T11" b="T12"/>
                <a:pathLst>
                  <a:path w="21600" h="21600" fill="none" extrusionOk="0">
                    <a:moveTo>
                      <a:pt x="11830" y="-1"/>
                    </a:moveTo>
                    <a:cubicBezTo>
                      <a:pt x="17926" y="3990"/>
                      <a:pt x="21600" y="10785"/>
                      <a:pt x="21600" y="18072"/>
                    </a:cubicBezTo>
                    <a:cubicBezTo>
                      <a:pt x="21600" y="18386"/>
                      <a:pt x="21593" y="18700"/>
                      <a:pt x="21579" y="19015"/>
                    </a:cubicBezTo>
                  </a:path>
                  <a:path w="21600" h="21600" stroke="0" extrusionOk="0">
                    <a:moveTo>
                      <a:pt x="11830" y="-1"/>
                    </a:moveTo>
                    <a:cubicBezTo>
                      <a:pt x="17926" y="3990"/>
                      <a:pt x="21600" y="10785"/>
                      <a:pt x="21600" y="18072"/>
                    </a:cubicBezTo>
                    <a:cubicBezTo>
                      <a:pt x="21600" y="18386"/>
                      <a:pt x="21593" y="18700"/>
                      <a:pt x="21579" y="19015"/>
                    </a:cubicBezTo>
                    <a:lnTo>
                      <a:pt x="0" y="18072"/>
                    </a:lnTo>
                    <a:lnTo>
                      <a:pt x="11830" y="-1"/>
                    </a:lnTo>
                    <a:close/>
                  </a:path>
                </a:pathLst>
              </a:custGeom>
              <a:noFill/>
              <a:ln w="12700">
                <a:solidFill>
                  <a:srgbClr val="000000"/>
                </a:solidFill>
                <a:round/>
                <a:headEnd type="triangle" w="med" len="med"/>
                <a:tailEnd type="triangle" w="med" len="med"/>
              </a:ln>
              <a:extLst>
                <a:ext uri="{909E8E84-426E-40DD-AFC4-6F175D3DCCD1}">
                  <a14:hiddenFill xmlns:a14="http://schemas.microsoft.com/office/drawing/2010/main" xmlns="">
                    <a:solidFill>
                      <a:srgbClr val="FFFFFF"/>
                    </a:solidFill>
                  </a14:hiddenFill>
                </a:ext>
              </a:extLst>
            </p:spPr>
            <p:txBody>
              <a:bodyPr lIns="0" tIns="0" rIns="18000" bIns="0"/>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grpSp>
        <p:sp>
          <p:nvSpPr>
            <p:cNvPr id="15368" name="Arc 37"/>
            <p:cNvSpPr>
              <a:spLocks/>
            </p:cNvSpPr>
            <p:nvPr/>
          </p:nvSpPr>
          <p:spPr bwMode="auto">
            <a:xfrm rot="1905151" flipH="1" flipV="1">
              <a:off x="-87669" y="1666495"/>
              <a:ext cx="3686605" cy="3276600"/>
            </a:xfrm>
            <a:custGeom>
              <a:avLst/>
              <a:gdLst>
                <a:gd name="T0" fmla="*/ 2147483647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19015 h 21600"/>
              </a:gdLst>
              <a:ahLst/>
              <a:cxnLst>
                <a:cxn ang="T6">
                  <a:pos x="T0" y="T1"/>
                </a:cxn>
                <a:cxn ang="T7">
                  <a:pos x="T2" y="T3"/>
                </a:cxn>
                <a:cxn ang="T8">
                  <a:pos x="T4" y="T5"/>
                </a:cxn>
              </a:cxnLst>
              <a:rect l="T9" t="T10" r="T11" b="T12"/>
              <a:pathLst>
                <a:path w="21600" h="21600" fill="none" extrusionOk="0">
                  <a:moveTo>
                    <a:pt x="11830" y="-1"/>
                  </a:moveTo>
                  <a:cubicBezTo>
                    <a:pt x="17926" y="3990"/>
                    <a:pt x="21600" y="10785"/>
                    <a:pt x="21600" y="18072"/>
                  </a:cubicBezTo>
                  <a:cubicBezTo>
                    <a:pt x="21600" y="18386"/>
                    <a:pt x="21593" y="18700"/>
                    <a:pt x="21579" y="19015"/>
                  </a:cubicBezTo>
                </a:path>
                <a:path w="21600" h="21600" stroke="0" extrusionOk="0">
                  <a:moveTo>
                    <a:pt x="11830" y="-1"/>
                  </a:moveTo>
                  <a:cubicBezTo>
                    <a:pt x="17926" y="3990"/>
                    <a:pt x="21600" y="10785"/>
                    <a:pt x="21600" y="18072"/>
                  </a:cubicBezTo>
                  <a:cubicBezTo>
                    <a:pt x="21600" y="18386"/>
                    <a:pt x="21593" y="18700"/>
                    <a:pt x="21579" y="19015"/>
                  </a:cubicBezTo>
                  <a:lnTo>
                    <a:pt x="0" y="18072"/>
                  </a:lnTo>
                  <a:lnTo>
                    <a:pt x="11830" y="-1"/>
                  </a:lnTo>
                  <a:close/>
                </a:path>
              </a:pathLst>
            </a:custGeom>
            <a:noFill/>
            <a:ln w="12700">
              <a:solidFill>
                <a:srgbClr val="000000"/>
              </a:solidFill>
              <a:round/>
              <a:headEnd type="triangle" w="med" len="med"/>
              <a:tailEnd type="triangle" w="med" len="med"/>
            </a:ln>
            <a:extLst>
              <a:ext uri="{909E8E84-426E-40DD-AFC4-6F175D3DCCD1}">
                <a14:hiddenFill xmlns:a14="http://schemas.microsoft.com/office/drawing/2010/main" xmlns="">
                  <a:solidFill>
                    <a:srgbClr val="FFFFFF"/>
                  </a:solidFill>
                </a14:hiddenFill>
              </a:ext>
            </a:extLst>
          </p:spPr>
          <p:txBody>
            <a:bodyPr lIns="0" tIns="0" rIns="18000" bIns="0"/>
            <a:lstStyle/>
            <a:p>
              <a:r>
                <a:rPr lang="en-US" sz="1000">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grpSp>
      <p:sp>
        <p:nvSpPr>
          <p:cNvPr id="15364" name="Rectangle 63"/>
          <p:cNvSpPr>
            <a:spLocks noChangeArrowheads="1"/>
          </p:cNvSpPr>
          <p:nvPr/>
        </p:nvSpPr>
        <p:spPr bwMode="auto">
          <a:xfrm>
            <a:off x="0" y="43934"/>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endParaRPr lang="id-ID">
              <a:cs typeface="Arial" pitchFamily="34" charset="0"/>
            </a:endParaRPr>
          </a:p>
        </p:txBody>
      </p:sp>
    </p:spTree>
    <p:extLst>
      <p:ext uri="{BB962C8B-B14F-4D97-AF65-F5344CB8AC3E}">
        <p14:creationId xmlns:p14="http://schemas.microsoft.com/office/powerpoint/2010/main" xmlns="" val="299278226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161" y="128422"/>
            <a:ext cx="8664839" cy="659730"/>
          </a:xfrm>
          <a:noFill/>
          <a:ln>
            <a:noFill/>
          </a:ln>
        </p:spPr>
        <p:txBody>
          <a:bodyPr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II(C). Kondisi Yang Diharapkan: Roadmap Sislognas</a:t>
            </a:r>
            <a:endParaRPr lang="en-US" sz="32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
        <p:nvSpPr>
          <p:cNvPr id="17412" name="Rectangle 42"/>
          <p:cNvSpPr>
            <a:spLocks noChangeArrowheads="1"/>
          </p:cNvSpPr>
          <p:nvPr/>
        </p:nvSpPr>
        <p:spPr bwMode="auto">
          <a:xfrm>
            <a:off x="0" y="43934"/>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endParaRPr lang="id-ID">
              <a:latin typeface="Calibri" pitchFamily="34" charset="0"/>
            </a:endParaRPr>
          </a:p>
        </p:txBody>
      </p:sp>
      <p:grpSp>
        <p:nvGrpSpPr>
          <p:cNvPr id="17414" name="Group 2"/>
          <p:cNvGrpSpPr>
            <a:grpSpLocks/>
          </p:cNvGrpSpPr>
          <p:nvPr/>
        </p:nvGrpSpPr>
        <p:grpSpPr bwMode="auto">
          <a:xfrm>
            <a:off x="507339" y="990600"/>
            <a:ext cx="9071901" cy="5710237"/>
            <a:chOff x="467544" y="659262"/>
            <a:chExt cx="8374883" cy="5709423"/>
          </a:xfrm>
        </p:grpSpPr>
        <p:grpSp>
          <p:nvGrpSpPr>
            <p:cNvPr id="17416" name="Group 46"/>
            <p:cNvGrpSpPr>
              <a:grpSpLocks/>
            </p:cNvGrpSpPr>
            <p:nvPr/>
          </p:nvGrpSpPr>
          <p:grpSpPr bwMode="auto">
            <a:xfrm>
              <a:off x="467544" y="659262"/>
              <a:ext cx="8374883" cy="5709423"/>
              <a:chOff x="1734" y="8416"/>
              <a:chExt cx="8289" cy="7689"/>
            </a:xfrm>
          </p:grpSpPr>
          <p:cxnSp>
            <p:nvCxnSpPr>
              <p:cNvPr id="17418" name="AutoShape 10"/>
              <p:cNvCxnSpPr>
                <a:cxnSpLocks noChangeShapeType="1"/>
              </p:cNvCxnSpPr>
              <p:nvPr/>
            </p:nvCxnSpPr>
            <p:spPr bwMode="auto">
              <a:xfrm flipV="1">
                <a:off x="1906" y="8416"/>
                <a:ext cx="0" cy="7181"/>
              </a:xfrm>
              <a:prstGeom prst="straightConnector1">
                <a:avLst/>
              </a:prstGeom>
              <a:noFill/>
              <a:ln w="9525">
                <a:solidFill>
                  <a:srgbClr val="243F60"/>
                </a:solidFill>
                <a:round/>
                <a:headEnd/>
                <a:tailEnd type="triangle" w="med" len="med"/>
              </a:ln>
              <a:extLst>
                <a:ext uri="{909E8E84-426E-40DD-AFC4-6F175D3DCCD1}">
                  <a14:hiddenFill xmlns:a14="http://schemas.microsoft.com/office/drawing/2010/main" xmlns="">
                    <a:noFill/>
                  </a14:hiddenFill>
                </a:ext>
              </a:extLst>
            </p:spPr>
          </p:cxnSp>
          <p:cxnSp>
            <p:nvCxnSpPr>
              <p:cNvPr id="17419" name="AutoShape 11"/>
              <p:cNvCxnSpPr>
                <a:cxnSpLocks noChangeShapeType="1"/>
              </p:cNvCxnSpPr>
              <p:nvPr/>
            </p:nvCxnSpPr>
            <p:spPr bwMode="auto">
              <a:xfrm>
                <a:off x="1906" y="15610"/>
                <a:ext cx="7934" cy="1"/>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xmlns="">
                    <a:noFill/>
                  </a14:hiddenFill>
                </a:ext>
              </a:extLst>
            </p:spPr>
          </p:cxnSp>
          <p:cxnSp>
            <p:nvCxnSpPr>
              <p:cNvPr id="17420" name="AutoShape 13"/>
              <p:cNvCxnSpPr>
                <a:cxnSpLocks noChangeShapeType="1"/>
              </p:cNvCxnSpPr>
              <p:nvPr/>
            </p:nvCxnSpPr>
            <p:spPr bwMode="auto">
              <a:xfrm>
                <a:off x="2955" y="14667"/>
                <a:ext cx="0" cy="930"/>
              </a:xfrm>
              <a:prstGeom prst="straightConnector1">
                <a:avLst/>
              </a:prstGeom>
              <a:noFill/>
              <a:ln w="9525">
                <a:solidFill>
                  <a:srgbClr val="002060"/>
                </a:solidFill>
                <a:round/>
                <a:headEnd/>
                <a:tailEnd/>
              </a:ln>
              <a:extLst>
                <a:ext uri="{909E8E84-426E-40DD-AFC4-6F175D3DCCD1}">
                  <a14:hiddenFill xmlns:a14="http://schemas.microsoft.com/office/drawing/2010/main" xmlns="">
                    <a:noFill/>
                  </a14:hiddenFill>
                </a:ext>
              </a:extLst>
            </p:spPr>
          </p:cxnSp>
          <p:cxnSp>
            <p:nvCxnSpPr>
              <p:cNvPr id="17421" name="AutoShape 14"/>
              <p:cNvCxnSpPr>
                <a:cxnSpLocks noChangeShapeType="1"/>
              </p:cNvCxnSpPr>
              <p:nvPr/>
            </p:nvCxnSpPr>
            <p:spPr bwMode="auto">
              <a:xfrm>
                <a:off x="3972" y="13391"/>
                <a:ext cx="1" cy="2175"/>
              </a:xfrm>
              <a:prstGeom prst="straightConnector1">
                <a:avLst/>
              </a:prstGeom>
              <a:noFill/>
              <a:ln w="9525">
                <a:solidFill>
                  <a:srgbClr val="002060"/>
                </a:solidFill>
                <a:round/>
                <a:headEnd/>
                <a:tailEnd/>
              </a:ln>
              <a:extLst>
                <a:ext uri="{909E8E84-426E-40DD-AFC4-6F175D3DCCD1}">
                  <a14:hiddenFill xmlns:a14="http://schemas.microsoft.com/office/drawing/2010/main" xmlns="">
                    <a:noFill/>
                  </a14:hiddenFill>
                </a:ext>
              </a:extLst>
            </p:spPr>
          </p:cxnSp>
          <p:cxnSp>
            <p:nvCxnSpPr>
              <p:cNvPr id="17422" name="AutoShape 16"/>
              <p:cNvCxnSpPr>
                <a:cxnSpLocks noChangeShapeType="1"/>
              </p:cNvCxnSpPr>
              <p:nvPr/>
            </p:nvCxnSpPr>
            <p:spPr bwMode="auto">
              <a:xfrm>
                <a:off x="6525" y="9737"/>
                <a:ext cx="1" cy="5875"/>
              </a:xfrm>
              <a:prstGeom prst="straightConnector1">
                <a:avLst/>
              </a:prstGeom>
              <a:noFill/>
              <a:ln w="9525">
                <a:solidFill>
                  <a:srgbClr val="002060"/>
                </a:solidFill>
                <a:round/>
                <a:headEnd/>
                <a:tailEnd/>
              </a:ln>
              <a:extLst>
                <a:ext uri="{909E8E84-426E-40DD-AFC4-6F175D3DCCD1}">
                  <a14:hiddenFill xmlns:a14="http://schemas.microsoft.com/office/drawing/2010/main" xmlns="">
                    <a:noFill/>
                  </a14:hiddenFill>
                </a:ext>
              </a:extLst>
            </p:spPr>
          </p:cxnSp>
          <p:cxnSp>
            <p:nvCxnSpPr>
              <p:cNvPr id="17423" name="AutoShape 17"/>
              <p:cNvCxnSpPr>
                <a:cxnSpLocks noChangeShapeType="1"/>
              </p:cNvCxnSpPr>
              <p:nvPr/>
            </p:nvCxnSpPr>
            <p:spPr bwMode="auto">
              <a:xfrm>
                <a:off x="8101" y="8970"/>
                <a:ext cx="1" cy="6657"/>
              </a:xfrm>
              <a:prstGeom prst="straightConnector1">
                <a:avLst/>
              </a:prstGeom>
              <a:noFill/>
              <a:ln w="9525">
                <a:solidFill>
                  <a:srgbClr val="002060"/>
                </a:solidFill>
                <a:round/>
                <a:headEnd/>
                <a:tailEnd/>
              </a:ln>
              <a:extLst>
                <a:ext uri="{909E8E84-426E-40DD-AFC4-6F175D3DCCD1}">
                  <a14:hiddenFill xmlns:a14="http://schemas.microsoft.com/office/drawing/2010/main" xmlns="">
                    <a:noFill/>
                  </a14:hiddenFill>
                </a:ext>
              </a:extLst>
            </p:spPr>
          </p:cxnSp>
          <p:cxnSp>
            <p:nvCxnSpPr>
              <p:cNvPr id="17424" name="AutoShape 18"/>
              <p:cNvCxnSpPr>
                <a:cxnSpLocks noChangeShapeType="1"/>
              </p:cNvCxnSpPr>
              <p:nvPr/>
            </p:nvCxnSpPr>
            <p:spPr bwMode="auto">
              <a:xfrm>
                <a:off x="9630" y="8895"/>
                <a:ext cx="1" cy="6716"/>
              </a:xfrm>
              <a:prstGeom prst="straightConnector1">
                <a:avLst/>
              </a:prstGeom>
              <a:noFill/>
              <a:ln w="9525">
                <a:solidFill>
                  <a:srgbClr val="002060"/>
                </a:solidFill>
                <a:round/>
                <a:headEnd/>
                <a:tailEnd/>
              </a:ln>
              <a:extLst>
                <a:ext uri="{909E8E84-426E-40DD-AFC4-6F175D3DCCD1}">
                  <a14:hiddenFill xmlns:a14="http://schemas.microsoft.com/office/drawing/2010/main" xmlns="">
                    <a:noFill/>
                  </a14:hiddenFill>
                </a:ext>
              </a:extLst>
            </p:spPr>
          </p:cxnSp>
          <p:sp>
            <p:nvSpPr>
              <p:cNvPr id="17425" name="AutoShape 19"/>
              <p:cNvSpPr>
                <a:spLocks noChangeArrowheads="1"/>
              </p:cNvSpPr>
              <p:nvPr/>
            </p:nvSpPr>
            <p:spPr bwMode="auto">
              <a:xfrm>
                <a:off x="2521" y="14512"/>
                <a:ext cx="1379" cy="840"/>
              </a:xfrm>
              <a:prstGeom prst="roundRect">
                <a:avLst>
                  <a:gd name="adj" fmla="val 16667"/>
                </a:avLst>
              </a:prstGeom>
              <a:solidFill>
                <a:srgbClr val="883230"/>
              </a:solidFill>
              <a:ln w="9525">
                <a:solidFill>
                  <a:srgbClr val="000000"/>
                </a:solidFill>
                <a:round/>
                <a:headEnd/>
                <a:tailEnd/>
              </a:ln>
            </p:spPr>
            <p:txBody>
              <a:bodyPr/>
              <a:lstStyle/>
              <a:p>
                <a:pPr algn="ctr"/>
                <a:r>
                  <a:rPr lang="en-US" sz="1200" b="1">
                    <a:solidFill>
                      <a:srgbClr val="FFFFFF"/>
                    </a:solidFill>
                    <a:latin typeface="Times New Roman" pitchFamily="18" charset="0"/>
                    <a:cs typeface="Times New Roman" pitchFamily="18" charset="0"/>
                  </a:rPr>
                  <a:t>Cetak Biru Sistem Logistik</a:t>
                </a:r>
                <a:r>
                  <a:rPr lang="id-ID" sz="1200" b="1">
                    <a:solidFill>
                      <a:srgbClr val="FFFFFF"/>
                    </a:solidFill>
                    <a:latin typeface="Times New Roman" pitchFamily="18" charset="0"/>
                    <a:cs typeface="Times New Roman" pitchFamily="18" charset="0"/>
                  </a:rPr>
                  <a:t> Nasional</a:t>
                </a:r>
                <a:endParaRPr lang="en-US" sz="1200">
                  <a:latin typeface="Times New Roman" pitchFamily="18" charset="0"/>
                  <a:cs typeface="Times New Roman" pitchFamily="18" charset="0"/>
                </a:endParaRPr>
              </a:p>
            </p:txBody>
          </p:sp>
          <p:sp>
            <p:nvSpPr>
              <p:cNvPr id="17426" name="AutoShape 20"/>
              <p:cNvSpPr>
                <a:spLocks noChangeArrowheads="1"/>
              </p:cNvSpPr>
              <p:nvPr/>
            </p:nvSpPr>
            <p:spPr bwMode="auto">
              <a:xfrm>
                <a:off x="2430" y="13632"/>
                <a:ext cx="1785" cy="660"/>
              </a:xfrm>
              <a:prstGeom prst="roundRect">
                <a:avLst>
                  <a:gd name="adj" fmla="val 16667"/>
                </a:avLst>
              </a:prstGeom>
              <a:solidFill>
                <a:srgbClr val="002060"/>
              </a:solidFill>
              <a:ln w="9525">
                <a:solidFill>
                  <a:srgbClr val="000000"/>
                </a:solidFill>
                <a:round/>
                <a:headEnd/>
                <a:tailEnd/>
              </a:ln>
            </p:spPr>
            <p:txBody>
              <a:bodyPr/>
              <a:lstStyle/>
              <a:p>
                <a:pPr algn="ctr"/>
                <a:r>
                  <a:rPr lang="en-US" sz="1200" b="1">
                    <a:solidFill>
                      <a:schemeClr val="bg1"/>
                    </a:solidFill>
                    <a:latin typeface="Times New Roman" pitchFamily="18" charset="0"/>
                    <a:cs typeface="Times New Roman" pitchFamily="18" charset="0"/>
                  </a:rPr>
                  <a:t>Membangun Kerangka Kelembagaan</a:t>
                </a:r>
                <a:endParaRPr lang="en-US" sz="1200">
                  <a:solidFill>
                    <a:schemeClr val="bg1"/>
                  </a:solidFill>
                  <a:latin typeface="Times New Roman" pitchFamily="18" charset="0"/>
                  <a:cs typeface="Times New Roman" pitchFamily="18" charset="0"/>
                </a:endParaRPr>
              </a:p>
              <a:p>
                <a:r>
                  <a:rPr lang="en-US" sz="1200">
                    <a:solidFill>
                      <a:schemeClr val="bg1"/>
                    </a:solidFill>
                    <a:latin typeface="Times New Roman" pitchFamily="18" charset="0"/>
                    <a:cs typeface="Times New Roman" pitchFamily="18" charset="0"/>
                  </a:rPr>
                  <a:t> </a:t>
                </a:r>
              </a:p>
            </p:txBody>
          </p:sp>
          <p:sp>
            <p:nvSpPr>
              <p:cNvPr id="17427" name="Rectangle 57"/>
              <p:cNvSpPr>
                <a:spLocks noChangeArrowheads="1"/>
              </p:cNvSpPr>
              <p:nvPr/>
            </p:nvSpPr>
            <p:spPr bwMode="auto">
              <a:xfrm>
                <a:off x="2565" y="15717"/>
                <a:ext cx="855" cy="36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sz="1000" b="1">
                    <a:solidFill>
                      <a:srgbClr val="002060"/>
                    </a:solidFill>
                    <a:latin typeface="Times New Roman" pitchFamily="18" charset="0"/>
                    <a:cs typeface="Times New Roman" pitchFamily="18" charset="0"/>
                  </a:rPr>
                  <a:t>201</a:t>
                </a:r>
                <a:r>
                  <a:rPr lang="id-ID" sz="1000" b="1">
                    <a:solidFill>
                      <a:srgbClr val="002060"/>
                    </a:solidFill>
                    <a:latin typeface="Times New Roman" pitchFamily="18" charset="0"/>
                    <a:cs typeface="Times New Roman" pitchFamily="18" charset="0"/>
                  </a:rPr>
                  <a:t>1</a:t>
                </a:r>
                <a:endParaRPr lang="en-US" sz="1200">
                  <a:latin typeface="Times New Roman" pitchFamily="18" charset="0"/>
                  <a:cs typeface="Times New Roman" pitchFamily="18" charset="0"/>
                </a:endParaRPr>
              </a:p>
            </p:txBody>
          </p:sp>
          <p:sp>
            <p:nvSpPr>
              <p:cNvPr id="17428" name="Rectangle 58"/>
              <p:cNvSpPr>
                <a:spLocks noChangeArrowheads="1"/>
              </p:cNvSpPr>
              <p:nvPr/>
            </p:nvSpPr>
            <p:spPr bwMode="auto">
              <a:xfrm>
                <a:off x="3480" y="15717"/>
                <a:ext cx="855" cy="36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sz="1000" b="1">
                    <a:solidFill>
                      <a:srgbClr val="002060"/>
                    </a:solidFill>
                    <a:latin typeface="Times New Roman" pitchFamily="18" charset="0"/>
                    <a:cs typeface="Times New Roman" pitchFamily="18" charset="0"/>
                  </a:rPr>
                  <a:t>201</a:t>
                </a:r>
                <a:r>
                  <a:rPr lang="id-ID" sz="1000" b="1">
                    <a:solidFill>
                      <a:srgbClr val="002060"/>
                    </a:solidFill>
                    <a:latin typeface="Times New Roman" pitchFamily="18" charset="0"/>
                    <a:cs typeface="Times New Roman" pitchFamily="18" charset="0"/>
                  </a:rPr>
                  <a:t>2</a:t>
                </a:r>
                <a:endParaRPr lang="en-US" sz="1200">
                  <a:latin typeface="Times New Roman" pitchFamily="18" charset="0"/>
                  <a:cs typeface="Times New Roman" pitchFamily="18" charset="0"/>
                </a:endParaRPr>
              </a:p>
            </p:txBody>
          </p:sp>
          <p:sp>
            <p:nvSpPr>
              <p:cNvPr id="17429" name="Rectangle 59"/>
              <p:cNvSpPr>
                <a:spLocks noChangeArrowheads="1"/>
              </p:cNvSpPr>
              <p:nvPr/>
            </p:nvSpPr>
            <p:spPr bwMode="auto">
              <a:xfrm>
                <a:off x="4439" y="15745"/>
                <a:ext cx="855" cy="36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sz="1000" b="1">
                    <a:solidFill>
                      <a:srgbClr val="002060"/>
                    </a:solidFill>
                    <a:latin typeface="Times New Roman" pitchFamily="18" charset="0"/>
                    <a:cs typeface="Times New Roman" pitchFamily="18" charset="0"/>
                  </a:rPr>
                  <a:t>201</a:t>
                </a:r>
                <a:r>
                  <a:rPr lang="id-ID" sz="1000" b="1">
                    <a:solidFill>
                      <a:srgbClr val="002060"/>
                    </a:solidFill>
                    <a:latin typeface="Times New Roman" pitchFamily="18" charset="0"/>
                    <a:cs typeface="Times New Roman" pitchFamily="18" charset="0"/>
                  </a:rPr>
                  <a:t>4</a:t>
                </a:r>
                <a:endParaRPr lang="en-US" sz="1200">
                  <a:latin typeface="Times New Roman" pitchFamily="18" charset="0"/>
                  <a:cs typeface="Times New Roman" pitchFamily="18" charset="0"/>
                </a:endParaRPr>
              </a:p>
            </p:txBody>
          </p:sp>
          <p:sp>
            <p:nvSpPr>
              <p:cNvPr id="17430" name="Rectangle 60"/>
              <p:cNvSpPr>
                <a:spLocks noChangeArrowheads="1"/>
              </p:cNvSpPr>
              <p:nvPr/>
            </p:nvSpPr>
            <p:spPr bwMode="auto">
              <a:xfrm>
                <a:off x="6105" y="15717"/>
                <a:ext cx="855" cy="36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sz="1000" b="1">
                    <a:solidFill>
                      <a:srgbClr val="002060"/>
                    </a:solidFill>
                    <a:latin typeface="Times New Roman" pitchFamily="18" charset="0"/>
                    <a:cs typeface="Times New Roman" pitchFamily="18" charset="0"/>
                  </a:rPr>
                  <a:t>2015</a:t>
                </a:r>
                <a:endParaRPr lang="en-US" sz="1200">
                  <a:latin typeface="Times New Roman" pitchFamily="18" charset="0"/>
                  <a:cs typeface="Times New Roman" pitchFamily="18" charset="0"/>
                </a:endParaRPr>
              </a:p>
            </p:txBody>
          </p:sp>
          <p:sp>
            <p:nvSpPr>
              <p:cNvPr id="17431" name="Rectangle 61"/>
              <p:cNvSpPr>
                <a:spLocks noChangeArrowheads="1"/>
              </p:cNvSpPr>
              <p:nvPr/>
            </p:nvSpPr>
            <p:spPr bwMode="auto">
              <a:xfrm>
                <a:off x="7710" y="15717"/>
                <a:ext cx="855" cy="36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sz="1000" b="1">
                    <a:solidFill>
                      <a:srgbClr val="002060"/>
                    </a:solidFill>
                    <a:latin typeface="Times New Roman" pitchFamily="18" charset="0"/>
                    <a:cs typeface="Times New Roman" pitchFamily="18" charset="0"/>
                  </a:rPr>
                  <a:t>2020</a:t>
                </a:r>
                <a:endParaRPr lang="en-US" sz="1200">
                  <a:latin typeface="Times New Roman" pitchFamily="18" charset="0"/>
                  <a:cs typeface="Times New Roman" pitchFamily="18" charset="0"/>
                </a:endParaRPr>
              </a:p>
            </p:txBody>
          </p:sp>
          <p:sp>
            <p:nvSpPr>
              <p:cNvPr id="17432" name="Rectangle 62"/>
              <p:cNvSpPr>
                <a:spLocks noChangeArrowheads="1"/>
              </p:cNvSpPr>
              <p:nvPr/>
            </p:nvSpPr>
            <p:spPr bwMode="auto">
              <a:xfrm>
                <a:off x="9168" y="15717"/>
                <a:ext cx="855" cy="36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ctr"/>
                <a:r>
                  <a:rPr lang="en-US" sz="1000" b="1">
                    <a:solidFill>
                      <a:srgbClr val="002060"/>
                    </a:solidFill>
                    <a:latin typeface="Times New Roman" pitchFamily="18" charset="0"/>
                    <a:cs typeface="Times New Roman" pitchFamily="18" charset="0"/>
                  </a:rPr>
                  <a:t>2025</a:t>
                </a:r>
                <a:endParaRPr lang="en-US" sz="1200">
                  <a:latin typeface="Times New Roman" pitchFamily="18" charset="0"/>
                  <a:cs typeface="Times New Roman" pitchFamily="18" charset="0"/>
                </a:endParaRPr>
              </a:p>
            </p:txBody>
          </p:sp>
          <p:sp>
            <p:nvSpPr>
              <p:cNvPr id="17433" name="AutoShape 28"/>
              <p:cNvSpPr>
                <a:spLocks noChangeArrowheads="1"/>
              </p:cNvSpPr>
              <p:nvPr/>
            </p:nvSpPr>
            <p:spPr bwMode="auto">
              <a:xfrm>
                <a:off x="2925" y="12837"/>
                <a:ext cx="1950" cy="630"/>
              </a:xfrm>
              <a:prstGeom prst="roundRect">
                <a:avLst>
                  <a:gd name="adj" fmla="val 16667"/>
                </a:avLst>
              </a:prstGeom>
              <a:solidFill>
                <a:srgbClr val="002060"/>
              </a:solidFill>
              <a:ln w="19050">
                <a:solidFill>
                  <a:srgbClr val="76923C"/>
                </a:solidFill>
                <a:round/>
                <a:headEnd/>
                <a:tailEnd/>
              </a:ln>
            </p:spPr>
            <p:txBody>
              <a:bodyPr/>
              <a:lstStyle/>
              <a:p>
                <a:pPr algn="ctr"/>
                <a:r>
                  <a:rPr lang="en-US" sz="1200" b="1">
                    <a:solidFill>
                      <a:schemeClr val="bg1"/>
                    </a:solidFill>
                    <a:latin typeface="Times New Roman" pitchFamily="18" charset="0"/>
                    <a:cs typeface="Times New Roman" pitchFamily="18" charset="0"/>
                  </a:rPr>
                  <a:t>Road</a:t>
                </a:r>
                <a:r>
                  <a:rPr lang="id-ID" sz="1200" b="1">
                    <a:solidFill>
                      <a:schemeClr val="bg1"/>
                    </a:solidFill>
                    <a:latin typeface="Times New Roman" pitchFamily="18" charset="0"/>
                    <a:cs typeface="Times New Roman" pitchFamily="18" charset="0"/>
                  </a:rPr>
                  <a:t>m</a:t>
                </a:r>
                <a:r>
                  <a:rPr lang="en-US" sz="1200" b="1">
                    <a:solidFill>
                      <a:schemeClr val="bg1"/>
                    </a:solidFill>
                    <a:latin typeface="Times New Roman" pitchFamily="18" charset="0"/>
                    <a:cs typeface="Times New Roman" pitchFamily="18" charset="0"/>
                  </a:rPr>
                  <a:t>ap Sistem Perdagangan Nasional</a:t>
                </a:r>
                <a:endParaRPr lang="en-US" sz="1200">
                  <a:solidFill>
                    <a:schemeClr val="bg1"/>
                  </a:solidFill>
                  <a:latin typeface="Times New Roman" pitchFamily="18" charset="0"/>
                  <a:cs typeface="Times New Roman" pitchFamily="18" charset="0"/>
                </a:endParaRPr>
              </a:p>
            </p:txBody>
          </p:sp>
          <p:sp>
            <p:nvSpPr>
              <p:cNvPr id="17434" name="AutoShape 29"/>
              <p:cNvSpPr>
                <a:spLocks noChangeArrowheads="1"/>
              </p:cNvSpPr>
              <p:nvPr/>
            </p:nvSpPr>
            <p:spPr bwMode="auto">
              <a:xfrm>
                <a:off x="2925" y="10932"/>
                <a:ext cx="1950" cy="630"/>
              </a:xfrm>
              <a:prstGeom prst="roundRect">
                <a:avLst>
                  <a:gd name="adj" fmla="val 16667"/>
                </a:avLst>
              </a:prstGeom>
              <a:solidFill>
                <a:srgbClr val="76923C"/>
              </a:solidFill>
              <a:ln w="9525">
                <a:solidFill>
                  <a:srgbClr val="000000"/>
                </a:solidFill>
                <a:round/>
                <a:headEnd/>
                <a:tailEnd/>
              </a:ln>
            </p:spPr>
            <p:txBody>
              <a:bodyPr/>
              <a:lstStyle/>
              <a:p>
                <a:pPr algn="ctr"/>
                <a:r>
                  <a:rPr lang="en-US" sz="1200" b="1">
                    <a:solidFill>
                      <a:srgbClr val="FFFFFF"/>
                    </a:solidFill>
                    <a:latin typeface="Times New Roman" pitchFamily="18" charset="0"/>
                    <a:cs typeface="Times New Roman" pitchFamily="18" charset="0"/>
                  </a:rPr>
                  <a:t>Roadmap Sistem Transportasi Nasional</a:t>
                </a:r>
                <a:endParaRPr lang="en-US" sz="1200">
                  <a:latin typeface="Times New Roman" pitchFamily="18" charset="0"/>
                  <a:cs typeface="Times New Roman" pitchFamily="18" charset="0"/>
                </a:endParaRPr>
              </a:p>
              <a:p>
                <a:r>
                  <a:rPr lang="en-US" sz="1200" b="1">
                    <a:solidFill>
                      <a:srgbClr val="FFFFFF"/>
                    </a:solidFill>
                    <a:latin typeface="Times New Roman" pitchFamily="18" charset="0"/>
                    <a:cs typeface="Times New Roman" pitchFamily="18" charset="0"/>
                  </a:rPr>
                  <a:t> </a:t>
                </a:r>
                <a:endParaRPr lang="en-US" sz="1200">
                  <a:latin typeface="Times New Roman" pitchFamily="18" charset="0"/>
                  <a:cs typeface="Times New Roman" pitchFamily="18" charset="0"/>
                </a:endParaRPr>
              </a:p>
            </p:txBody>
          </p:sp>
          <p:sp>
            <p:nvSpPr>
              <p:cNvPr id="17435" name="AutoShape 30"/>
              <p:cNvSpPr>
                <a:spLocks noChangeArrowheads="1"/>
              </p:cNvSpPr>
              <p:nvPr/>
            </p:nvSpPr>
            <p:spPr bwMode="auto">
              <a:xfrm>
                <a:off x="2925" y="12222"/>
                <a:ext cx="1950" cy="615"/>
              </a:xfrm>
              <a:prstGeom prst="roundRect">
                <a:avLst>
                  <a:gd name="adj" fmla="val 16667"/>
                </a:avLst>
              </a:prstGeom>
              <a:solidFill>
                <a:srgbClr val="002060"/>
              </a:solidFill>
              <a:ln w="19050">
                <a:solidFill>
                  <a:srgbClr val="76923C"/>
                </a:solidFill>
                <a:round/>
                <a:headEnd/>
                <a:tailEnd/>
              </a:ln>
            </p:spPr>
            <p:txBody>
              <a:bodyPr/>
              <a:lstStyle/>
              <a:p>
                <a:pPr algn="ctr"/>
                <a:r>
                  <a:rPr lang="en-US" sz="1200" b="1">
                    <a:solidFill>
                      <a:schemeClr val="bg1"/>
                    </a:solidFill>
                    <a:latin typeface="Times New Roman" pitchFamily="18" charset="0"/>
                    <a:cs typeface="Times New Roman" pitchFamily="18" charset="0"/>
                  </a:rPr>
                  <a:t>Roadmap Sistem Informasi Nasional</a:t>
                </a:r>
                <a:endParaRPr lang="en-US" sz="1200">
                  <a:solidFill>
                    <a:schemeClr val="bg1"/>
                  </a:solidFill>
                  <a:latin typeface="Times New Roman" pitchFamily="18" charset="0"/>
                  <a:cs typeface="Times New Roman" pitchFamily="18" charset="0"/>
                </a:endParaRPr>
              </a:p>
              <a:p>
                <a:r>
                  <a:rPr lang="en-US" sz="1200" b="1">
                    <a:solidFill>
                      <a:schemeClr val="bg1"/>
                    </a:solidFill>
                    <a:latin typeface="Times New Roman" pitchFamily="18" charset="0"/>
                    <a:cs typeface="Times New Roman" pitchFamily="18" charset="0"/>
                  </a:rPr>
                  <a:t> </a:t>
                </a:r>
                <a:endParaRPr lang="en-US" sz="1200">
                  <a:solidFill>
                    <a:schemeClr val="bg1"/>
                  </a:solidFill>
                  <a:latin typeface="Times New Roman" pitchFamily="18" charset="0"/>
                  <a:cs typeface="Times New Roman" pitchFamily="18" charset="0"/>
                </a:endParaRPr>
              </a:p>
            </p:txBody>
          </p:sp>
          <p:sp>
            <p:nvSpPr>
              <p:cNvPr id="17436" name="AutoShape 31"/>
              <p:cNvSpPr>
                <a:spLocks noChangeArrowheads="1"/>
              </p:cNvSpPr>
              <p:nvPr/>
            </p:nvSpPr>
            <p:spPr bwMode="auto">
              <a:xfrm>
                <a:off x="2925" y="11592"/>
                <a:ext cx="1950" cy="630"/>
              </a:xfrm>
              <a:prstGeom prst="roundRect">
                <a:avLst>
                  <a:gd name="adj" fmla="val 16667"/>
                </a:avLst>
              </a:prstGeom>
              <a:solidFill>
                <a:srgbClr val="002060"/>
              </a:solidFill>
              <a:ln w="19050">
                <a:solidFill>
                  <a:srgbClr val="76923C"/>
                </a:solidFill>
                <a:round/>
                <a:headEnd/>
                <a:tailEnd/>
              </a:ln>
            </p:spPr>
            <p:txBody>
              <a:bodyPr/>
              <a:lstStyle/>
              <a:p>
                <a:pPr algn="ctr"/>
                <a:r>
                  <a:rPr lang="en-US" sz="1200" b="1">
                    <a:solidFill>
                      <a:schemeClr val="bg1"/>
                    </a:solidFill>
                    <a:latin typeface="Times New Roman" pitchFamily="18" charset="0"/>
                    <a:cs typeface="Times New Roman" pitchFamily="18" charset="0"/>
                  </a:rPr>
                  <a:t>Roadmap Sistem Pengadaan Nasional</a:t>
                </a:r>
                <a:endParaRPr lang="en-US" sz="1200">
                  <a:solidFill>
                    <a:schemeClr val="bg1"/>
                  </a:solidFill>
                  <a:latin typeface="Times New Roman" pitchFamily="18" charset="0"/>
                  <a:cs typeface="Times New Roman" pitchFamily="18" charset="0"/>
                </a:endParaRPr>
              </a:p>
              <a:p>
                <a:r>
                  <a:rPr lang="en-US" sz="1200" b="1">
                    <a:solidFill>
                      <a:schemeClr val="bg1"/>
                    </a:solidFill>
                    <a:latin typeface="Times New Roman" pitchFamily="18" charset="0"/>
                    <a:cs typeface="Times New Roman" pitchFamily="18" charset="0"/>
                  </a:rPr>
                  <a:t> </a:t>
                </a:r>
                <a:endParaRPr lang="en-US" sz="1200">
                  <a:solidFill>
                    <a:schemeClr val="bg1"/>
                  </a:solidFill>
                  <a:latin typeface="Times New Roman" pitchFamily="18" charset="0"/>
                  <a:cs typeface="Times New Roman" pitchFamily="18" charset="0"/>
                </a:endParaRPr>
              </a:p>
            </p:txBody>
          </p:sp>
          <p:sp>
            <p:nvSpPr>
              <p:cNvPr id="17437" name="AutoShape 32"/>
              <p:cNvSpPr>
                <a:spLocks noChangeArrowheads="1"/>
              </p:cNvSpPr>
              <p:nvPr/>
            </p:nvSpPr>
            <p:spPr bwMode="auto">
              <a:xfrm>
                <a:off x="2925" y="9912"/>
                <a:ext cx="3601" cy="900"/>
              </a:xfrm>
              <a:prstGeom prst="roundRect">
                <a:avLst>
                  <a:gd name="adj" fmla="val 16667"/>
                </a:avLst>
              </a:prstGeom>
              <a:solidFill>
                <a:srgbClr val="FFC000"/>
              </a:solidFill>
              <a:ln w="9525">
                <a:solidFill>
                  <a:srgbClr val="000000"/>
                </a:solidFill>
                <a:round/>
                <a:headEnd/>
                <a:tailEnd/>
              </a:ln>
            </p:spPr>
            <p:txBody>
              <a:bodyPr/>
              <a:lstStyle/>
              <a:p>
                <a:pPr algn="ctr"/>
                <a:r>
                  <a:rPr lang="en-US" sz="1200" b="1">
                    <a:solidFill>
                      <a:srgbClr val="002060"/>
                    </a:solidFill>
                    <a:latin typeface="Times New Roman" pitchFamily="18" charset="0"/>
                    <a:cs typeface="Times New Roman" pitchFamily="18" charset="0"/>
                  </a:rPr>
                  <a:t>Menyatukan Logistik dan Rantai Pasok Nasional,              Penguatan Kapasitas Penyedia Jasa Logistik dan Pelaku Logistik </a:t>
                </a:r>
                <a:r>
                  <a:rPr lang="id-ID" sz="1200" b="1">
                    <a:solidFill>
                      <a:srgbClr val="002060"/>
                    </a:solidFill>
                    <a:latin typeface="Times New Roman" pitchFamily="18" charset="0"/>
                    <a:cs typeface="Times New Roman" pitchFamily="18" charset="0"/>
                  </a:rPr>
                  <a:t>N</a:t>
                </a:r>
                <a:r>
                  <a:rPr lang="en-US" sz="1200" b="1">
                    <a:solidFill>
                      <a:srgbClr val="002060"/>
                    </a:solidFill>
                    <a:latin typeface="Times New Roman" pitchFamily="18" charset="0"/>
                    <a:cs typeface="Times New Roman" pitchFamily="18" charset="0"/>
                  </a:rPr>
                  <a:t>asional</a:t>
                </a:r>
                <a:endParaRPr lang="en-US" sz="1200">
                  <a:latin typeface="Times New Roman" pitchFamily="18" charset="0"/>
                  <a:cs typeface="Times New Roman" pitchFamily="18" charset="0"/>
                </a:endParaRPr>
              </a:p>
            </p:txBody>
          </p:sp>
          <p:cxnSp>
            <p:nvCxnSpPr>
              <p:cNvPr id="17438" name="AutoShape 33"/>
              <p:cNvCxnSpPr>
                <a:cxnSpLocks noChangeShapeType="1"/>
              </p:cNvCxnSpPr>
              <p:nvPr/>
            </p:nvCxnSpPr>
            <p:spPr bwMode="auto">
              <a:xfrm>
                <a:off x="2430" y="10362"/>
                <a:ext cx="2" cy="2805"/>
              </a:xfrm>
              <a:prstGeom prst="straightConnector1">
                <a:avLst/>
              </a:prstGeom>
              <a:noFill/>
              <a:ln w="9525">
                <a:solidFill>
                  <a:srgbClr val="243F60"/>
                </a:solidFill>
                <a:round/>
                <a:headEnd/>
                <a:tailEnd/>
              </a:ln>
              <a:extLst>
                <a:ext uri="{909E8E84-426E-40DD-AFC4-6F175D3DCCD1}">
                  <a14:hiddenFill xmlns:a14="http://schemas.microsoft.com/office/drawing/2010/main" xmlns="">
                    <a:noFill/>
                  </a14:hiddenFill>
                </a:ext>
              </a:extLst>
            </p:spPr>
          </p:cxnSp>
          <p:cxnSp>
            <p:nvCxnSpPr>
              <p:cNvPr id="17439" name="AutoShape 34"/>
              <p:cNvCxnSpPr>
                <a:cxnSpLocks noChangeShapeType="1"/>
              </p:cNvCxnSpPr>
              <p:nvPr/>
            </p:nvCxnSpPr>
            <p:spPr bwMode="auto">
              <a:xfrm>
                <a:off x="2430" y="10362"/>
                <a:ext cx="392" cy="0"/>
              </a:xfrm>
              <a:prstGeom prst="straightConnector1">
                <a:avLst/>
              </a:prstGeom>
              <a:noFill/>
              <a:ln w="9525">
                <a:solidFill>
                  <a:srgbClr val="243F60"/>
                </a:solidFill>
                <a:round/>
                <a:headEnd/>
                <a:tailEnd type="triangle" w="med" len="med"/>
              </a:ln>
              <a:extLst>
                <a:ext uri="{909E8E84-426E-40DD-AFC4-6F175D3DCCD1}">
                  <a14:hiddenFill xmlns:a14="http://schemas.microsoft.com/office/drawing/2010/main" xmlns="">
                    <a:noFill/>
                  </a14:hiddenFill>
                </a:ext>
              </a:extLst>
            </p:spPr>
          </p:cxnSp>
          <p:cxnSp>
            <p:nvCxnSpPr>
              <p:cNvPr id="17440" name="AutoShape 35"/>
              <p:cNvCxnSpPr>
                <a:cxnSpLocks noChangeShapeType="1"/>
              </p:cNvCxnSpPr>
              <p:nvPr/>
            </p:nvCxnSpPr>
            <p:spPr bwMode="auto">
              <a:xfrm>
                <a:off x="2432" y="11187"/>
                <a:ext cx="392" cy="0"/>
              </a:xfrm>
              <a:prstGeom prst="straightConnector1">
                <a:avLst/>
              </a:prstGeom>
              <a:noFill/>
              <a:ln w="9525">
                <a:solidFill>
                  <a:srgbClr val="243F60"/>
                </a:solidFill>
                <a:round/>
                <a:headEnd/>
                <a:tailEnd type="triangle" w="med" len="med"/>
              </a:ln>
              <a:extLst>
                <a:ext uri="{909E8E84-426E-40DD-AFC4-6F175D3DCCD1}">
                  <a14:hiddenFill xmlns:a14="http://schemas.microsoft.com/office/drawing/2010/main" xmlns="">
                    <a:noFill/>
                  </a14:hiddenFill>
                </a:ext>
              </a:extLst>
            </p:spPr>
          </p:cxnSp>
          <p:cxnSp>
            <p:nvCxnSpPr>
              <p:cNvPr id="17441" name="AutoShape 36"/>
              <p:cNvCxnSpPr>
                <a:cxnSpLocks noChangeShapeType="1"/>
              </p:cNvCxnSpPr>
              <p:nvPr/>
            </p:nvCxnSpPr>
            <p:spPr bwMode="auto">
              <a:xfrm>
                <a:off x="2432" y="11937"/>
                <a:ext cx="392" cy="0"/>
              </a:xfrm>
              <a:prstGeom prst="straightConnector1">
                <a:avLst/>
              </a:prstGeom>
              <a:noFill/>
              <a:ln w="9525">
                <a:solidFill>
                  <a:srgbClr val="243F60"/>
                </a:solidFill>
                <a:round/>
                <a:headEnd/>
                <a:tailEnd type="triangle" w="med" len="med"/>
              </a:ln>
              <a:extLst>
                <a:ext uri="{909E8E84-426E-40DD-AFC4-6F175D3DCCD1}">
                  <a14:hiddenFill xmlns:a14="http://schemas.microsoft.com/office/drawing/2010/main" xmlns="">
                    <a:noFill/>
                  </a14:hiddenFill>
                </a:ext>
              </a:extLst>
            </p:spPr>
          </p:cxnSp>
          <p:cxnSp>
            <p:nvCxnSpPr>
              <p:cNvPr id="17442" name="AutoShape 37"/>
              <p:cNvCxnSpPr>
                <a:cxnSpLocks noChangeShapeType="1"/>
              </p:cNvCxnSpPr>
              <p:nvPr/>
            </p:nvCxnSpPr>
            <p:spPr bwMode="auto">
              <a:xfrm>
                <a:off x="2432" y="12552"/>
                <a:ext cx="392" cy="0"/>
              </a:xfrm>
              <a:prstGeom prst="straightConnector1">
                <a:avLst/>
              </a:prstGeom>
              <a:noFill/>
              <a:ln w="9525">
                <a:solidFill>
                  <a:srgbClr val="243F60"/>
                </a:solidFill>
                <a:round/>
                <a:headEnd/>
                <a:tailEnd type="triangle" w="med" len="med"/>
              </a:ln>
              <a:extLst>
                <a:ext uri="{909E8E84-426E-40DD-AFC4-6F175D3DCCD1}">
                  <a14:hiddenFill xmlns:a14="http://schemas.microsoft.com/office/drawing/2010/main" xmlns="">
                    <a:noFill/>
                  </a14:hiddenFill>
                </a:ext>
              </a:extLst>
            </p:spPr>
          </p:cxnSp>
          <p:cxnSp>
            <p:nvCxnSpPr>
              <p:cNvPr id="17443" name="AutoShape 38"/>
              <p:cNvCxnSpPr>
                <a:cxnSpLocks noChangeShapeType="1"/>
              </p:cNvCxnSpPr>
              <p:nvPr/>
            </p:nvCxnSpPr>
            <p:spPr bwMode="auto">
              <a:xfrm>
                <a:off x="2430" y="13167"/>
                <a:ext cx="392" cy="0"/>
              </a:xfrm>
              <a:prstGeom prst="straightConnector1">
                <a:avLst/>
              </a:prstGeom>
              <a:noFill/>
              <a:ln w="9525">
                <a:solidFill>
                  <a:srgbClr val="243F60"/>
                </a:solidFill>
                <a:round/>
                <a:headEnd/>
                <a:tailEnd type="triangle" w="med" len="med"/>
              </a:ln>
              <a:extLst>
                <a:ext uri="{909E8E84-426E-40DD-AFC4-6F175D3DCCD1}">
                  <a14:hiddenFill xmlns:a14="http://schemas.microsoft.com/office/drawing/2010/main" xmlns="">
                    <a:noFill/>
                  </a14:hiddenFill>
                </a:ext>
              </a:extLst>
            </p:spPr>
          </p:cxnSp>
          <p:cxnSp>
            <p:nvCxnSpPr>
              <p:cNvPr id="17444" name="AutoShape 39"/>
              <p:cNvCxnSpPr>
                <a:cxnSpLocks noChangeShapeType="1"/>
              </p:cNvCxnSpPr>
              <p:nvPr/>
            </p:nvCxnSpPr>
            <p:spPr bwMode="auto">
              <a:xfrm>
                <a:off x="4875" y="11187"/>
                <a:ext cx="392"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xmlns="">
                    <a:noFill/>
                  </a14:hiddenFill>
                </a:ext>
              </a:extLst>
            </p:spPr>
          </p:cxnSp>
          <p:cxnSp>
            <p:nvCxnSpPr>
              <p:cNvPr id="17445" name="AutoShape 40"/>
              <p:cNvCxnSpPr>
                <a:cxnSpLocks noChangeShapeType="1"/>
              </p:cNvCxnSpPr>
              <p:nvPr/>
            </p:nvCxnSpPr>
            <p:spPr bwMode="auto">
              <a:xfrm>
                <a:off x="4875" y="11937"/>
                <a:ext cx="392"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xmlns="">
                    <a:noFill/>
                  </a14:hiddenFill>
                </a:ext>
              </a:extLst>
            </p:spPr>
          </p:cxnSp>
          <p:cxnSp>
            <p:nvCxnSpPr>
              <p:cNvPr id="17446" name="AutoShape 41"/>
              <p:cNvCxnSpPr>
                <a:cxnSpLocks noChangeShapeType="1"/>
              </p:cNvCxnSpPr>
              <p:nvPr/>
            </p:nvCxnSpPr>
            <p:spPr bwMode="auto">
              <a:xfrm>
                <a:off x="4875" y="12552"/>
                <a:ext cx="392"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xmlns="">
                    <a:noFill/>
                  </a14:hiddenFill>
                </a:ext>
              </a:extLst>
            </p:spPr>
          </p:cxnSp>
          <p:cxnSp>
            <p:nvCxnSpPr>
              <p:cNvPr id="17447" name="AutoShape 42"/>
              <p:cNvCxnSpPr>
                <a:cxnSpLocks noChangeShapeType="1"/>
              </p:cNvCxnSpPr>
              <p:nvPr/>
            </p:nvCxnSpPr>
            <p:spPr bwMode="auto">
              <a:xfrm>
                <a:off x="4875" y="13167"/>
                <a:ext cx="392" cy="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xmlns="">
                    <a:noFill/>
                  </a14:hiddenFill>
                </a:ext>
              </a:extLst>
            </p:spPr>
          </p:cxnSp>
          <p:cxnSp>
            <p:nvCxnSpPr>
              <p:cNvPr id="17448" name="AutoShape 43"/>
              <p:cNvCxnSpPr>
                <a:cxnSpLocks noChangeShapeType="1"/>
              </p:cNvCxnSpPr>
              <p:nvPr/>
            </p:nvCxnSpPr>
            <p:spPr bwMode="auto">
              <a:xfrm>
                <a:off x="5267" y="11187"/>
                <a:ext cx="0" cy="1980"/>
              </a:xfrm>
              <a:prstGeom prst="straightConnector1">
                <a:avLst/>
              </a:prstGeom>
              <a:noFill/>
              <a:ln w="9525">
                <a:solidFill>
                  <a:srgbClr val="002060"/>
                </a:solidFill>
                <a:round/>
                <a:headEnd/>
                <a:tailEnd/>
              </a:ln>
              <a:extLst>
                <a:ext uri="{909E8E84-426E-40DD-AFC4-6F175D3DCCD1}">
                  <a14:hiddenFill xmlns:a14="http://schemas.microsoft.com/office/drawing/2010/main" xmlns="">
                    <a:noFill/>
                  </a14:hiddenFill>
                </a:ext>
              </a:extLst>
            </p:spPr>
          </p:cxnSp>
          <p:sp>
            <p:nvSpPr>
              <p:cNvPr id="17449" name="AutoShape 44"/>
              <p:cNvSpPr>
                <a:spLocks noChangeArrowheads="1"/>
              </p:cNvSpPr>
              <p:nvPr/>
            </p:nvSpPr>
            <p:spPr bwMode="auto">
              <a:xfrm>
                <a:off x="6531" y="9267"/>
                <a:ext cx="1576" cy="645"/>
              </a:xfrm>
              <a:prstGeom prst="roundRect">
                <a:avLst>
                  <a:gd name="adj" fmla="val 16667"/>
                </a:avLst>
              </a:prstGeom>
              <a:solidFill>
                <a:srgbClr val="365F91"/>
              </a:solidFill>
              <a:ln w="9525">
                <a:solidFill>
                  <a:srgbClr val="000000"/>
                </a:solidFill>
                <a:round/>
                <a:headEnd/>
                <a:tailEnd/>
              </a:ln>
            </p:spPr>
            <p:txBody>
              <a:bodyPr/>
              <a:lstStyle/>
              <a:p>
                <a:pPr algn="ctr"/>
                <a:r>
                  <a:rPr lang="en-US" sz="1200" b="1">
                    <a:solidFill>
                      <a:srgbClr val="FFFFFF"/>
                    </a:solidFill>
                    <a:latin typeface="Times New Roman" pitchFamily="18" charset="0"/>
                    <a:cs typeface="Times New Roman" pitchFamily="18" charset="0"/>
                  </a:rPr>
                  <a:t>Integrasi Jaringan Logistik ASEAN</a:t>
                </a:r>
                <a:endParaRPr lang="en-US" sz="1200">
                  <a:latin typeface="Times New Roman" pitchFamily="18" charset="0"/>
                  <a:cs typeface="Times New Roman" pitchFamily="18" charset="0"/>
                </a:endParaRPr>
              </a:p>
            </p:txBody>
          </p:sp>
          <p:sp>
            <p:nvSpPr>
              <p:cNvPr id="17450" name="AutoShape 45"/>
              <p:cNvSpPr>
                <a:spLocks noChangeArrowheads="1"/>
              </p:cNvSpPr>
              <p:nvPr/>
            </p:nvSpPr>
            <p:spPr bwMode="auto">
              <a:xfrm>
                <a:off x="8101" y="8622"/>
                <a:ext cx="1529" cy="645"/>
              </a:xfrm>
              <a:prstGeom prst="roundRect">
                <a:avLst>
                  <a:gd name="adj" fmla="val 16667"/>
                </a:avLst>
              </a:prstGeom>
              <a:solidFill>
                <a:srgbClr val="00B050"/>
              </a:solidFill>
              <a:ln w="9525">
                <a:solidFill>
                  <a:srgbClr val="000000"/>
                </a:solidFill>
                <a:round/>
                <a:headEnd/>
                <a:tailEnd/>
              </a:ln>
            </p:spPr>
            <p:txBody>
              <a:bodyPr/>
              <a:lstStyle/>
              <a:p>
                <a:pPr algn="ctr"/>
                <a:r>
                  <a:rPr lang="en-US" sz="1200" b="1">
                    <a:solidFill>
                      <a:srgbClr val="FFFFFF"/>
                    </a:solidFill>
                    <a:latin typeface="Times New Roman" pitchFamily="18" charset="0"/>
                    <a:cs typeface="Times New Roman" pitchFamily="18" charset="0"/>
                  </a:rPr>
                  <a:t>Integrasi Jaringan Logistik Global</a:t>
                </a:r>
                <a:endParaRPr lang="en-US" sz="1200">
                  <a:latin typeface="Times New Roman" pitchFamily="18" charset="0"/>
                  <a:cs typeface="Times New Roman" pitchFamily="18" charset="0"/>
                </a:endParaRPr>
              </a:p>
            </p:txBody>
          </p:sp>
          <p:sp>
            <p:nvSpPr>
              <p:cNvPr id="17451" name="Arc 46"/>
              <p:cNvSpPr>
                <a:spLocks/>
              </p:cNvSpPr>
              <p:nvPr/>
            </p:nvSpPr>
            <p:spPr bwMode="auto">
              <a:xfrm rot="7124976" flipV="1">
                <a:off x="1837" y="12743"/>
                <a:ext cx="2048" cy="2253"/>
              </a:xfrm>
              <a:custGeom>
                <a:avLst/>
                <a:gdLst>
                  <a:gd name="T0" fmla="*/ 0 w 27761"/>
                  <a:gd name="T1" fmla="*/ 0 h 21600"/>
                  <a:gd name="T2" fmla="*/ 0 w 27761"/>
                  <a:gd name="T3" fmla="*/ 0 h 21600"/>
                  <a:gd name="T4" fmla="*/ 0 w 27761"/>
                  <a:gd name="T5" fmla="*/ 0 h 21600"/>
                  <a:gd name="T6" fmla="*/ 0 60000 65536"/>
                  <a:gd name="T7" fmla="*/ 0 60000 65536"/>
                  <a:gd name="T8" fmla="*/ 0 60000 65536"/>
                  <a:gd name="T9" fmla="*/ 0 w 27761"/>
                  <a:gd name="T10" fmla="*/ 0 h 21600"/>
                  <a:gd name="T11" fmla="*/ 27761 w 27761"/>
                  <a:gd name="T12" fmla="*/ 21600 h 21600"/>
                </a:gdLst>
                <a:ahLst/>
                <a:cxnLst>
                  <a:cxn ang="T6">
                    <a:pos x="T0" y="T1"/>
                  </a:cxn>
                  <a:cxn ang="T7">
                    <a:pos x="T2" y="T3"/>
                  </a:cxn>
                  <a:cxn ang="T8">
                    <a:pos x="T4" y="T5"/>
                  </a:cxn>
                </a:cxnLst>
                <a:rect l="T9" t="T10" r="T11" b="T12"/>
                <a:pathLst>
                  <a:path w="27761" h="21600" fill="none" extrusionOk="0">
                    <a:moveTo>
                      <a:pt x="0" y="1856"/>
                    </a:moveTo>
                    <a:cubicBezTo>
                      <a:pt x="2758" y="632"/>
                      <a:pt x="5742" y="-1"/>
                      <a:pt x="8760" y="0"/>
                    </a:cubicBezTo>
                    <a:cubicBezTo>
                      <a:pt x="16693" y="0"/>
                      <a:pt x="23987" y="4348"/>
                      <a:pt x="27760" y="11327"/>
                    </a:cubicBezTo>
                  </a:path>
                  <a:path w="27761" h="21600" stroke="0" extrusionOk="0">
                    <a:moveTo>
                      <a:pt x="0" y="1856"/>
                    </a:moveTo>
                    <a:cubicBezTo>
                      <a:pt x="2758" y="632"/>
                      <a:pt x="5742" y="-1"/>
                      <a:pt x="8760" y="0"/>
                    </a:cubicBezTo>
                    <a:cubicBezTo>
                      <a:pt x="16693" y="0"/>
                      <a:pt x="23987" y="4348"/>
                      <a:pt x="27760" y="11327"/>
                    </a:cubicBezTo>
                    <a:lnTo>
                      <a:pt x="8760" y="21600"/>
                    </a:lnTo>
                    <a:lnTo>
                      <a:pt x="0" y="1856"/>
                    </a:lnTo>
                    <a:close/>
                  </a:path>
                </a:pathLst>
              </a:custGeom>
              <a:noFill/>
              <a:ln w="9525">
                <a:solidFill>
                  <a:srgbClr val="243F60"/>
                </a:solidFill>
                <a:round/>
                <a:headEnd type="triangle" w="med" len="med"/>
                <a:tailEnd/>
              </a:ln>
              <a:extLst>
                <a:ext uri="{909E8E84-426E-40DD-AFC4-6F175D3DCCD1}">
                  <a14:hiddenFill xmlns:a14="http://schemas.microsoft.com/office/drawing/2010/main" xmlns="">
                    <a:solidFill>
                      <a:srgbClr val="FFFFFF"/>
                    </a:solidFill>
                  </a14:hiddenFill>
                </a:ext>
              </a:extLst>
            </p:spPr>
            <p:txBody>
              <a:bodyPr/>
              <a:lstStyle/>
              <a:p>
                <a:endParaRPr lang="id-ID"/>
              </a:p>
            </p:txBody>
          </p:sp>
          <p:sp>
            <p:nvSpPr>
              <p:cNvPr id="17452" name="Arc 47"/>
              <p:cNvSpPr>
                <a:spLocks/>
              </p:cNvSpPr>
              <p:nvPr/>
            </p:nvSpPr>
            <p:spPr bwMode="auto">
              <a:xfrm rot="-7203427">
                <a:off x="5303" y="10764"/>
                <a:ext cx="310" cy="535"/>
              </a:xfrm>
              <a:custGeom>
                <a:avLst/>
                <a:gdLst>
                  <a:gd name="T0" fmla="*/ 0 w 19939"/>
                  <a:gd name="T1" fmla="*/ 0 h 21179"/>
                  <a:gd name="T2" fmla="*/ 0 w 19939"/>
                  <a:gd name="T3" fmla="*/ 0 h 21179"/>
                  <a:gd name="T4" fmla="*/ 0 w 19939"/>
                  <a:gd name="T5" fmla="*/ 0 h 21179"/>
                  <a:gd name="T6" fmla="*/ 0 60000 65536"/>
                  <a:gd name="T7" fmla="*/ 0 60000 65536"/>
                  <a:gd name="T8" fmla="*/ 0 60000 65536"/>
                  <a:gd name="T9" fmla="*/ 0 w 19939"/>
                  <a:gd name="T10" fmla="*/ 0 h 21179"/>
                  <a:gd name="T11" fmla="*/ 19939 w 19939"/>
                  <a:gd name="T12" fmla="*/ 21179 h 21179"/>
                </a:gdLst>
                <a:ahLst/>
                <a:cxnLst>
                  <a:cxn ang="T6">
                    <a:pos x="T0" y="T1"/>
                  </a:cxn>
                  <a:cxn ang="T7">
                    <a:pos x="T2" y="T3"/>
                  </a:cxn>
                  <a:cxn ang="T8">
                    <a:pos x="T4" y="T5"/>
                  </a:cxn>
                </a:cxnLst>
                <a:rect l="T9" t="T10" r="T11" b="T12"/>
                <a:pathLst>
                  <a:path w="19939" h="21179" fill="none" extrusionOk="0">
                    <a:moveTo>
                      <a:pt x="4245" y="0"/>
                    </a:moveTo>
                    <a:cubicBezTo>
                      <a:pt x="11292" y="1413"/>
                      <a:pt x="17175" y="6238"/>
                      <a:pt x="19939" y="12872"/>
                    </a:cubicBezTo>
                  </a:path>
                  <a:path w="19939" h="21179" stroke="0" extrusionOk="0">
                    <a:moveTo>
                      <a:pt x="4245" y="0"/>
                    </a:moveTo>
                    <a:cubicBezTo>
                      <a:pt x="11292" y="1413"/>
                      <a:pt x="17175" y="6238"/>
                      <a:pt x="19939" y="12872"/>
                    </a:cubicBezTo>
                    <a:lnTo>
                      <a:pt x="0" y="21179"/>
                    </a:lnTo>
                    <a:lnTo>
                      <a:pt x="4245" y="0"/>
                    </a:lnTo>
                    <a:close/>
                  </a:path>
                </a:pathLst>
              </a:custGeom>
              <a:noFill/>
              <a:ln w="9525">
                <a:solidFill>
                  <a:srgbClr val="002060"/>
                </a:solidFill>
                <a:round/>
                <a:headEnd/>
                <a:tailEnd type="triangle" w="med" len="med"/>
              </a:ln>
              <a:extLst>
                <a:ext uri="{909E8E84-426E-40DD-AFC4-6F175D3DCCD1}">
                  <a14:hiddenFill xmlns:a14="http://schemas.microsoft.com/office/drawing/2010/main" xmlns="">
                    <a:solidFill>
                      <a:srgbClr val="FFFFFF"/>
                    </a:solidFill>
                  </a14:hiddenFill>
                </a:ext>
              </a:extLst>
            </p:spPr>
            <p:txBody>
              <a:bodyPr/>
              <a:lstStyle/>
              <a:p>
                <a:endParaRPr lang="id-ID"/>
              </a:p>
            </p:txBody>
          </p:sp>
          <p:sp>
            <p:nvSpPr>
              <p:cNvPr id="17453" name="Arc 48"/>
              <p:cNvSpPr>
                <a:spLocks/>
              </p:cNvSpPr>
              <p:nvPr/>
            </p:nvSpPr>
            <p:spPr bwMode="auto">
              <a:xfrm rot="10843402" flipV="1">
                <a:off x="5724" y="9507"/>
                <a:ext cx="1007" cy="571"/>
              </a:xfrm>
              <a:custGeom>
                <a:avLst/>
                <a:gdLst>
                  <a:gd name="T0" fmla="*/ 0 w 20102"/>
                  <a:gd name="T1" fmla="*/ 0 h 21179"/>
                  <a:gd name="T2" fmla="*/ 0 w 20102"/>
                  <a:gd name="T3" fmla="*/ 0 h 21179"/>
                  <a:gd name="T4" fmla="*/ 0 w 20102"/>
                  <a:gd name="T5" fmla="*/ 0 h 21179"/>
                  <a:gd name="T6" fmla="*/ 0 60000 65536"/>
                  <a:gd name="T7" fmla="*/ 0 60000 65536"/>
                  <a:gd name="T8" fmla="*/ 0 60000 65536"/>
                  <a:gd name="T9" fmla="*/ 0 w 20102"/>
                  <a:gd name="T10" fmla="*/ 0 h 21179"/>
                  <a:gd name="T11" fmla="*/ 20102 w 20102"/>
                  <a:gd name="T12" fmla="*/ 21179 h 21179"/>
                </a:gdLst>
                <a:ahLst/>
                <a:cxnLst>
                  <a:cxn ang="T6">
                    <a:pos x="T0" y="T1"/>
                  </a:cxn>
                  <a:cxn ang="T7">
                    <a:pos x="T2" y="T3"/>
                  </a:cxn>
                  <a:cxn ang="T8">
                    <a:pos x="T4" y="T5"/>
                  </a:cxn>
                </a:cxnLst>
                <a:rect l="T9" t="T10" r="T11" b="T12"/>
                <a:pathLst>
                  <a:path w="20102" h="21179" fill="none" extrusionOk="0">
                    <a:moveTo>
                      <a:pt x="4245" y="0"/>
                    </a:moveTo>
                    <a:cubicBezTo>
                      <a:pt x="11443" y="1443"/>
                      <a:pt x="17415" y="6442"/>
                      <a:pt x="20101" y="13274"/>
                    </a:cubicBezTo>
                  </a:path>
                  <a:path w="20102" h="21179" stroke="0" extrusionOk="0">
                    <a:moveTo>
                      <a:pt x="4245" y="0"/>
                    </a:moveTo>
                    <a:cubicBezTo>
                      <a:pt x="11443" y="1443"/>
                      <a:pt x="17415" y="6442"/>
                      <a:pt x="20101" y="13274"/>
                    </a:cubicBezTo>
                    <a:lnTo>
                      <a:pt x="0" y="21179"/>
                    </a:lnTo>
                    <a:lnTo>
                      <a:pt x="4245" y="0"/>
                    </a:lnTo>
                    <a:close/>
                  </a:path>
                </a:pathLst>
              </a:custGeom>
              <a:noFill/>
              <a:ln w="9525">
                <a:solidFill>
                  <a:srgbClr val="002060"/>
                </a:solidFill>
                <a:round/>
                <a:headEnd type="triangle" w="med" len="med"/>
                <a:tailEnd/>
              </a:ln>
              <a:extLst>
                <a:ext uri="{909E8E84-426E-40DD-AFC4-6F175D3DCCD1}">
                  <a14:hiddenFill xmlns:a14="http://schemas.microsoft.com/office/drawing/2010/main" xmlns="">
                    <a:solidFill>
                      <a:srgbClr val="FFFFFF"/>
                    </a:solidFill>
                  </a14:hiddenFill>
                </a:ext>
              </a:extLst>
            </p:spPr>
            <p:txBody>
              <a:bodyPr/>
              <a:lstStyle/>
              <a:p>
                <a:endParaRPr lang="id-ID"/>
              </a:p>
            </p:txBody>
          </p:sp>
          <p:sp>
            <p:nvSpPr>
              <p:cNvPr id="17454" name="Arc 49"/>
              <p:cNvSpPr>
                <a:spLocks/>
              </p:cNvSpPr>
              <p:nvPr/>
            </p:nvSpPr>
            <p:spPr bwMode="auto">
              <a:xfrm rot="11448702" flipV="1">
                <a:off x="7540" y="8868"/>
                <a:ext cx="620" cy="534"/>
              </a:xfrm>
              <a:custGeom>
                <a:avLst/>
                <a:gdLst>
                  <a:gd name="T0" fmla="*/ 0 w 21062"/>
                  <a:gd name="T1" fmla="*/ 0 h 21179"/>
                  <a:gd name="T2" fmla="*/ 0 w 21062"/>
                  <a:gd name="T3" fmla="*/ 0 h 21179"/>
                  <a:gd name="T4" fmla="*/ 0 w 21062"/>
                  <a:gd name="T5" fmla="*/ 0 h 21179"/>
                  <a:gd name="T6" fmla="*/ 0 60000 65536"/>
                  <a:gd name="T7" fmla="*/ 0 60000 65536"/>
                  <a:gd name="T8" fmla="*/ 0 60000 65536"/>
                  <a:gd name="T9" fmla="*/ 0 w 21062"/>
                  <a:gd name="T10" fmla="*/ 0 h 21179"/>
                  <a:gd name="T11" fmla="*/ 21062 w 21062"/>
                  <a:gd name="T12" fmla="*/ 21179 h 21179"/>
                </a:gdLst>
                <a:ahLst/>
                <a:cxnLst>
                  <a:cxn ang="T6">
                    <a:pos x="T0" y="T1"/>
                  </a:cxn>
                  <a:cxn ang="T7">
                    <a:pos x="T2" y="T3"/>
                  </a:cxn>
                  <a:cxn ang="T8">
                    <a:pos x="T4" y="T5"/>
                  </a:cxn>
                </a:cxnLst>
                <a:rect l="T9" t="T10" r="T11" b="T12"/>
                <a:pathLst>
                  <a:path w="21062" h="21179" fill="none" extrusionOk="0">
                    <a:moveTo>
                      <a:pt x="4245" y="0"/>
                    </a:moveTo>
                    <a:cubicBezTo>
                      <a:pt x="12590" y="1673"/>
                      <a:pt x="19175" y="8090"/>
                      <a:pt x="21062" y="16389"/>
                    </a:cubicBezTo>
                  </a:path>
                  <a:path w="21062" h="21179" stroke="0" extrusionOk="0">
                    <a:moveTo>
                      <a:pt x="4245" y="0"/>
                    </a:moveTo>
                    <a:cubicBezTo>
                      <a:pt x="12590" y="1673"/>
                      <a:pt x="19175" y="8090"/>
                      <a:pt x="21062" y="16389"/>
                    </a:cubicBezTo>
                    <a:lnTo>
                      <a:pt x="0" y="21179"/>
                    </a:lnTo>
                    <a:lnTo>
                      <a:pt x="4245" y="0"/>
                    </a:lnTo>
                    <a:close/>
                  </a:path>
                </a:pathLst>
              </a:custGeom>
              <a:noFill/>
              <a:ln w="9525">
                <a:solidFill>
                  <a:srgbClr val="002060"/>
                </a:solidFill>
                <a:round/>
                <a:headEnd type="triangle" w="med" len="med"/>
                <a:tailEnd/>
              </a:ln>
              <a:extLst>
                <a:ext uri="{909E8E84-426E-40DD-AFC4-6F175D3DCCD1}">
                  <a14:hiddenFill xmlns:a14="http://schemas.microsoft.com/office/drawing/2010/main" xmlns="">
                    <a:solidFill>
                      <a:srgbClr val="FFFFFF"/>
                    </a:solidFill>
                  </a14:hiddenFill>
                </a:ext>
              </a:extLst>
            </p:spPr>
            <p:txBody>
              <a:bodyPr/>
              <a:lstStyle/>
              <a:p>
                <a:endParaRPr lang="id-ID"/>
              </a:p>
            </p:txBody>
          </p:sp>
          <p:sp>
            <p:nvSpPr>
              <p:cNvPr id="17455" name="Arc 50"/>
              <p:cNvSpPr>
                <a:spLocks/>
              </p:cNvSpPr>
              <p:nvPr/>
            </p:nvSpPr>
            <p:spPr bwMode="auto">
              <a:xfrm rot="11384333" flipV="1">
                <a:off x="2187" y="13943"/>
                <a:ext cx="256" cy="548"/>
              </a:xfrm>
              <a:custGeom>
                <a:avLst/>
                <a:gdLst>
                  <a:gd name="T0" fmla="*/ 0 w 21062"/>
                  <a:gd name="T1" fmla="*/ 0 h 21179"/>
                  <a:gd name="T2" fmla="*/ 0 w 21062"/>
                  <a:gd name="T3" fmla="*/ 0 h 21179"/>
                  <a:gd name="T4" fmla="*/ 0 w 21062"/>
                  <a:gd name="T5" fmla="*/ 0 h 21179"/>
                  <a:gd name="T6" fmla="*/ 0 60000 65536"/>
                  <a:gd name="T7" fmla="*/ 0 60000 65536"/>
                  <a:gd name="T8" fmla="*/ 0 60000 65536"/>
                  <a:gd name="T9" fmla="*/ 0 w 21062"/>
                  <a:gd name="T10" fmla="*/ 0 h 21179"/>
                  <a:gd name="T11" fmla="*/ 21062 w 21062"/>
                  <a:gd name="T12" fmla="*/ 21179 h 21179"/>
                </a:gdLst>
                <a:ahLst/>
                <a:cxnLst>
                  <a:cxn ang="T6">
                    <a:pos x="T0" y="T1"/>
                  </a:cxn>
                  <a:cxn ang="T7">
                    <a:pos x="T2" y="T3"/>
                  </a:cxn>
                  <a:cxn ang="T8">
                    <a:pos x="T4" y="T5"/>
                  </a:cxn>
                </a:cxnLst>
                <a:rect l="T9" t="T10" r="T11" b="T12"/>
                <a:pathLst>
                  <a:path w="21062" h="21179" fill="none" extrusionOk="0">
                    <a:moveTo>
                      <a:pt x="4245" y="0"/>
                    </a:moveTo>
                    <a:cubicBezTo>
                      <a:pt x="12590" y="1673"/>
                      <a:pt x="19175" y="8090"/>
                      <a:pt x="21062" y="16389"/>
                    </a:cubicBezTo>
                  </a:path>
                  <a:path w="21062" h="21179" stroke="0" extrusionOk="0">
                    <a:moveTo>
                      <a:pt x="4245" y="0"/>
                    </a:moveTo>
                    <a:cubicBezTo>
                      <a:pt x="12590" y="1673"/>
                      <a:pt x="19175" y="8090"/>
                      <a:pt x="21062" y="16389"/>
                    </a:cubicBezTo>
                    <a:lnTo>
                      <a:pt x="0" y="21179"/>
                    </a:lnTo>
                    <a:lnTo>
                      <a:pt x="4245" y="0"/>
                    </a:lnTo>
                    <a:close/>
                  </a:path>
                </a:pathLst>
              </a:custGeom>
              <a:noFill/>
              <a:ln w="9525">
                <a:solidFill>
                  <a:srgbClr val="243F60"/>
                </a:solidFill>
                <a:round/>
                <a:headEnd type="triangle" w="med" len="med"/>
                <a:tailEnd/>
              </a:ln>
              <a:extLst>
                <a:ext uri="{909E8E84-426E-40DD-AFC4-6F175D3DCCD1}">
                  <a14:hiddenFill xmlns:a14="http://schemas.microsoft.com/office/drawing/2010/main" xmlns="">
                    <a:solidFill>
                      <a:srgbClr val="FFFFFF"/>
                    </a:solidFill>
                  </a14:hiddenFill>
                </a:ext>
              </a:extLst>
            </p:spPr>
            <p:txBody>
              <a:bodyPr/>
              <a:lstStyle/>
              <a:p>
                <a:endParaRPr lang="id-ID"/>
              </a:p>
            </p:txBody>
          </p:sp>
          <p:cxnSp>
            <p:nvCxnSpPr>
              <p:cNvPr id="17456" name="AutoShape 51"/>
              <p:cNvCxnSpPr>
                <a:cxnSpLocks noChangeShapeType="1"/>
              </p:cNvCxnSpPr>
              <p:nvPr/>
            </p:nvCxnSpPr>
            <p:spPr bwMode="auto">
              <a:xfrm flipV="1">
                <a:off x="2469" y="8790"/>
                <a:ext cx="5541" cy="5744"/>
              </a:xfrm>
              <a:prstGeom prst="curvedConnector3">
                <a:avLst>
                  <a:gd name="adj1" fmla="val 50000"/>
                </a:avLst>
              </a:prstGeom>
              <a:noFill/>
              <a:ln w="15875">
                <a:solidFill>
                  <a:srgbClr val="002060"/>
                </a:solidFill>
                <a:prstDash val="dash"/>
                <a:round/>
                <a:headEnd/>
                <a:tailEnd type="triangle" w="med" len="med"/>
              </a:ln>
              <a:extLst>
                <a:ext uri="{909E8E84-426E-40DD-AFC4-6F175D3DCCD1}">
                  <a14:hiddenFill xmlns:a14="http://schemas.microsoft.com/office/drawing/2010/main" xmlns="">
                    <a:noFill/>
                  </a14:hiddenFill>
                </a:ext>
              </a:extLst>
            </p:spPr>
          </p:cxnSp>
        </p:grpSp>
        <p:cxnSp>
          <p:nvCxnSpPr>
            <p:cNvPr id="17417" name="AutoShape 15"/>
            <p:cNvCxnSpPr>
              <a:cxnSpLocks noChangeShapeType="1"/>
            </p:cNvCxnSpPr>
            <p:nvPr/>
          </p:nvCxnSpPr>
          <p:spPr bwMode="auto">
            <a:xfrm>
              <a:off x="3632174" y="4347481"/>
              <a:ext cx="1010" cy="1638053"/>
            </a:xfrm>
            <a:prstGeom prst="straightConnector1">
              <a:avLst/>
            </a:prstGeom>
            <a:noFill/>
            <a:ln w="9525">
              <a:solidFill>
                <a:srgbClr val="002060"/>
              </a:solidFill>
              <a:round/>
              <a:headEnd/>
              <a:tailEnd/>
            </a:ln>
            <a:extLst>
              <a:ext uri="{909E8E84-426E-40DD-AFC4-6F175D3DCCD1}">
                <a14:hiddenFill xmlns:a14="http://schemas.microsoft.com/office/drawing/2010/main" xmlns="">
                  <a:noFill/>
                </a14:hiddenFill>
              </a:ext>
            </a:extLst>
          </p:spPr>
        </p:cxnSp>
      </p:grpSp>
    </p:spTree>
    <p:extLst>
      <p:ext uri="{BB962C8B-B14F-4D97-AF65-F5344CB8AC3E}">
        <p14:creationId xmlns:p14="http://schemas.microsoft.com/office/powerpoint/2010/main" xmlns="" val="45215456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8600" y="147421"/>
            <a:ext cx="9283435" cy="720725"/>
          </a:xfrm>
          <a:noFill/>
          <a:ln>
            <a:noFill/>
          </a:ln>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725488" indent="-725488"/>
            <a:r>
              <a:rPr lang="id-ID"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II(C). Kondisi Yang Diharapkan: Milestone Kinerja  Logistik  Nasional Sampai 2025</a:t>
            </a:r>
            <a:endParaRPr lang="en-US" sz="2800" b="1" cap="none" spc="0" dirty="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pic>
        <p:nvPicPr>
          <p:cNvPr id="19459" name="Picture 6" descr="C:\Users\Acer\Downloads\Tahapan Implementasi_5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1000" y="1165225"/>
            <a:ext cx="9247319" cy="5616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24187067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8902"/>
            <a:ext cx="9109735" cy="576262"/>
          </a:xfrm>
          <a:noFill/>
          <a:ln>
            <a:noFill/>
          </a:ln>
        </p:spPr>
        <p:txBody>
          <a:bodyPr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id-ID"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II(D). Kondisi Yang Diharapkan: Esensi Program Aksi (1)</a:t>
            </a:r>
            <a:endParaRPr lang="en-US" sz="28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1233506250"/>
              </p:ext>
            </p:extLst>
          </p:nvPr>
        </p:nvGraphicFramePr>
        <p:xfrm>
          <a:off x="443707" y="1125538"/>
          <a:ext cx="9050688" cy="2621021"/>
        </p:xfrm>
        <a:graphic>
          <a:graphicData uri="http://schemas.openxmlformats.org/drawingml/2006/table">
            <a:tbl>
              <a:tblPr firstRow="1" firstCol="1" bandRow="1">
                <a:tableStyleId>{5C22544A-7EE6-4342-B048-85BDC9FD1C3A}</a:tableStyleId>
              </a:tblPr>
              <a:tblGrid>
                <a:gridCol w="2985794"/>
                <a:gridCol w="2892488"/>
                <a:gridCol w="3172406"/>
              </a:tblGrid>
              <a:tr h="487621">
                <a:tc>
                  <a:txBody>
                    <a:bodyPr/>
                    <a:lstStyle/>
                    <a:p>
                      <a:pPr algn="ctr">
                        <a:spcAft>
                          <a:spcPts val="0"/>
                        </a:spcAft>
                      </a:pPr>
                      <a:r>
                        <a:rPr lang="id-ID" sz="1600" dirty="0">
                          <a:effectLst/>
                          <a:latin typeface="Calibri" pitchFamily="34" charset="0"/>
                          <a:cs typeface="Calibri" pitchFamily="34" charset="0"/>
                        </a:rPr>
                        <a:t>Tahap I</a:t>
                      </a:r>
                    </a:p>
                    <a:p>
                      <a:pPr algn="ctr">
                        <a:spcAft>
                          <a:spcPts val="0"/>
                        </a:spcAft>
                      </a:pPr>
                      <a:r>
                        <a:rPr lang="id-ID" sz="1600" dirty="0">
                          <a:effectLst/>
                          <a:latin typeface="Calibri" pitchFamily="34" charset="0"/>
                          <a:cs typeface="Calibri" pitchFamily="34" charset="0"/>
                        </a:rPr>
                        <a:t>(2011-2015)</a:t>
                      </a:r>
                      <a:endParaRPr lang="id-ID" sz="1600" dirty="0">
                        <a:effectLst/>
                        <a:latin typeface="Calibri" pitchFamily="34" charset="0"/>
                        <a:ea typeface="Times New Roman"/>
                        <a:cs typeface="Calibri" pitchFamily="34" charset="0"/>
                      </a:endParaRPr>
                    </a:p>
                  </a:txBody>
                  <a:tcPr marL="13040" marR="13040" marT="0" marB="0"/>
                </a:tc>
                <a:tc>
                  <a:txBody>
                    <a:bodyPr/>
                    <a:lstStyle/>
                    <a:p>
                      <a:pPr algn="ctr">
                        <a:spcAft>
                          <a:spcPts val="0"/>
                        </a:spcAft>
                      </a:pPr>
                      <a:r>
                        <a:rPr lang="id-ID" sz="1600" dirty="0">
                          <a:effectLst/>
                          <a:latin typeface="Calibri" pitchFamily="34" charset="0"/>
                          <a:cs typeface="Calibri" pitchFamily="34" charset="0"/>
                        </a:rPr>
                        <a:t>Tahap II</a:t>
                      </a:r>
                    </a:p>
                    <a:p>
                      <a:pPr algn="ctr">
                        <a:spcAft>
                          <a:spcPts val="0"/>
                        </a:spcAft>
                      </a:pPr>
                      <a:r>
                        <a:rPr lang="id-ID" sz="1600" dirty="0">
                          <a:effectLst/>
                          <a:latin typeface="Calibri" pitchFamily="34" charset="0"/>
                          <a:cs typeface="Calibri" pitchFamily="34" charset="0"/>
                        </a:rPr>
                        <a:t>(2016-2020)</a:t>
                      </a:r>
                      <a:endParaRPr lang="id-ID" sz="1600" dirty="0">
                        <a:effectLst/>
                        <a:latin typeface="Calibri" pitchFamily="34" charset="0"/>
                        <a:ea typeface="Times New Roman"/>
                        <a:cs typeface="Calibri" pitchFamily="34" charset="0"/>
                      </a:endParaRPr>
                    </a:p>
                  </a:txBody>
                  <a:tcPr marL="13040" marR="13040" marT="0" marB="0"/>
                </a:tc>
                <a:tc>
                  <a:txBody>
                    <a:bodyPr/>
                    <a:lstStyle/>
                    <a:p>
                      <a:pPr algn="ctr">
                        <a:spcAft>
                          <a:spcPts val="0"/>
                        </a:spcAft>
                      </a:pPr>
                      <a:r>
                        <a:rPr lang="id-ID" sz="1600">
                          <a:effectLst/>
                          <a:latin typeface="Calibri" pitchFamily="34" charset="0"/>
                          <a:cs typeface="Calibri" pitchFamily="34" charset="0"/>
                        </a:rPr>
                        <a:t>Tahap III</a:t>
                      </a:r>
                    </a:p>
                    <a:p>
                      <a:pPr algn="ctr">
                        <a:spcAft>
                          <a:spcPts val="0"/>
                        </a:spcAft>
                      </a:pPr>
                      <a:r>
                        <a:rPr lang="id-ID" sz="1600">
                          <a:effectLst/>
                          <a:latin typeface="Calibri" pitchFamily="34" charset="0"/>
                          <a:cs typeface="Calibri" pitchFamily="34" charset="0"/>
                        </a:rPr>
                        <a:t>(2021-2025)</a:t>
                      </a:r>
                      <a:endParaRPr lang="id-ID" sz="1600">
                        <a:effectLst/>
                        <a:latin typeface="Calibri" pitchFamily="34" charset="0"/>
                        <a:ea typeface="Times New Roman"/>
                        <a:cs typeface="Calibri" pitchFamily="34" charset="0"/>
                      </a:endParaRPr>
                    </a:p>
                  </a:txBody>
                  <a:tcPr marL="13040" marR="13040" marT="0" marB="0"/>
                </a:tc>
              </a:tr>
              <a:tr h="2133341">
                <a:tc>
                  <a:txBody>
                    <a:bodyPr/>
                    <a:lstStyle/>
                    <a:p>
                      <a:pPr marL="342900" lvl="0" indent="-342900">
                        <a:buFont typeface="Symbol"/>
                        <a:buChar char=""/>
                      </a:pPr>
                      <a:r>
                        <a:rPr lang="id-ID" sz="1400" dirty="0">
                          <a:solidFill>
                            <a:schemeClr val="bg1"/>
                          </a:solidFill>
                          <a:effectLst/>
                          <a:latin typeface="Calibri" pitchFamily="34" charset="0"/>
                          <a:ea typeface="Times New Roman"/>
                          <a:cs typeface="Calibri" pitchFamily="34" charset="0"/>
                        </a:rPr>
                        <a:t>Terwujudnya Pusat Distribusi Regional Komoditas pokok dan Strategis  pada setiap Koridor Ekonomi</a:t>
                      </a:r>
                    </a:p>
                    <a:p>
                      <a:pPr marL="342900" lvl="0" indent="-342900">
                        <a:buFont typeface="Symbol"/>
                        <a:buChar char=""/>
                      </a:pPr>
                      <a:r>
                        <a:rPr lang="id-ID" sz="1400" dirty="0">
                          <a:solidFill>
                            <a:schemeClr val="bg1"/>
                          </a:solidFill>
                          <a:effectLst/>
                          <a:latin typeface="Calibri" pitchFamily="34" charset="0"/>
                          <a:ea typeface="Times New Roman"/>
                          <a:cs typeface="Calibri" pitchFamily="34" charset="0"/>
                        </a:rPr>
                        <a:t>Revitalisasi dan pengembangan jejaring rantai pasok komoditas ekspor</a:t>
                      </a:r>
                    </a:p>
                    <a:p>
                      <a:pPr marL="342900" lvl="0" indent="-342900">
                        <a:buFont typeface="Symbol"/>
                        <a:buChar char=""/>
                      </a:pPr>
                      <a:r>
                        <a:rPr lang="id-ID" sz="1400" dirty="0">
                          <a:solidFill>
                            <a:schemeClr val="bg1"/>
                          </a:solidFill>
                          <a:effectLst/>
                          <a:latin typeface="Calibri" pitchFamily="34" charset="0"/>
                          <a:ea typeface="Times New Roman"/>
                          <a:cs typeface="Calibri" pitchFamily="34" charset="0"/>
                        </a:rPr>
                        <a:t>Meningkatnya efektivitas pengoperasian dry port </a:t>
                      </a:r>
                    </a:p>
                  </a:txBody>
                  <a:tcPr marL="74294" marR="74294" marT="0" marB="0"/>
                </a:tc>
                <a:tc>
                  <a:txBody>
                    <a:bodyPr/>
                    <a:lstStyle/>
                    <a:p>
                      <a:pPr marL="342900" lvl="0" indent="-342900">
                        <a:buFont typeface="Symbol"/>
                        <a:buChar char=""/>
                      </a:pPr>
                      <a:r>
                        <a:rPr lang="id-ID" sz="1400" dirty="0">
                          <a:effectLst/>
                          <a:latin typeface="Calibri" pitchFamily="34" charset="0"/>
                          <a:ea typeface="Times New Roman"/>
                          <a:cs typeface="Calibri" pitchFamily="34" charset="0"/>
                        </a:rPr>
                        <a:t>Terwujudnya Pusat Distribusi Propinsi Komoditas pokok dan strategis  di Propinsi Konsumen </a:t>
                      </a:r>
                    </a:p>
                    <a:p>
                      <a:pPr marL="342900" lvl="0" indent="-342900">
                        <a:buFont typeface="Symbol"/>
                        <a:buChar char=""/>
                      </a:pPr>
                      <a:r>
                        <a:rPr lang="id-ID" sz="1400" dirty="0">
                          <a:effectLst/>
                          <a:latin typeface="Calibri" pitchFamily="34" charset="0"/>
                          <a:ea typeface="Times New Roman"/>
                          <a:cs typeface="Calibri" pitchFamily="34" charset="0"/>
                        </a:rPr>
                        <a:t>Ter</a:t>
                      </a:r>
                      <a:r>
                        <a:rPr lang="en-US" sz="1400" dirty="0" err="1">
                          <a:effectLst/>
                          <a:latin typeface="Calibri" pitchFamily="34" charset="0"/>
                          <a:ea typeface="Times New Roman"/>
                          <a:cs typeface="Calibri" pitchFamily="34" charset="0"/>
                        </a:rPr>
                        <a:t>bangun</a:t>
                      </a:r>
                      <a:r>
                        <a:rPr lang="id-ID" sz="1400" dirty="0">
                          <a:effectLst/>
                          <a:latin typeface="Calibri" pitchFamily="34" charset="0"/>
                          <a:ea typeface="Times New Roman"/>
                          <a:cs typeface="Calibri" pitchFamily="34" charset="0"/>
                        </a:rPr>
                        <a:t>nya</a:t>
                      </a:r>
                      <a:r>
                        <a:rPr lang="en-US" sz="1400" dirty="0">
                          <a:effectLst/>
                          <a:latin typeface="Calibri" pitchFamily="34" charset="0"/>
                          <a:ea typeface="Times New Roman"/>
                          <a:cs typeface="Calibri" pitchFamily="34" charset="0"/>
                        </a:rPr>
                        <a:t> </a:t>
                      </a:r>
                      <a:r>
                        <a:rPr lang="en-US" sz="1400" dirty="0" err="1">
                          <a:effectLst/>
                          <a:latin typeface="Calibri" pitchFamily="34" charset="0"/>
                          <a:ea typeface="Times New Roman"/>
                          <a:cs typeface="Calibri" pitchFamily="34" charset="0"/>
                        </a:rPr>
                        <a:t>jejaring</a:t>
                      </a:r>
                      <a:r>
                        <a:rPr lang="en-US" sz="1400" dirty="0">
                          <a:effectLst/>
                          <a:latin typeface="Calibri" pitchFamily="34" charset="0"/>
                          <a:ea typeface="Times New Roman"/>
                          <a:cs typeface="Calibri" pitchFamily="34" charset="0"/>
                        </a:rPr>
                        <a:t> </a:t>
                      </a:r>
                      <a:r>
                        <a:rPr lang="en-US" sz="1400" dirty="0" err="1">
                          <a:effectLst/>
                          <a:latin typeface="Calibri" pitchFamily="34" charset="0"/>
                          <a:ea typeface="Times New Roman"/>
                          <a:cs typeface="Calibri" pitchFamily="34" charset="0"/>
                        </a:rPr>
                        <a:t>rantai</a:t>
                      </a:r>
                      <a:r>
                        <a:rPr lang="en-US" sz="1400" dirty="0">
                          <a:effectLst/>
                          <a:latin typeface="Calibri" pitchFamily="34" charset="0"/>
                          <a:ea typeface="Times New Roman"/>
                          <a:cs typeface="Calibri" pitchFamily="34" charset="0"/>
                        </a:rPr>
                        <a:t> </a:t>
                      </a:r>
                      <a:r>
                        <a:rPr lang="en-US" sz="1400" dirty="0" err="1">
                          <a:effectLst/>
                          <a:latin typeface="Calibri" pitchFamily="34" charset="0"/>
                          <a:ea typeface="Times New Roman"/>
                          <a:cs typeface="Calibri" pitchFamily="34" charset="0"/>
                        </a:rPr>
                        <a:t>pasok</a:t>
                      </a:r>
                      <a:r>
                        <a:rPr lang="en-US" sz="1400" dirty="0">
                          <a:effectLst/>
                          <a:latin typeface="Calibri" pitchFamily="34" charset="0"/>
                          <a:ea typeface="Times New Roman"/>
                          <a:cs typeface="Calibri" pitchFamily="34" charset="0"/>
                        </a:rPr>
                        <a:t> </a:t>
                      </a:r>
                      <a:r>
                        <a:rPr lang="id-ID" sz="1400" dirty="0">
                          <a:effectLst/>
                          <a:latin typeface="Calibri" pitchFamily="34" charset="0"/>
                          <a:ea typeface="Times New Roman"/>
                          <a:cs typeface="Calibri" pitchFamily="34" charset="0"/>
                        </a:rPr>
                        <a:t>dengan </a:t>
                      </a:r>
                      <a:r>
                        <a:rPr lang="en-US" sz="1400" dirty="0">
                          <a:effectLst/>
                          <a:latin typeface="Calibri" pitchFamily="34" charset="0"/>
                          <a:ea typeface="Times New Roman"/>
                          <a:cs typeface="Calibri" pitchFamily="34" charset="0"/>
                        </a:rPr>
                        <a:t> </a:t>
                      </a:r>
                      <a:r>
                        <a:rPr lang="en-US" sz="1400" dirty="0" err="1">
                          <a:effectLst/>
                          <a:latin typeface="Calibri" pitchFamily="34" charset="0"/>
                          <a:ea typeface="Times New Roman"/>
                          <a:cs typeface="Calibri" pitchFamily="34" charset="0"/>
                        </a:rPr>
                        <a:t>mitra</a:t>
                      </a:r>
                      <a:r>
                        <a:rPr lang="en-US" sz="1400" dirty="0">
                          <a:effectLst/>
                          <a:latin typeface="Calibri" pitchFamily="34" charset="0"/>
                          <a:ea typeface="Times New Roman"/>
                          <a:cs typeface="Calibri" pitchFamily="34" charset="0"/>
                        </a:rPr>
                        <a:t> </a:t>
                      </a:r>
                      <a:r>
                        <a:rPr lang="en-US" sz="1400" dirty="0" err="1">
                          <a:effectLst/>
                          <a:latin typeface="Calibri" pitchFamily="34" charset="0"/>
                          <a:ea typeface="Times New Roman"/>
                          <a:cs typeface="Calibri" pitchFamily="34" charset="0"/>
                        </a:rPr>
                        <a:t>dagang</a:t>
                      </a:r>
                      <a:r>
                        <a:rPr lang="en-US" sz="1400" dirty="0">
                          <a:effectLst/>
                          <a:latin typeface="Calibri" pitchFamily="34" charset="0"/>
                          <a:ea typeface="Times New Roman"/>
                          <a:cs typeface="Calibri" pitchFamily="34" charset="0"/>
                        </a:rPr>
                        <a:t> Indonesia</a:t>
                      </a:r>
                      <a:endParaRPr lang="id-ID" sz="1400" dirty="0">
                        <a:effectLst/>
                        <a:latin typeface="Calibri" pitchFamily="34" charset="0"/>
                        <a:ea typeface="Times New Roman"/>
                        <a:cs typeface="Calibri" pitchFamily="34" charset="0"/>
                      </a:endParaRPr>
                    </a:p>
                    <a:p>
                      <a:pPr marL="342900" lvl="0" indent="-342900">
                        <a:buFont typeface="Symbol"/>
                        <a:buChar char=""/>
                      </a:pPr>
                      <a:r>
                        <a:rPr lang="id-ID" sz="1400" dirty="0">
                          <a:effectLst/>
                          <a:latin typeface="Calibri" pitchFamily="34" charset="0"/>
                          <a:ea typeface="Times New Roman"/>
                          <a:cs typeface="Calibri" pitchFamily="34" charset="0"/>
                        </a:rPr>
                        <a:t>Terwujudnya Inland FTA</a:t>
                      </a:r>
                    </a:p>
                  </a:txBody>
                  <a:tcPr marL="74294" marR="74294" marT="0" marB="0"/>
                </a:tc>
                <a:tc>
                  <a:txBody>
                    <a:bodyPr/>
                    <a:lstStyle/>
                    <a:p>
                      <a:pPr marL="342900" lvl="0" indent="-342900">
                        <a:buFont typeface="Symbol"/>
                        <a:buChar char=""/>
                      </a:pPr>
                      <a:r>
                        <a:rPr lang="id-ID" sz="1400" dirty="0">
                          <a:effectLst/>
                          <a:latin typeface="Calibri" pitchFamily="34" charset="0"/>
                          <a:ea typeface="Times New Roman"/>
                          <a:cs typeface="Calibri" pitchFamily="34" charset="0"/>
                        </a:rPr>
                        <a:t>Beroperasinya secara efektif  jaringan Logistik  Penyangga Komoditas pokok dan Strategis pada setiap koridor ekonomi</a:t>
                      </a:r>
                    </a:p>
                    <a:p>
                      <a:pPr marL="342900" lvl="0" indent="-342900">
                        <a:buFont typeface="Symbol"/>
                        <a:buChar char=""/>
                      </a:pPr>
                      <a:r>
                        <a:rPr lang="id-ID" sz="1400" dirty="0">
                          <a:effectLst/>
                          <a:latin typeface="Calibri" pitchFamily="34" charset="0"/>
                          <a:ea typeface="Times New Roman"/>
                          <a:cs typeface="Calibri" pitchFamily="34" charset="0"/>
                        </a:rPr>
                        <a:t>Efektif dan efisiennya jaringan rantai pasok global komoditas ekspor </a:t>
                      </a:r>
                    </a:p>
                    <a:p>
                      <a:pPr marL="342900" lvl="0" indent="-342900">
                        <a:buFont typeface="Symbol"/>
                        <a:buChar char=""/>
                      </a:pPr>
                      <a:r>
                        <a:rPr lang="id-ID" sz="1400" dirty="0">
                          <a:effectLst/>
                          <a:latin typeface="Calibri" pitchFamily="34" charset="0"/>
                          <a:ea typeface="Times New Roman"/>
                          <a:cs typeface="Calibri" pitchFamily="34" charset="0"/>
                        </a:rPr>
                        <a:t>Dominasi </a:t>
                      </a:r>
                      <a:r>
                        <a:rPr lang="id-ID" sz="1400" i="1" dirty="0">
                          <a:effectLst/>
                          <a:latin typeface="Calibri" pitchFamily="34" charset="0"/>
                          <a:ea typeface="Times New Roman"/>
                          <a:cs typeface="Calibri" pitchFamily="34" charset="0"/>
                        </a:rPr>
                        <a:t>term of trade</a:t>
                      </a:r>
                      <a:r>
                        <a:rPr lang="id-ID" sz="1400" dirty="0">
                          <a:effectLst/>
                          <a:latin typeface="Calibri" pitchFamily="34" charset="0"/>
                          <a:ea typeface="Times New Roman"/>
                          <a:cs typeface="Calibri" pitchFamily="34" charset="0"/>
                        </a:rPr>
                        <a:t> FOB untuk impor dan CIF untuk ekspor</a:t>
                      </a:r>
                    </a:p>
                  </a:txBody>
                  <a:tcPr marL="74294" marR="74294" marT="0" marB="0"/>
                </a:tc>
              </a:tr>
            </a:tbl>
          </a:graphicData>
        </a:graphic>
      </p:graphicFrame>
      <p:sp>
        <p:nvSpPr>
          <p:cNvPr id="22547" name="Title 1"/>
          <p:cNvSpPr txBox="1">
            <a:spLocks/>
          </p:cNvSpPr>
          <p:nvPr/>
        </p:nvSpPr>
        <p:spPr bwMode="auto">
          <a:xfrm>
            <a:off x="388673" y="692150"/>
            <a:ext cx="9082220" cy="419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tabLst>
                <a:tab pos="628650" algn="l"/>
              </a:tabLst>
              <a:defRPr>
                <a:solidFill>
                  <a:schemeClr val="tx1"/>
                </a:solidFill>
                <a:latin typeface="Arial" pitchFamily="34" charset="0"/>
              </a:defRPr>
            </a:lvl1pPr>
            <a:lvl2pPr marL="742950" indent="-285750" eaLnBrk="0" hangingPunct="0">
              <a:tabLst>
                <a:tab pos="628650" algn="l"/>
              </a:tabLst>
              <a:defRPr>
                <a:solidFill>
                  <a:schemeClr val="tx1"/>
                </a:solidFill>
                <a:latin typeface="Arial" pitchFamily="34" charset="0"/>
              </a:defRPr>
            </a:lvl2pPr>
            <a:lvl3pPr marL="1143000" indent="-228600" eaLnBrk="0" hangingPunct="0">
              <a:tabLst>
                <a:tab pos="628650" algn="l"/>
              </a:tabLst>
              <a:defRPr>
                <a:solidFill>
                  <a:schemeClr val="tx1"/>
                </a:solidFill>
                <a:latin typeface="Arial" pitchFamily="34" charset="0"/>
              </a:defRPr>
            </a:lvl3pPr>
            <a:lvl4pPr marL="1600200" indent="-228600" eaLnBrk="0" hangingPunct="0">
              <a:tabLst>
                <a:tab pos="628650" algn="l"/>
              </a:tabLst>
              <a:defRPr>
                <a:solidFill>
                  <a:schemeClr val="tx1"/>
                </a:solidFill>
                <a:latin typeface="Arial" pitchFamily="34" charset="0"/>
              </a:defRPr>
            </a:lvl4pPr>
            <a:lvl5pPr marL="2057400" indent="-228600" eaLnBrk="0" hangingPunct="0">
              <a:tabLst>
                <a:tab pos="628650" algn="l"/>
              </a:tabLst>
              <a:defRPr>
                <a:solidFill>
                  <a:schemeClr val="tx1"/>
                </a:solidFill>
                <a:latin typeface="Arial" pitchFamily="34" charset="0"/>
              </a:defRPr>
            </a:lvl5pPr>
            <a:lvl6pPr marL="2514600" indent="-228600" eaLnBrk="0" fontAlgn="base" hangingPunct="0">
              <a:spcBef>
                <a:spcPct val="0"/>
              </a:spcBef>
              <a:spcAft>
                <a:spcPct val="0"/>
              </a:spcAft>
              <a:tabLst>
                <a:tab pos="628650" algn="l"/>
              </a:tabLst>
              <a:defRPr>
                <a:solidFill>
                  <a:schemeClr val="tx1"/>
                </a:solidFill>
                <a:latin typeface="Arial" pitchFamily="34" charset="0"/>
              </a:defRPr>
            </a:lvl6pPr>
            <a:lvl7pPr marL="2971800" indent="-228600" eaLnBrk="0" fontAlgn="base" hangingPunct="0">
              <a:spcBef>
                <a:spcPct val="0"/>
              </a:spcBef>
              <a:spcAft>
                <a:spcPct val="0"/>
              </a:spcAft>
              <a:tabLst>
                <a:tab pos="628650" algn="l"/>
              </a:tabLst>
              <a:defRPr>
                <a:solidFill>
                  <a:schemeClr val="tx1"/>
                </a:solidFill>
                <a:latin typeface="Arial" pitchFamily="34" charset="0"/>
              </a:defRPr>
            </a:lvl7pPr>
            <a:lvl8pPr marL="3429000" indent="-228600" eaLnBrk="0" fontAlgn="base" hangingPunct="0">
              <a:spcBef>
                <a:spcPct val="0"/>
              </a:spcBef>
              <a:spcAft>
                <a:spcPct val="0"/>
              </a:spcAft>
              <a:tabLst>
                <a:tab pos="628650" algn="l"/>
              </a:tabLst>
              <a:defRPr>
                <a:solidFill>
                  <a:schemeClr val="tx1"/>
                </a:solidFill>
                <a:latin typeface="Arial" pitchFamily="34" charset="0"/>
              </a:defRPr>
            </a:lvl8pPr>
            <a:lvl9pPr marL="3886200" indent="-228600" eaLnBrk="0" fontAlgn="base" hangingPunct="0">
              <a:spcBef>
                <a:spcPct val="0"/>
              </a:spcBef>
              <a:spcAft>
                <a:spcPct val="0"/>
              </a:spcAft>
              <a:tabLst>
                <a:tab pos="628650" algn="l"/>
              </a:tabLst>
              <a:defRPr>
                <a:solidFill>
                  <a:schemeClr val="tx1"/>
                </a:solidFill>
                <a:latin typeface="Arial" pitchFamily="34" charset="0"/>
              </a:defRPr>
            </a:lvl9pPr>
          </a:lstStyle>
          <a:p>
            <a:pPr eaLnBrk="1" hangingPunct="1"/>
            <a:r>
              <a:rPr lang="id-ID" sz="2000" b="1">
                <a:latin typeface="Calibri" pitchFamily="34" charset="0"/>
                <a:cs typeface="Calibri" pitchFamily="34" charset="0"/>
              </a:rPr>
              <a:t>1. Kinerja Komoditas Penggerak Utama</a:t>
            </a:r>
            <a:endParaRPr lang="en-US" sz="2000" b="1">
              <a:latin typeface="Calibri" pitchFamily="34" charset="0"/>
              <a:cs typeface="Calibri"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xmlns="" val="3086549693"/>
              </p:ext>
            </p:extLst>
          </p:nvPr>
        </p:nvGraphicFramePr>
        <p:xfrm>
          <a:off x="448866" y="4149725"/>
          <a:ext cx="9082220" cy="2621022"/>
        </p:xfrm>
        <a:graphic>
          <a:graphicData uri="http://schemas.openxmlformats.org/drawingml/2006/table">
            <a:tbl>
              <a:tblPr firstRow="1" firstCol="1" bandRow="1">
                <a:tableStyleId>{5C22544A-7EE6-4342-B048-85BDC9FD1C3A}</a:tableStyleId>
              </a:tblPr>
              <a:tblGrid>
                <a:gridCol w="2996197"/>
                <a:gridCol w="2902565"/>
                <a:gridCol w="3183458"/>
              </a:tblGrid>
              <a:tr h="487621">
                <a:tc>
                  <a:txBody>
                    <a:bodyPr/>
                    <a:lstStyle/>
                    <a:p>
                      <a:pPr algn="ctr">
                        <a:spcAft>
                          <a:spcPts val="0"/>
                        </a:spcAft>
                      </a:pPr>
                      <a:r>
                        <a:rPr lang="id-ID" sz="1600" dirty="0">
                          <a:effectLst/>
                        </a:rPr>
                        <a:t>Tahap I</a:t>
                      </a:r>
                    </a:p>
                    <a:p>
                      <a:pPr algn="ctr">
                        <a:spcAft>
                          <a:spcPts val="0"/>
                        </a:spcAft>
                      </a:pPr>
                      <a:r>
                        <a:rPr lang="id-ID" sz="1600" dirty="0">
                          <a:effectLst/>
                        </a:rPr>
                        <a:t>(2011-2015)</a:t>
                      </a:r>
                      <a:endParaRPr lang="id-ID" sz="1600" dirty="0">
                        <a:effectLst/>
                        <a:latin typeface="Times New Roman"/>
                        <a:ea typeface="Times New Roman"/>
                      </a:endParaRPr>
                    </a:p>
                  </a:txBody>
                  <a:tcPr marL="13041" marR="13041" marT="0" marB="0"/>
                </a:tc>
                <a:tc>
                  <a:txBody>
                    <a:bodyPr/>
                    <a:lstStyle/>
                    <a:p>
                      <a:pPr algn="ctr">
                        <a:spcAft>
                          <a:spcPts val="0"/>
                        </a:spcAft>
                      </a:pPr>
                      <a:r>
                        <a:rPr lang="id-ID" sz="1600" dirty="0">
                          <a:effectLst/>
                        </a:rPr>
                        <a:t>Tahap II</a:t>
                      </a:r>
                    </a:p>
                    <a:p>
                      <a:pPr algn="ctr">
                        <a:spcAft>
                          <a:spcPts val="0"/>
                        </a:spcAft>
                      </a:pPr>
                      <a:r>
                        <a:rPr lang="id-ID" sz="1600" dirty="0">
                          <a:effectLst/>
                        </a:rPr>
                        <a:t>(2016-2020)</a:t>
                      </a:r>
                      <a:endParaRPr lang="id-ID" sz="1600" dirty="0">
                        <a:effectLst/>
                        <a:latin typeface="Times New Roman"/>
                        <a:ea typeface="Times New Roman"/>
                      </a:endParaRPr>
                    </a:p>
                  </a:txBody>
                  <a:tcPr marL="13041" marR="13041" marT="0" marB="0"/>
                </a:tc>
                <a:tc>
                  <a:txBody>
                    <a:bodyPr/>
                    <a:lstStyle/>
                    <a:p>
                      <a:pPr algn="ctr">
                        <a:spcAft>
                          <a:spcPts val="0"/>
                        </a:spcAft>
                      </a:pPr>
                      <a:r>
                        <a:rPr lang="id-ID" sz="1600" dirty="0">
                          <a:effectLst/>
                        </a:rPr>
                        <a:t>Tahap III</a:t>
                      </a:r>
                    </a:p>
                    <a:p>
                      <a:pPr algn="ctr">
                        <a:spcAft>
                          <a:spcPts val="0"/>
                        </a:spcAft>
                      </a:pPr>
                      <a:r>
                        <a:rPr lang="id-ID" sz="1600" dirty="0">
                          <a:effectLst/>
                        </a:rPr>
                        <a:t>(2021-2025)</a:t>
                      </a:r>
                      <a:endParaRPr lang="id-ID" sz="1600" dirty="0">
                        <a:effectLst/>
                        <a:latin typeface="Times New Roman"/>
                        <a:ea typeface="Times New Roman"/>
                      </a:endParaRPr>
                    </a:p>
                  </a:txBody>
                  <a:tcPr marL="13041" marR="13041" marT="0" marB="0"/>
                </a:tc>
              </a:tr>
              <a:tr h="2133342">
                <a:tc>
                  <a:txBody>
                    <a:bodyPr/>
                    <a:lstStyle/>
                    <a:p>
                      <a:pPr marL="285750" lvl="0" indent="-285750">
                        <a:buFont typeface="Arial" pitchFamily="34" charset="0"/>
                        <a:buChar char="•"/>
                      </a:pPr>
                      <a:r>
                        <a:rPr lang="id-ID" sz="1400" b="1" kern="1200" dirty="0" smtClean="0">
                          <a:solidFill>
                            <a:schemeClr val="bg1"/>
                          </a:solidFill>
                          <a:effectLst/>
                          <a:latin typeface="Calibri" pitchFamily="34" charset="0"/>
                          <a:ea typeface="+mn-ea"/>
                          <a:cs typeface="Calibri" pitchFamily="34" charset="0"/>
                        </a:rPr>
                        <a:t>Disetiap Koridor Ekonomi terdapat PL dan PJL  yang menjadi pemain lokal dan nasional yang handal dan berdaya saing</a:t>
                      </a:r>
                      <a:endParaRPr lang="id-ID" sz="1400" dirty="0" smtClean="0">
                        <a:solidFill>
                          <a:schemeClr val="bg1"/>
                        </a:solidFill>
                        <a:effectLst/>
                        <a:latin typeface="Calibri" pitchFamily="34" charset="0"/>
                        <a:cs typeface="Calibri" pitchFamily="34" charset="0"/>
                      </a:endParaRPr>
                    </a:p>
                    <a:p>
                      <a:pPr marL="285750" lvl="0" indent="-285750">
                        <a:buFont typeface="Arial" pitchFamily="34" charset="0"/>
                        <a:buChar char="•"/>
                      </a:pPr>
                      <a:r>
                        <a:rPr lang="id-ID" sz="1400" b="1" kern="1200" dirty="0" smtClean="0">
                          <a:solidFill>
                            <a:schemeClr val="bg1"/>
                          </a:solidFill>
                          <a:effectLst/>
                          <a:latin typeface="Calibri" pitchFamily="34" charset="0"/>
                          <a:ea typeface="+mn-ea"/>
                          <a:cs typeface="Calibri" pitchFamily="34" charset="0"/>
                        </a:rPr>
                        <a:t>Disetiap koridor ekonomi terdapat UKM dan koperasi penyedia jasa logistik sebagai pemain lokal dan nasional yang handal dan berdaya saing</a:t>
                      </a:r>
                      <a:endParaRPr lang="id-ID" sz="1400" dirty="0">
                        <a:solidFill>
                          <a:schemeClr val="bg1"/>
                        </a:solidFill>
                        <a:effectLst/>
                        <a:latin typeface="Calibri" pitchFamily="34" charset="0"/>
                        <a:cs typeface="Calibri" pitchFamily="34" charset="0"/>
                      </a:endParaRPr>
                    </a:p>
                  </a:txBody>
                  <a:tcPr marL="13041" marR="13041" marT="0" marB="0"/>
                </a:tc>
                <a:tc>
                  <a:txBody>
                    <a:bodyPr/>
                    <a:lstStyle/>
                    <a:p>
                      <a:pPr marL="285750" lvl="0" indent="-285750">
                        <a:buFont typeface="Arial" pitchFamily="34" charset="0"/>
                        <a:buChar char="•"/>
                      </a:pPr>
                      <a:r>
                        <a:rPr lang="id-ID" sz="1400" kern="1200" dirty="0" smtClean="0">
                          <a:solidFill>
                            <a:schemeClr val="dk1"/>
                          </a:solidFill>
                          <a:effectLst/>
                          <a:latin typeface="Calibri" pitchFamily="34" charset="0"/>
                          <a:ea typeface="+mn-ea"/>
                          <a:cs typeface="Calibri" pitchFamily="34" charset="0"/>
                        </a:rPr>
                        <a:t>Disetiap Koridor Ekonomi  terdapat PL dan  PJL  yang menjadi pemain handal regional </a:t>
                      </a:r>
                    </a:p>
                    <a:p>
                      <a:pPr marL="285750" lvl="0" indent="-285750">
                        <a:buFont typeface="Arial" pitchFamily="34" charset="0"/>
                        <a:buChar char="•"/>
                      </a:pPr>
                      <a:r>
                        <a:rPr lang="id-ID" sz="1400" kern="1200" dirty="0" smtClean="0">
                          <a:solidFill>
                            <a:schemeClr val="dk1"/>
                          </a:solidFill>
                          <a:effectLst/>
                          <a:latin typeface="Calibri" pitchFamily="34" charset="0"/>
                          <a:ea typeface="+mn-ea"/>
                          <a:cs typeface="Calibri" pitchFamily="34" charset="0"/>
                        </a:rPr>
                        <a:t>Disetiap Propinsi terdapat UKM dan koperasi penyedia jasa logistik sebagai pemain lokal dan nasional yang handal dan berdaya saing </a:t>
                      </a:r>
                    </a:p>
                  </a:txBody>
                  <a:tcPr marL="13041" marR="13041" marT="0" marB="0"/>
                </a:tc>
                <a:tc>
                  <a:txBody>
                    <a:bodyPr/>
                    <a:lstStyle/>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lang="id-ID" sz="1400" kern="1200" dirty="0" smtClean="0">
                          <a:solidFill>
                            <a:schemeClr val="dk1"/>
                          </a:solidFill>
                          <a:effectLst/>
                          <a:latin typeface="Calibri" pitchFamily="34" charset="0"/>
                          <a:ea typeface="+mn-ea"/>
                          <a:cs typeface="Calibri" pitchFamily="34" charset="0"/>
                        </a:rPr>
                        <a:t>Terwujudnya PL dan PJL Nasional klas dunia </a:t>
                      </a:r>
                      <a:r>
                        <a:rPr lang="id-ID" sz="1400" i="1" kern="1200" dirty="0" smtClean="0">
                          <a:solidFill>
                            <a:schemeClr val="dk1"/>
                          </a:solidFill>
                          <a:effectLst/>
                          <a:latin typeface="Calibri" pitchFamily="34" charset="0"/>
                          <a:ea typeface="+mn-ea"/>
                          <a:cs typeface="Calibri" pitchFamily="34" charset="0"/>
                        </a:rPr>
                        <a:t>(world class player)</a:t>
                      </a:r>
                      <a:endParaRPr lang="id-ID" sz="1400" kern="1200" dirty="0" smtClean="0">
                        <a:solidFill>
                          <a:schemeClr val="dk1"/>
                        </a:solidFill>
                        <a:effectLst/>
                        <a:latin typeface="Calibri" pitchFamily="34" charset="0"/>
                        <a:ea typeface="+mn-ea"/>
                        <a:cs typeface="Calibri" pitchFamily="34" charset="0"/>
                      </a:endParaRPr>
                    </a:p>
                  </a:txBody>
                  <a:tcPr marL="13041" marR="13041" marT="0" marB="0"/>
                </a:tc>
              </a:tr>
            </a:tbl>
          </a:graphicData>
        </a:graphic>
      </p:graphicFrame>
      <p:sp>
        <p:nvSpPr>
          <p:cNvPr id="22562" name="Title 1"/>
          <p:cNvSpPr txBox="1">
            <a:spLocks/>
          </p:cNvSpPr>
          <p:nvPr/>
        </p:nvSpPr>
        <p:spPr bwMode="auto">
          <a:xfrm>
            <a:off x="413895" y="3747871"/>
            <a:ext cx="9080500" cy="433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id-ID" b="1">
                <a:latin typeface="Calibri" pitchFamily="34" charset="0"/>
                <a:cs typeface="Calibri" pitchFamily="34" charset="0"/>
              </a:rPr>
              <a:t>2. Kinerja Pelaku Logbistik (PL) dan  Penyedia Jasa Logistik (PJL)</a:t>
            </a:r>
            <a:endParaRPr lang="en-US" b="1">
              <a:latin typeface="Calibri" pitchFamily="34" charset="0"/>
              <a:cs typeface="Calibri" pitchFamily="34" charset="0"/>
            </a:endParaRPr>
          </a:p>
        </p:txBody>
      </p:sp>
    </p:spTree>
    <p:extLst>
      <p:ext uri="{BB962C8B-B14F-4D97-AF65-F5344CB8AC3E}">
        <p14:creationId xmlns:p14="http://schemas.microsoft.com/office/powerpoint/2010/main" xmlns="" val="119787745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954611976"/>
              </p:ext>
            </p:extLst>
          </p:nvPr>
        </p:nvGraphicFramePr>
        <p:xfrm>
          <a:off x="412751" y="1554163"/>
          <a:ext cx="9080499" cy="3017837"/>
        </p:xfrm>
        <a:graphic>
          <a:graphicData uri="http://schemas.openxmlformats.org/drawingml/2006/table">
            <a:tbl>
              <a:tblPr firstRow="1" firstCol="1" bandRow="1">
                <a:tableStyleId>{5C22544A-7EE6-4342-B048-85BDC9FD1C3A}</a:tableStyleId>
              </a:tblPr>
              <a:tblGrid>
                <a:gridCol w="2995629"/>
                <a:gridCol w="2902015"/>
                <a:gridCol w="3182855"/>
              </a:tblGrid>
              <a:tr h="548698">
                <a:tc>
                  <a:txBody>
                    <a:bodyPr/>
                    <a:lstStyle/>
                    <a:p>
                      <a:pPr algn="ctr">
                        <a:spcAft>
                          <a:spcPts val="0"/>
                        </a:spcAft>
                      </a:pPr>
                      <a:r>
                        <a:rPr lang="id-ID" sz="1800" dirty="0">
                          <a:effectLst/>
                          <a:latin typeface="Calibri" pitchFamily="34" charset="0"/>
                          <a:cs typeface="Calibri" pitchFamily="34" charset="0"/>
                        </a:rPr>
                        <a:t>Tahap I</a:t>
                      </a:r>
                    </a:p>
                    <a:p>
                      <a:pPr algn="ctr">
                        <a:spcAft>
                          <a:spcPts val="0"/>
                        </a:spcAft>
                      </a:pPr>
                      <a:r>
                        <a:rPr lang="id-ID" sz="1800" dirty="0">
                          <a:effectLst/>
                          <a:latin typeface="Calibri" pitchFamily="34" charset="0"/>
                          <a:cs typeface="Calibri" pitchFamily="34" charset="0"/>
                        </a:rPr>
                        <a:t>(2011-2015)</a:t>
                      </a:r>
                      <a:endParaRPr lang="id-ID" sz="1800" dirty="0">
                        <a:effectLst/>
                        <a:latin typeface="Calibri" pitchFamily="34" charset="0"/>
                        <a:ea typeface="Times New Roman"/>
                        <a:cs typeface="Calibri" pitchFamily="34" charset="0"/>
                      </a:endParaRPr>
                    </a:p>
                  </a:txBody>
                  <a:tcPr marL="13039" marR="13039" marT="0" marB="0"/>
                </a:tc>
                <a:tc>
                  <a:txBody>
                    <a:bodyPr/>
                    <a:lstStyle/>
                    <a:p>
                      <a:pPr algn="ctr">
                        <a:spcAft>
                          <a:spcPts val="0"/>
                        </a:spcAft>
                      </a:pPr>
                      <a:r>
                        <a:rPr lang="id-ID" sz="1800" dirty="0">
                          <a:effectLst/>
                          <a:latin typeface="Calibri" pitchFamily="34" charset="0"/>
                          <a:cs typeface="Calibri" pitchFamily="34" charset="0"/>
                        </a:rPr>
                        <a:t>Tahap II</a:t>
                      </a:r>
                    </a:p>
                    <a:p>
                      <a:pPr algn="ctr">
                        <a:spcAft>
                          <a:spcPts val="0"/>
                        </a:spcAft>
                      </a:pPr>
                      <a:r>
                        <a:rPr lang="id-ID" sz="1800" dirty="0">
                          <a:effectLst/>
                          <a:latin typeface="Calibri" pitchFamily="34" charset="0"/>
                          <a:cs typeface="Calibri" pitchFamily="34" charset="0"/>
                        </a:rPr>
                        <a:t>(2016-2020)</a:t>
                      </a:r>
                      <a:endParaRPr lang="id-ID" sz="1800" dirty="0">
                        <a:effectLst/>
                        <a:latin typeface="Calibri" pitchFamily="34" charset="0"/>
                        <a:ea typeface="Times New Roman"/>
                        <a:cs typeface="Calibri" pitchFamily="34" charset="0"/>
                      </a:endParaRPr>
                    </a:p>
                  </a:txBody>
                  <a:tcPr marL="13039" marR="13039" marT="0" marB="0"/>
                </a:tc>
                <a:tc>
                  <a:txBody>
                    <a:bodyPr/>
                    <a:lstStyle/>
                    <a:p>
                      <a:pPr algn="ctr">
                        <a:spcAft>
                          <a:spcPts val="0"/>
                        </a:spcAft>
                      </a:pPr>
                      <a:r>
                        <a:rPr lang="id-ID" sz="1800" dirty="0">
                          <a:effectLst/>
                          <a:latin typeface="Calibri" pitchFamily="34" charset="0"/>
                          <a:cs typeface="Calibri" pitchFamily="34" charset="0"/>
                        </a:rPr>
                        <a:t>Tahap III</a:t>
                      </a:r>
                    </a:p>
                    <a:p>
                      <a:pPr algn="ctr">
                        <a:spcAft>
                          <a:spcPts val="0"/>
                        </a:spcAft>
                      </a:pPr>
                      <a:r>
                        <a:rPr lang="id-ID" sz="1800" dirty="0">
                          <a:effectLst/>
                          <a:latin typeface="Calibri" pitchFamily="34" charset="0"/>
                          <a:cs typeface="Calibri" pitchFamily="34" charset="0"/>
                        </a:rPr>
                        <a:t>(2021-2025)</a:t>
                      </a:r>
                      <a:endParaRPr lang="id-ID" sz="1800" dirty="0">
                        <a:effectLst/>
                        <a:latin typeface="Calibri" pitchFamily="34" charset="0"/>
                        <a:ea typeface="Times New Roman"/>
                        <a:cs typeface="Calibri" pitchFamily="34" charset="0"/>
                      </a:endParaRPr>
                    </a:p>
                  </a:txBody>
                  <a:tcPr marL="13039" marR="13039" marT="0" marB="0"/>
                </a:tc>
              </a:tr>
              <a:tr h="2469139">
                <a:tc>
                  <a:txBody>
                    <a:bodyPr/>
                    <a:lstStyle/>
                    <a:p>
                      <a:pPr marL="285750" lvl="0" indent="-285750">
                        <a:buFont typeface="Arial" pitchFamily="34" charset="0"/>
                        <a:buChar char="•"/>
                      </a:pPr>
                      <a:r>
                        <a:rPr lang="id-ID" sz="1800" b="1" kern="1200" dirty="0" smtClean="0">
                          <a:solidFill>
                            <a:schemeClr val="bg1"/>
                          </a:solidFill>
                          <a:effectLst/>
                          <a:latin typeface="Calibri" pitchFamily="34" charset="0"/>
                          <a:ea typeface="+mn-ea"/>
                          <a:cs typeface="Calibri" pitchFamily="34" charset="0"/>
                        </a:rPr>
                        <a:t>Meningkatnya peran BUMN PJL (Pos, BGR, Bulog, dll) dalam Logistik pedesaan dan nasional</a:t>
                      </a:r>
                    </a:p>
                    <a:p>
                      <a:pPr marL="285750" indent="-285750">
                        <a:buFont typeface="Arial" pitchFamily="34" charset="0"/>
                        <a:buChar char="•"/>
                      </a:pPr>
                      <a:r>
                        <a:rPr lang="id-ID" sz="1800" b="1" kern="1200" dirty="0" smtClean="0">
                          <a:solidFill>
                            <a:schemeClr val="bg1"/>
                          </a:solidFill>
                          <a:effectLst/>
                          <a:latin typeface="Calibri" pitchFamily="34" charset="0"/>
                          <a:ea typeface="+mn-ea"/>
                          <a:cs typeface="Calibri" pitchFamily="34" charset="0"/>
                        </a:rPr>
                        <a:t>Revitalisasi BUMN Niaga sebagai </a:t>
                      </a:r>
                      <a:r>
                        <a:rPr lang="id-ID" sz="1800" b="1" i="1" kern="1200" dirty="0" smtClean="0">
                          <a:solidFill>
                            <a:schemeClr val="bg1"/>
                          </a:solidFill>
                          <a:effectLst/>
                          <a:latin typeface="Calibri" pitchFamily="34" charset="0"/>
                          <a:ea typeface="+mn-ea"/>
                          <a:cs typeface="Calibri" pitchFamily="34" charset="0"/>
                        </a:rPr>
                        <a:t>trading house</a:t>
                      </a:r>
                      <a:r>
                        <a:rPr lang="id-ID" sz="1800" b="1" kern="1200" dirty="0" smtClean="0">
                          <a:solidFill>
                            <a:schemeClr val="bg1"/>
                          </a:solidFill>
                          <a:effectLst/>
                          <a:latin typeface="Calibri" pitchFamily="34" charset="0"/>
                          <a:ea typeface="+mn-ea"/>
                          <a:cs typeface="Calibri" pitchFamily="34" charset="0"/>
                        </a:rPr>
                        <a:t> komoditas pokok dan strategis serta komoditas ekspor</a:t>
                      </a:r>
                      <a:endParaRPr lang="id-ID" sz="1800" dirty="0">
                        <a:solidFill>
                          <a:schemeClr val="bg1"/>
                        </a:solidFill>
                        <a:effectLst/>
                        <a:latin typeface="Calibri" pitchFamily="34" charset="0"/>
                        <a:cs typeface="Calibri" pitchFamily="34" charset="0"/>
                      </a:endParaRPr>
                    </a:p>
                  </a:txBody>
                  <a:tcPr marL="13039" marR="13039" marT="0" marB="0"/>
                </a:tc>
                <a:tc>
                  <a:txBody>
                    <a:bodyPr/>
                    <a:lstStyle/>
                    <a:p>
                      <a:pPr marL="285750" lvl="0" indent="-285750">
                        <a:buFont typeface="Arial" pitchFamily="34" charset="0"/>
                        <a:buChar char="•"/>
                      </a:pPr>
                      <a:r>
                        <a:rPr lang="id-ID" sz="1800" kern="1200" dirty="0" smtClean="0">
                          <a:solidFill>
                            <a:schemeClr val="dk1"/>
                          </a:solidFill>
                          <a:effectLst/>
                          <a:latin typeface="Calibri" pitchFamily="34" charset="0"/>
                          <a:ea typeface="+mn-ea"/>
                          <a:cs typeface="Calibri" pitchFamily="34" charset="0"/>
                        </a:rPr>
                        <a:t>Terwjudnya BUMN PJL sebagai pemain andalan dalam logistik pedesaan dan nasional</a:t>
                      </a:r>
                      <a:endParaRPr lang="id-ID" sz="1800" dirty="0" smtClean="0">
                        <a:effectLst/>
                        <a:latin typeface="Calibri" pitchFamily="34" charset="0"/>
                        <a:cs typeface="Calibri" pitchFamily="34" charset="0"/>
                      </a:endParaRPr>
                    </a:p>
                    <a:p>
                      <a:pPr marL="285750" lvl="0" indent="-285750">
                        <a:buFont typeface="Arial" pitchFamily="34" charset="0"/>
                        <a:buChar char="•"/>
                      </a:pPr>
                      <a:r>
                        <a:rPr lang="id-ID" sz="1800" kern="1200" dirty="0" smtClean="0">
                          <a:solidFill>
                            <a:schemeClr val="dk1"/>
                          </a:solidFill>
                          <a:effectLst/>
                          <a:latin typeface="Calibri" pitchFamily="34" charset="0"/>
                          <a:ea typeface="+mn-ea"/>
                          <a:cs typeface="Calibri" pitchFamily="34" charset="0"/>
                        </a:rPr>
                        <a:t>Terwujudnya BUMN Niaga sebagai </a:t>
                      </a:r>
                      <a:r>
                        <a:rPr lang="id-ID" sz="1800" i="1" kern="1200" dirty="0" smtClean="0">
                          <a:solidFill>
                            <a:schemeClr val="dk1"/>
                          </a:solidFill>
                          <a:effectLst/>
                          <a:latin typeface="Calibri" pitchFamily="34" charset="0"/>
                          <a:ea typeface="+mn-ea"/>
                          <a:cs typeface="Calibri" pitchFamily="34" charset="0"/>
                        </a:rPr>
                        <a:t>trading house</a:t>
                      </a:r>
                      <a:r>
                        <a:rPr lang="id-ID" sz="1800" kern="1200" dirty="0" smtClean="0">
                          <a:solidFill>
                            <a:schemeClr val="dk1"/>
                          </a:solidFill>
                          <a:effectLst/>
                          <a:latin typeface="Calibri" pitchFamily="34" charset="0"/>
                          <a:ea typeface="+mn-ea"/>
                          <a:cs typeface="Calibri" pitchFamily="34" charset="0"/>
                        </a:rPr>
                        <a:t> klas dunia </a:t>
                      </a:r>
                      <a:r>
                        <a:rPr lang="id-ID" sz="1800" i="1" kern="1200" dirty="0" smtClean="0">
                          <a:solidFill>
                            <a:schemeClr val="dk1"/>
                          </a:solidFill>
                          <a:effectLst/>
                          <a:latin typeface="Calibri" pitchFamily="34" charset="0"/>
                          <a:ea typeface="+mn-ea"/>
                          <a:cs typeface="Calibri" pitchFamily="34" charset="0"/>
                        </a:rPr>
                        <a:t>(world class player)</a:t>
                      </a:r>
                      <a:endParaRPr lang="id-ID" sz="1800" dirty="0">
                        <a:effectLst/>
                        <a:latin typeface="Calibri" pitchFamily="34" charset="0"/>
                        <a:cs typeface="Calibri" pitchFamily="34" charset="0"/>
                      </a:endParaRPr>
                    </a:p>
                  </a:txBody>
                  <a:tcPr marL="13039" marR="13039" marT="0" marB="0"/>
                </a:tc>
                <a:tc>
                  <a:txBody>
                    <a:bodyPr/>
                    <a:lstStyle/>
                    <a:p>
                      <a:pPr marL="342900" marR="0" lvl="0" indent="-342900" algn="l" defTabSz="914400" rtl="0" eaLnBrk="1" fontAlgn="auto" latinLnBrk="0" hangingPunct="1">
                        <a:lnSpc>
                          <a:spcPct val="100000"/>
                        </a:lnSpc>
                        <a:spcBef>
                          <a:spcPts val="0"/>
                        </a:spcBef>
                        <a:spcAft>
                          <a:spcPts val="0"/>
                        </a:spcAft>
                        <a:buClrTx/>
                        <a:buSzTx/>
                        <a:buFont typeface="Symbol"/>
                        <a:buChar char=""/>
                        <a:tabLst/>
                        <a:defRPr/>
                      </a:pPr>
                      <a:r>
                        <a:rPr lang="id-ID" sz="1800" kern="1200" dirty="0" smtClean="0">
                          <a:solidFill>
                            <a:schemeClr val="dk1"/>
                          </a:solidFill>
                          <a:effectLst/>
                          <a:latin typeface="Calibri" pitchFamily="34" charset="0"/>
                          <a:ea typeface="+mn-ea"/>
                          <a:cs typeface="Calibri" pitchFamily="34" charset="0"/>
                        </a:rPr>
                        <a:t>Terwujudnya PL dan PJL Nasional klas dunia </a:t>
                      </a:r>
                      <a:r>
                        <a:rPr lang="id-ID" sz="1800" i="1" kern="1200" dirty="0" smtClean="0">
                          <a:solidFill>
                            <a:schemeClr val="dk1"/>
                          </a:solidFill>
                          <a:effectLst/>
                          <a:latin typeface="Calibri" pitchFamily="34" charset="0"/>
                          <a:ea typeface="+mn-ea"/>
                          <a:cs typeface="Calibri" pitchFamily="34" charset="0"/>
                        </a:rPr>
                        <a:t>(world class player)</a:t>
                      </a:r>
                      <a:endParaRPr lang="id-ID" sz="1800" kern="1200" dirty="0" smtClean="0">
                        <a:solidFill>
                          <a:schemeClr val="dk1"/>
                        </a:solidFill>
                        <a:effectLst/>
                        <a:latin typeface="Calibri" pitchFamily="34" charset="0"/>
                        <a:ea typeface="+mn-ea"/>
                        <a:cs typeface="Calibri" pitchFamily="34" charset="0"/>
                      </a:endParaRPr>
                    </a:p>
                  </a:txBody>
                  <a:tcPr marL="13039" marR="13039" marT="0" marB="0"/>
                </a:tc>
              </a:tr>
            </a:tbl>
          </a:graphicData>
        </a:graphic>
      </p:graphicFrame>
      <p:sp>
        <p:nvSpPr>
          <p:cNvPr id="23569" name="Title 1"/>
          <p:cNvSpPr txBox="1">
            <a:spLocks/>
          </p:cNvSpPr>
          <p:nvPr/>
        </p:nvSpPr>
        <p:spPr bwMode="auto">
          <a:xfrm>
            <a:off x="352098" y="1082347"/>
            <a:ext cx="9080500"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id-ID" sz="2000" b="1">
                <a:effectLst>
                  <a:outerShdw blurRad="38100" dist="38100" dir="2700000" algn="tl">
                    <a:srgbClr val="000000">
                      <a:alpha val="43137"/>
                    </a:srgbClr>
                  </a:outerShdw>
                </a:effectLst>
                <a:latin typeface="Calibri" pitchFamily="34" charset="0"/>
                <a:cs typeface="Calibri" pitchFamily="34" charset="0"/>
              </a:rPr>
              <a:t>2. Kinerja Pelaku Logbistik (PL) dan  Penyedia Jasa Logistik (PJL)</a:t>
            </a:r>
            <a:endParaRPr lang="en-US" sz="2000" b="1">
              <a:effectLst>
                <a:outerShdw blurRad="38100" dist="38100" dir="2700000" algn="tl">
                  <a:srgbClr val="000000">
                    <a:alpha val="43137"/>
                  </a:srgbClr>
                </a:outerShdw>
              </a:effectLst>
              <a:latin typeface="Calibri" pitchFamily="34" charset="0"/>
              <a:cs typeface="Calibri" pitchFamily="34" charset="0"/>
            </a:endParaRPr>
          </a:p>
        </p:txBody>
      </p:sp>
      <p:sp>
        <p:nvSpPr>
          <p:cNvPr id="7" name="Title 1"/>
          <p:cNvSpPr txBox="1">
            <a:spLocks/>
          </p:cNvSpPr>
          <p:nvPr/>
        </p:nvSpPr>
        <p:spPr>
          <a:xfrm>
            <a:off x="304800" y="115888"/>
            <a:ext cx="9109735" cy="576262"/>
          </a:xfrm>
          <a:prstGeom prst="rect">
            <a:avLst/>
          </a:prstGeom>
          <a:noFill/>
          <a:ln>
            <a:noFill/>
          </a:ln>
        </p:spPr>
        <p:txBody>
          <a:bodyPr vert="horz" lIns="91440" tIns="45720" rIns="91440" bIns="45720" rtlCol="0" anchor="b">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a:defRPr/>
            </a:pPr>
            <a:r>
              <a:rPr lang="id-ID"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II(D). Kondisi Yang Diharapkan: Esensi Program Aksi (2)</a:t>
            </a:r>
            <a:endParaRPr lang="en-US" sz="28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xmlns="" val="88389544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ChangeArrowheads="1"/>
          </p:cNvSpPr>
          <p:nvPr/>
        </p:nvSpPr>
        <p:spPr bwMode="auto">
          <a:xfrm>
            <a:off x="2875492" y="675759"/>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pPr>
              <a:tabLst>
                <a:tab pos="5486400" algn="l"/>
                <a:tab pos="5715000" algn="l"/>
              </a:tabLst>
            </a:pPr>
            <a:endParaRPr lang="id-ID"/>
          </a:p>
        </p:txBody>
      </p:sp>
      <p:graphicFrame>
        <p:nvGraphicFramePr>
          <p:cNvPr id="3" name="Table 2"/>
          <p:cNvGraphicFramePr>
            <a:graphicFrameLocks noGrp="1"/>
          </p:cNvGraphicFramePr>
          <p:nvPr>
            <p:extLst>
              <p:ext uri="{D42A27DB-BD31-4B8C-83A1-F6EECF244321}">
                <p14:modId xmlns:p14="http://schemas.microsoft.com/office/powerpoint/2010/main" xmlns="" val="470480"/>
              </p:ext>
            </p:extLst>
          </p:nvPr>
        </p:nvGraphicFramePr>
        <p:xfrm>
          <a:off x="458787" y="1295400"/>
          <a:ext cx="9142413" cy="5394960"/>
        </p:xfrm>
        <a:graphic>
          <a:graphicData uri="http://schemas.openxmlformats.org/drawingml/2006/table">
            <a:tbl>
              <a:tblPr/>
              <a:tblGrid>
                <a:gridCol w="3159258"/>
                <a:gridCol w="2992438"/>
                <a:gridCol w="2990717"/>
              </a:tblGrid>
              <a:tr h="44799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Tahap 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(2011-2015)</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Tahap II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(2016-2020)</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Tahap III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(2021-2025)</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712969">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id-ID" sz="1400" b="1" i="0" u="none" strike="noStrike" cap="none" normalizeH="0" baseline="0" smtClean="0">
                          <a:ln>
                            <a:noFill/>
                          </a:ln>
                          <a:solidFill>
                            <a:srgbClr val="FFFFFF"/>
                          </a:solidFill>
                          <a:effectLst/>
                          <a:latin typeface="Calibri" pitchFamily="34" charset="0"/>
                          <a:cs typeface="Calibri" pitchFamily="34" charset="0"/>
                        </a:rPr>
                        <a:t>Ditetapkan dan selesainya rancangan rinci  </a:t>
                      </a:r>
                      <a:r>
                        <a:rPr kumimoji="0" lang="en-US" sz="1400" b="1" i="0" u="none" strike="noStrike" cap="none" normalizeH="0" baseline="0" smtClean="0">
                          <a:ln>
                            <a:noFill/>
                          </a:ln>
                          <a:solidFill>
                            <a:srgbClr val="FFFFFF"/>
                          </a:solidFill>
                          <a:effectLst/>
                          <a:latin typeface="Calibri" pitchFamily="34" charset="0"/>
                          <a:cs typeface="Calibri" pitchFamily="34" charset="0"/>
                        </a:rPr>
                        <a:t>pelabuhan hub </a:t>
                      </a:r>
                      <a:r>
                        <a:rPr kumimoji="0" lang="id-ID" sz="1400" b="1" i="0" u="none" strike="noStrike" cap="none" normalizeH="0" baseline="0" smtClean="0">
                          <a:ln>
                            <a:noFill/>
                          </a:ln>
                          <a:solidFill>
                            <a:srgbClr val="FFFFFF"/>
                          </a:solidFill>
                          <a:effectLst/>
                          <a:latin typeface="Calibri" pitchFamily="34" charset="0"/>
                          <a:cs typeface="Calibri" pitchFamily="34" charset="0"/>
                        </a:rPr>
                        <a:t>laut </a:t>
                      </a:r>
                      <a:r>
                        <a:rPr kumimoji="0" lang="en-US" sz="1400" b="1" i="0" u="none" strike="noStrike" cap="none" normalizeH="0" baseline="0" smtClean="0">
                          <a:ln>
                            <a:noFill/>
                          </a:ln>
                          <a:solidFill>
                            <a:srgbClr val="FFFFFF"/>
                          </a:solidFill>
                          <a:effectLst/>
                          <a:latin typeface="Calibri" pitchFamily="34" charset="0"/>
                          <a:cs typeface="Calibri" pitchFamily="34" charset="0"/>
                        </a:rPr>
                        <a:t>internasional </a:t>
                      </a:r>
                      <a:r>
                        <a:rPr kumimoji="0" lang="id-ID" sz="1400" b="1" i="0" u="none" strike="noStrike" cap="none" normalizeH="0" baseline="0" smtClean="0">
                          <a:ln>
                            <a:noFill/>
                          </a:ln>
                          <a:solidFill>
                            <a:srgbClr val="FFFFFF"/>
                          </a:solidFill>
                          <a:effectLst/>
                          <a:latin typeface="Calibri" pitchFamily="34" charset="0"/>
                          <a:cs typeface="Calibri" pitchFamily="34" charset="0"/>
                        </a:rPr>
                        <a:t>untuk </a:t>
                      </a:r>
                      <a:r>
                        <a:rPr kumimoji="0" lang="en-US" sz="1400" b="1" i="0" u="none" strike="noStrike" cap="none" normalizeH="0" baseline="0" smtClean="0">
                          <a:ln>
                            <a:noFill/>
                          </a:ln>
                          <a:solidFill>
                            <a:srgbClr val="FFFFFF"/>
                          </a:solidFill>
                          <a:effectLst/>
                          <a:latin typeface="Calibri" pitchFamily="34" charset="0"/>
                          <a:cs typeface="Calibri" pitchFamily="34" charset="0"/>
                        </a:rPr>
                        <a:t>Kawasan Timur Indonesia</a:t>
                      </a:r>
                      <a:r>
                        <a:rPr kumimoji="0" lang="id-ID" sz="1400" b="1" i="0" u="none" strike="noStrike" cap="none" normalizeH="0" baseline="0" smtClean="0">
                          <a:ln>
                            <a:noFill/>
                          </a:ln>
                          <a:solidFill>
                            <a:srgbClr val="FFFFFF"/>
                          </a:solidFill>
                          <a:effectLst/>
                          <a:latin typeface="Calibri" pitchFamily="34" charset="0"/>
                          <a:cs typeface="Calibri" pitchFamily="34" charset="0"/>
                        </a:rPr>
                        <a:t>  di Bitung dan untuk Kawasan Barat Indonesia di  Kuala Tanjung </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id-ID" sz="1400" b="1" i="0" u="none" strike="noStrike" cap="none" normalizeH="0" baseline="0" smtClean="0">
                          <a:ln>
                            <a:noFill/>
                          </a:ln>
                          <a:solidFill>
                            <a:srgbClr val="FFFFFF"/>
                          </a:solidFill>
                          <a:effectLst/>
                          <a:latin typeface="Calibri" pitchFamily="34" charset="0"/>
                          <a:cs typeface="Calibri" pitchFamily="34" charset="0"/>
                        </a:rPr>
                        <a:t>Ditetapkannya  pelabuhan hub udara international di Jakarta, Kuala Namu, dan  Makasar.</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id-ID" sz="1400" b="1" i="0" u="none" strike="noStrike" cap="none" normalizeH="0" baseline="0" smtClean="0">
                          <a:ln>
                            <a:noFill/>
                          </a:ln>
                          <a:solidFill>
                            <a:srgbClr val="FFFFFF"/>
                          </a:solidFill>
                          <a:effectLst/>
                          <a:latin typeface="Calibri" pitchFamily="34" charset="0"/>
                          <a:cs typeface="Calibri" pitchFamily="34" charset="0"/>
                        </a:rPr>
                        <a:t>Beroperasinya model sistem pelayanan   24/7 kargo udara  di Bandara Soekarno Hatta</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id-ID" sz="1400" b="1" i="0" u="none" strike="noStrike" cap="none" normalizeH="0" baseline="0" smtClean="0">
                          <a:ln>
                            <a:noFill/>
                          </a:ln>
                          <a:solidFill>
                            <a:srgbClr val="FFFFFF"/>
                          </a:solidFill>
                          <a:effectLst/>
                          <a:latin typeface="Calibri" pitchFamily="34" charset="0"/>
                          <a:cs typeface="Calibri" pitchFamily="34" charset="0"/>
                        </a:rPr>
                        <a:t>Terwujud  dan beroperasi secara terjadwal jalur pelayaran </a:t>
                      </a:r>
                      <a:r>
                        <a:rPr kumimoji="0" lang="id-ID" sz="1400" b="1" i="1" u="none" strike="noStrike" cap="none" normalizeH="0" baseline="0" smtClean="0">
                          <a:ln>
                            <a:noFill/>
                          </a:ln>
                          <a:solidFill>
                            <a:srgbClr val="FFFFFF"/>
                          </a:solidFill>
                          <a:effectLst/>
                          <a:latin typeface="Calibri" pitchFamily="34" charset="0"/>
                          <a:cs typeface="Calibri" pitchFamily="34" charset="0"/>
                        </a:rPr>
                        <a:t>short sea shipping </a:t>
                      </a:r>
                      <a:r>
                        <a:rPr kumimoji="0" lang="id-ID" sz="1400" b="1" i="0" u="none" strike="noStrike" cap="none" normalizeH="0" baseline="0" smtClean="0">
                          <a:ln>
                            <a:noFill/>
                          </a:ln>
                          <a:solidFill>
                            <a:srgbClr val="FFFFFF"/>
                          </a:solidFill>
                          <a:effectLst/>
                          <a:latin typeface="Calibri" pitchFamily="34" charset="0"/>
                          <a:cs typeface="Calibri" pitchFamily="34" charset="0"/>
                        </a:rPr>
                        <a:t>(SSS) di jalur Pantura dan Lalintim Sumatera untuk menggalakkan transportasi laut sebagai </a:t>
                      </a:r>
                      <a:r>
                        <a:rPr kumimoji="0" lang="id-ID" sz="1400" b="1" i="1" u="none" strike="noStrike" cap="none" normalizeH="0" baseline="0" smtClean="0">
                          <a:ln>
                            <a:noFill/>
                          </a:ln>
                          <a:solidFill>
                            <a:srgbClr val="FFFFFF"/>
                          </a:solidFill>
                          <a:effectLst/>
                          <a:latin typeface="Calibri" pitchFamily="34" charset="0"/>
                          <a:cs typeface="Calibri" pitchFamily="34" charset="0"/>
                        </a:rPr>
                        <a:t>backbone</a:t>
                      </a:r>
                      <a:r>
                        <a:rPr kumimoji="0" lang="id-ID" sz="1400" b="1" i="0" u="none" strike="noStrike" cap="none" normalizeH="0" baseline="0" smtClean="0">
                          <a:ln>
                            <a:noFill/>
                          </a:ln>
                          <a:solidFill>
                            <a:srgbClr val="FFFFFF"/>
                          </a:solidFill>
                          <a:effectLst/>
                          <a:latin typeface="Calibri" pitchFamily="34" charset="0"/>
                          <a:cs typeface="Calibri" pitchFamily="34" charset="0"/>
                        </a:rPr>
                        <a:t> transportasi nasional </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id-ID" sz="1400" b="1" i="0" u="none" strike="noStrike" cap="none" normalizeH="0" baseline="0" smtClean="0">
                          <a:ln>
                            <a:noFill/>
                          </a:ln>
                          <a:solidFill>
                            <a:srgbClr val="FFFFFF"/>
                          </a:solidFill>
                          <a:effectLst/>
                          <a:latin typeface="Calibri" pitchFamily="34" charset="0"/>
                          <a:cs typeface="Calibri" pitchFamily="34" charset="0"/>
                        </a:rPr>
                        <a:t>Meningkatnya peran KA untuk menangani angkutan barang jarak jauh di Jawa dan Sumatera</a:t>
                      </a:r>
                    </a:p>
                    <a:p>
                      <a:pPr marL="285750" marR="0" lvl="0" indent="-285750" algn="l" defTabSz="914400" rtl="0" eaLnBrk="1" fontAlgn="base" latinLnBrk="0" hangingPunct="1">
                        <a:lnSpc>
                          <a:spcPct val="100000"/>
                        </a:lnSpc>
                        <a:spcBef>
                          <a:spcPct val="0"/>
                        </a:spcBef>
                        <a:spcAft>
                          <a:spcPct val="0"/>
                        </a:spcAft>
                        <a:buClrTx/>
                        <a:buSzTx/>
                        <a:buFont typeface="Symbol" pitchFamily="18" charset="2"/>
                        <a:buNone/>
                        <a:tabLst/>
                      </a:pPr>
                      <a:r>
                        <a:rPr kumimoji="0" lang="id-ID" sz="1400" b="1" i="0" u="none" strike="noStrike" cap="none" normalizeH="0" baseline="0" smtClean="0">
                          <a:ln>
                            <a:noFill/>
                          </a:ln>
                          <a:solidFill>
                            <a:srgbClr val="FFFFFF"/>
                          </a:solidFill>
                          <a:effectLst/>
                          <a:latin typeface="Calibri" pitchFamily="34" charset="0"/>
                          <a:cs typeface="Calibri" pitchFamily="34" charset="0"/>
                        </a:rPr>
                        <a:t>  </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7800" marR="0" lvl="0" indent="-1778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400" b="0" i="0" u="none" strike="noStrike" cap="none" normalizeH="0" baseline="0" smtClean="0">
                          <a:ln>
                            <a:noFill/>
                          </a:ln>
                          <a:solidFill>
                            <a:srgbClr val="000000"/>
                          </a:solidFill>
                          <a:effectLst/>
                          <a:latin typeface="Calibri" pitchFamily="34" charset="0"/>
                          <a:cs typeface="Calibri" pitchFamily="34" charset="0"/>
                        </a:rPr>
                        <a:t>Dibangunnya </a:t>
                      </a:r>
                      <a:r>
                        <a:rPr kumimoji="0" lang="en-US" sz="1400" b="0" i="0" u="none" strike="noStrike" cap="none" normalizeH="0" baseline="0" smtClean="0">
                          <a:ln>
                            <a:noFill/>
                          </a:ln>
                          <a:solidFill>
                            <a:srgbClr val="000000"/>
                          </a:solidFill>
                          <a:effectLst/>
                          <a:latin typeface="Calibri" pitchFamily="34" charset="0"/>
                          <a:cs typeface="Calibri" pitchFamily="34" charset="0"/>
                        </a:rPr>
                        <a:t>pelabuhan hub </a:t>
                      </a:r>
                      <a:r>
                        <a:rPr kumimoji="0" lang="id-ID" sz="1400" b="0" i="0" u="none" strike="noStrike" cap="none" normalizeH="0" baseline="0" smtClean="0">
                          <a:ln>
                            <a:noFill/>
                          </a:ln>
                          <a:solidFill>
                            <a:srgbClr val="000000"/>
                          </a:solidFill>
                          <a:effectLst/>
                          <a:latin typeface="Calibri" pitchFamily="34" charset="0"/>
                          <a:cs typeface="Calibri" pitchFamily="34" charset="0"/>
                        </a:rPr>
                        <a:t>laut </a:t>
                      </a:r>
                      <a:r>
                        <a:rPr kumimoji="0" lang="en-US" sz="1400" b="0" i="0" u="none" strike="noStrike" cap="none" normalizeH="0" baseline="0" smtClean="0">
                          <a:ln>
                            <a:noFill/>
                          </a:ln>
                          <a:solidFill>
                            <a:srgbClr val="000000"/>
                          </a:solidFill>
                          <a:effectLst/>
                          <a:latin typeface="Calibri" pitchFamily="34" charset="0"/>
                          <a:cs typeface="Calibri" pitchFamily="34" charset="0"/>
                        </a:rPr>
                        <a:t>internasional </a:t>
                      </a:r>
                      <a:r>
                        <a:rPr kumimoji="0" lang="id-ID" sz="1400" b="0" i="0" u="none" strike="noStrike" cap="none" normalizeH="0" baseline="0" smtClean="0">
                          <a:ln>
                            <a:noFill/>
                          </a:ln>
                          <a:solidFill>
                            <a:srgbClr val="000000"/>
                          </a:solidFill>
                          <a:effectLst/>
                          <a:latin typeface="Calibri" pitchFamily="34" charset="0"/>
                          <a:cs typeface="Calibri" pitchFamily="34" charset="0"/>
                        </a:rPr>
                        <a:t>untuk</a:t>
                      </a:r>
                      <a:r>
                        <a:rPr kumimoji="0" lang="en-US" sz="1400" b="0" i="0" u="none" strike="noStrike" cap="none" normalizeH="0" baseline="0" smtClean="0">
                          <a:ln>
                            <a:noFill/>
                          </a:ln>
                          <a:solidFill>
                            <a:srgbClr val="000000"/>
                          </a:solidFill>
                          <a:effectLst/>
                          <a:latin typeface="Calibri" pitchFamily="34" charset="0"/>
                          <a:cs typeface="Calibri" pitchFamily="34" charset="0"/>
                        </a:rPr>
                        <a:t> Kawasan Timur Indonesia</a:t>
                      </a:r>
                      <a:r>
                        <a:rPr kumimoji="0" lang="id-ID" sz="1400" b="0" i="0" u="none" strike="noStrike" cap="none" normalizeH="0" baseline="0" smtClean="0">
                          <a:ln>
                            <a:noFill/>
                          </a:ln>
                          <a:solidFill>
                            <a:srgbClr val="000000"/>
                          </a:solidFill>
                          <a:effectLst/>
                          <a:latin typeface="Calibri" pitchFamily="34" charset="0"/>
                          <a:cs typeface="Calibri" pitchFamily="34" charset="0"/>
                        </a:rPr>
                        <a:t> di Bitung, dan untuk Kawasan Barat Indonesia di  Kuala Tanjung</a:t>
                      </a:r>
                    </a:p>
                    <a:p>
                      <a:pPr marL="177800" marR="0" lvl="0" indent="-1778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4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Pengembangan  pelabuhan kargo udara di Manado, Bali, Balikpapan, Morotai, Biak, dsb</a:t>
                      </a:r>
                      <a:endParaRPr kumimoji="0" lang="id-ID" sz="1400" b="0" i="0" u="none" strike="noStrike" cap="none" normalizeH="0" baseline="0" smtClean="0">
                        <a:ln>
                          <a:noFill/>
                        </a:ln>
                        <a:solidFill>
                          <a:srgbClr val="000000"/>
                        </a:solidFill>
                        <a:effectLst/>
                        <a:latin typeface="Calibri" pitchFamily="34" charset="0"/>
                        <a:cs typeface="Calibri" pitchFamily="34" charset="0"/>
                      </a:endParaRPr>
                    </a:p>
                    <a:p>
                      <a:pPr marL="177800" marR="0" lvl="0" indent="-1778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400" b="0" i="0" u="none" strike="noStrike" cap="none" normalizeH="0" baseline="0" smtClean="0">
                          <a:ln>
                            <a:noFill/>
                          </a:ln>
                          <a:solidFill>
                            <a:srgbClr val="000000"/>
                          </a:solidFill>
                          <a:effectLst/>
                          <a:latin typeface="Calibri" pitchFamily="34" charset="0"/>
                          <a:cs typeface="Calibri" pitchFamily="34" charset="0"/>
                        </a:rPr>
                        <a:t>Beroperasinya model sistem pelayanan 24/7 kargo udara  di bandara utama</a:t>
                      </a:r>
                    </a:p>
                    <a:p>
                      <a:pPr marL="177800" marR="0" lvl="0" indent="-1778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400" b="0" i="0" u="none" strike="noStrike" cap="none" normalizeH="0" baseline="0" smtClean="0">
                          <a:ln>
                            <a:noFill/>
                          </a:ln>
                          <a:solidFill>
                            <a:srgbClr val="000000"/>
                          </a:solidFill>
                          <a:effectLst/>
                          <a:latin typeface="Calibri" pitchFamily="34" charset="0"/>
                          <a:cs typeface="Calibri" pitchFamily="34" charset="0"/>
                        </a:rPr>
                        <a:t>Terbangun dan beroperasi secara efektif dan efisien jaringan transportasi laut antar pulau dalam rangka  mewujudkan transportasi laut sebagai </a:t>
                      </a:r>
                      <a:r>
                        <a:rPr kumimoji="0" lang="id-ID" sz="1400" b="0" i="1" u="none" strike="noStrike" cap="none" normalizeH="0" baseline="0" smtClean="0">
                          <a:ln>
                            <a:noFill/>
                          </a:ln>
                          <a:solidFill>
                            <a:srgbClr val="000000"/>
                          </a:solidFill>
                          <a:effectLst/>
                          <a:latin typeface="Calibri" pitchFamily="34" charset="0"/>
                          <a:cs typeface="Calibri" pitchFamily="34" charset="0"/>
                        </a:rPr>
                        <a:t>backbone</a:t>
                      </a:r>
                      <a:r>
                        <a:rPr kumimoji="0" lang="id-ID" sz="1400" b="0" i="0" u="none" strike="noStrike" cap="none" normalizeH="0" baseline="0" smtClean="0">
                          <a:ln>
                            <a:noFill/>
                          </a:ln>
                          <a:solidFill>
                            <a:srgbClr val="000000"/>
                          </a:solidFill>
                          <a:effectLst/>
                          <a:latin typeface="Calibri" pitchFamily="34" charset="0"/>
                          <a:cs typeface="Calibri" pitchFamily="34" charset="0"/>
                        </a:rPr>
                        <a:t> transportasi nasional</a:t>
                      </a:r>
                    </a:p>
                    <a:p>
                      <a:pPr marL="177800" marR="0" lvl="0" indent="-1778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400" b="0" i="0" u="none" strike="noStrike" cap="none" normalizeH="0" baseline="0" smtClean="0">
                          <a:ln>
                            <a:noFill/>
                          </a:ln>
                          <a:solidFill>
                            <a:srgbClr val="000000"/>
                          </a:solidFill>
                          <a:effectLst/>
                          <a:latin typeface="Calibri" pitchFamily="34" charset="0"/>
                          <a:cs typeface="Calibri" pitchFamily="34" charset="0"/>
                        </a:rPr>
                        <a:t>Terbangunnya Trans Java dan Trans Sumatera, serta Jalur KA yang menghubungkan antara pusat produksi dan simpul transportasi</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400" b="0" i="0" u="none" strike="noStrike" cap="none" normalizeH="0" baseline="0" smtClean="0">
                          <a:ln>
                            <a:noFill/>
                          </a:ln>
                          <a:solidFill>
                            <a:srgbClr val="000000"/>
                          </a:solidFill>
                          <a:effectLst/>
                          <a:latin typeface="Calibri" pitchFamily="34" charset="0"/>
                          <a:cs typeface="Calibri" pitchFamily="34" charset="0"/>
                        </a:rPr>
                        <a:t>Terintegrasinya pelabuhan hub laut internasional dengan pelabuhan utama, pelabuhan pengumpul dan pelabuhan pengumpan serta pusat pertumbuhan ekonomi, dan beroperasi secara efektif dan efisien.</a:t>
                      </a:r>
                    </a:p>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400" b="0" i="0" u="none" strike="noStrike" cap="none" normalizeH="0" baseline="0" smtClean="0">
                          <a:ln>
                            <a:noFill/>
                          </a:ln>
                          <a:solidFill>
                            <a:srgbClr val="000000"/>
                          </a:solidFill>
                          <a:effectLst/>
                          <a:latin typeface="Calibri" pitchFamily="34" charset="0"/>
                          <a:cs typeface="Calibri" pitchFamily="34" charset="0"/>
                        </a:rPr>
                        <a:t>Beroperasinya secara efektif  dan efisien </a:t>
                      </a:r>
                      <a:r>
                        <a:rPr kumimoji="0" lang="en-US" sz="1400" b="0" i="0" u="none" strike="noStrike" cap="none" normalizeH="0" baseline="0" smtClean="0">
                          <a:ln>
                            <a:noFill/>
                          </a:ln>
                          <a:solidFill>
                            <a:srgbClr val="000000"/>
                          </a:solidFill>
                          <a:effectLst/>
                          <a:latin typeface="Calibri" pitchFamily="34" charset="0"/>
                          <a:cs typeface="Calibri" pitchFamily="34" charset="0"/>
                        </a:rPr>
                        <a:t>pelabuhan </a:t>
                      </a:r>
                      <a:r>
                        <a:rPr kumimoji="0" lang="id-ID" sz="1400" b="0" i="0" u="none" strike="noStrike" cap="none" normalizeH="0" baseline="0" smtClean="0">
                          <a:ln>
                            <a:noFill/>
                          </a:ln>
                          <a:solidFill>
                            <a:srgbClr val="000000"/>
                          </a:solidFill>
                          <a:effectLst/>
                          <a:latin typeface="Calibri" pitchFamily="34" charset="0"/>
                          <a:cs typeface="Calibri" pitchFamily="34" charset="0"/>
                        </a:rPr>
                        <a:t>kargo udara </a:t>
                      </a:r>
                      <a:r>
                        <a:rPr kumimoji="0" lang="en-US" sz="1400" b="0" i="0" u="none" strike="noStrike" cap="none" normalizeH="0" baseline="0" smtClean="0">
                          <a:ln>
                            <a:noFill/>
                          </a:ln>
                          <a:solidFill>
                            <a:srgbClr val="000000"/>
                          </a:solidFill>
                          <a:effectLst/>
                          <a:latin typeface="Calibri" pitchFamily="34" charset="0"/>
                          <a:cs typeface="Calibri" pitchFamily="34" charset="0"/>
                        </a:rPr>
                        <a:t>internasional</a:t>
                      </a:r>
                      <a:endParaRPr kumimoji="0" lang="id-ID" sz="1400" b="0" i="0" u="none" strike="noStrike" cap="none" normalizeH="0" baseline="0" smtClean="0">
                        <a:ln>
                          <a:noFill/>
                        </a:ln>
                        <a:solidFill>
                          <a:srgbClr val="000000"/>
                        </a:solidFill>
                        <a:effectLst/>
                        <a:latin typeface="Calibri" pitchFamily="34" charset="0"/>
                        <a:cs typeface="Calibri" pitchFamily="34" charset="0"/>
                      </a:endParaRPr>
                    </a:p>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endParaRPr kumimoji="0" lang="id-ID" sz="1400" b="0" i="0" u="none" strike="noStrike" cap="none" normalizeH="0" baseline="0" smtClean="0">
                        <a:ln>
                          <a:noFill/>
                        </a:ln>
                        <a:solidFill>
                          <a:srgbClr val="000000"/>
                        </a:solidFill>
                        <a:effectLst/>
                        <a:latin typeface="Calibri" pitchFamily="34" charset="0"/>
                        <a:cs typeface="Calibri" pitchFamily="34" charset="0"/>
                      </a:endParaRPr>
                    </a:p>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400" b="0" i="0" u="none" strike="noStrike" cap="none" normalizeH="0" baseline="0" smtClean="0">
                          <a:ln>
                            <a:noFill/>
                          </a:ln>
                          <a:solidFill>
                            <a:srgbClr val="000000"/>
                          </a:solidFill>
                          <a:effectLst/>
                          <a:latin typeface="Calibri" pitchFamily="34" charset="0"/>
                          <a:cs typeface="Calibri" pitchFamily="34" charset="0"/>
                        </a:rPr>
                        <a:t>Transportasi laut beroperasi secara efektif dan telah berfungsi sebagai </a:t>
                      </a:r>
                      <a:r>
                        <a:rPr kumimoji="0" lang="id-ID" sz="1400" b="0" i="1" u="none" strike="noStrike" cap="none" normalizeH="0" baseline="0" smtClean="0">
                          <a:ln>
                            <a:noFill/>
                          </a:ln>
                          <a:solidFill>
                            <a:srgbClr val="000000"/>
                          </a:solidFill>
                          <a:effectLst/>
                          <a:latin typeface="Calibri" pitchFamily="34" charset="0"/>
                          <a:cs typeface="Calibri" pitchFamily="34" charset="0"/>
                        </a:rPr>
                        <a:t>backbone</a:t>
                      </a:r>
                      <a:r>
                        <a:rPr kumimoji="0" lang="id-ID" sz="1400" b="0" i="0" u="none" strike="noStrike" cap="none" normalizeH="0" baseline="0" smtClean="0">
                          <a:ln>
                            <a:noFill/>
                          </a:ln>
                          <a:solidFill>
                            <a:srgbClr val="000000"/>
                          </a:solidFill>
                          <a:effectLst/>
                          <a:latin typeface="Calibri" pitchFamily="34" charset="0"/>
                          <a:cs typeface="Calibri" pitchFamily="34" charset="0"/>
                        </a:rPr>
                        <a:t> transportasi nasional</a:t>
                      </a:r>
                    </a:p>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endParaRPr kumimoji="0" lang="id-ID" sz="1400" b="0" i="0" u="none" strike="noStrike" cap="none" normalizeH="0" baseline="0" smtClean="0">
                        <a:ln>
                          <a:noFill/>
                        </a:ln>
                        <a:solidFill>
                          <a:srgbClr val="000000"/>
                        </a:solidFill>
                        <a:effectLst/>
                        <a:latin typeface="Calibri" pitchFamily="34" charset="0"/>
                        <a:cs typeface="Calibri" pitchFamily="34" charset="0"/>
                      </a:endParaRPr>
                    </a:p>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400" b="0" i="0" u="none" strike="noStrike" cap="none" normalizeH="0" baseline="0" smtClean="0">
                          <a:ln>
                            <a:noFill/>
                          </a:ln>
                          <a:solidFill>
                            <a:srgbClr val="000000"/>
                          </a:solidFill>
                          <a:effectLst/>
                          <a:latin typeface="Calibri" pitchFamily="34" charset="0"/>
                          <a:cs typeface="Calibri" pitchFamily="34" charset="0"/>
                        </a:rPr>
                        <a:t>Beroperasinya secara efektif </a:t>
                      </a:r>
                      <a:r>
                        <a:rPr kumimoji="0" lang="id-ID" sz="14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 KA sebagai pilihan utama transportasi barang di Indonesia</a:t>
                      </a:r>
                      <a:endParaRPr kumimoji="0" lang="id-ID" sz="1400" b="0" i="0" u="none" strike="noStrike" cap="none" normalizeH="0" baseline="0" smtClean="0">
                        <a:ln>
                          <a:noFill/>
                        </a:ln>
                        <a:solidFill>
                          <a:srgbClr val="000000"/>
                        </a:solidFill>
                        <a:effectLst/>
                        <a:latin typeface="Calibri" pitchFamily="34" charset="0"/>
                        <a:cs typeface="Calibri"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id-ID" sz="1400" b="0" i="0" u="none" strike="noStrike" cap="none" normalizeH="0" baseline="0" smtClean="0">
                          <a:ln>
                            <a:noFill/>
                          </a:ln>
                          <a:solidFill>
                            <a:srgbClr val="000000"/>
                          </a:solidFill>
                          <a:effectLst/>
                          <a:latin typeface="Calibri" pitchFamily="34" charset="0"/>
                          <a:cs typeface="Calibri" pitchFamily="34" charset="0"/>
                        </a:rPr>
                        <a:t> </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24595" name="Title 1"/>
          <p:cNvSpPr txBox="1">
            <a:spLocks/>
          </p:cNvSpPr>
          <p:nvPr/>
        </p:nvSpPr>
        <p:spPr bwMode="auto">
          <a:xfrm>
            <a:off x="345654" y="833219"/>
            <a:ext cx="8630180" cy="417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id-ID" sz="2400" b="1">
                <a:effectLst>
                  <a:outerShdw blurRad="38100" dist="38100" dir="2700000" algn="tl">
                    <a:srgbClr val="000000">
                      <a:alpha val="43137"/>
                    </a:srgbClr>
                  </a:outerShdw>
                </a:effectLst>
                <a:latin typeface="Calibri" pitchFamily="34" charset="0"/>
                <a:cs typeface="Calibri" pitchFamily="34" charset="0"/>
              </a:rPr>
              <a:t>3. Kinerja Infratruktur Transoprtasi</a:t>
            </a:r>
            <a:endParaRPr lang="en-US" sz="2400" b="1">
              <a:effectLst>
                <a:outerShdw blurRad="38100" dist="38100" dir="2700000" algn="tl">
                  <a:srgbClr val="000000">
                    <a:alpha val="43137"/>
                  </a:srgbClr>
                </a:outerShdw>
              </a:effectLst>
              <a:latin typeface="Calibri" pitchFamily="34" charset="0"/>
              <a:cs typeface="Calibri" pitchFamily="34" charset="0"/>
            </a:endParaRPr>
          </a:p>
        </p:txBody>
      </p:sp>
      <p:sp>
        <p:nvSpPr>
          <p:cNvPr id="5" name="Title 1"/>
          <p:cNvSpPr>
            <a:spLocks noGrp="1"/>
          </p:cNvSpPr>
          <p:nvPr>
            <p:ph type="title"/>
          </p:nvPr>
        </p:nvSpPr>
        <p:spPr>
          <a:xfrm>
            <a:off x="336332" y="100122"/>
            <a:ext cx="9109735" cy="576262"/>
          </a:xfrm>
          <a:noFill/>
          <a:ln>
            <a:noFill/>
          </a:ln>
        </p:spPr>
        <p:txBody>
          <a:bodyPr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id-ID"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II(D). Kondisi Yang Diharapkan: Esensi Program Aksi (3)</a:t>
            </a:r>
            <a:endParaRPr lang="en-US" sz="28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xmlns="" val="186326438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381000" y="-381000"/>
            <a:ext cx="6273800" cy="13716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fontAlgn="auto" hangingPunct="1">
              <a:spcAft>
                <a:spcPts val="0"/>
              </a:spcAft>
              <a:defRPr/>
            </a:pPr>
            <a:r>
              <a:rPr lang="id-ID" sz="4000" b="1" cap="none" spc="0" smtClean="0">
                <a:ln w="11430"/>
                <a:solidFill>
                  <a:srgbClr val="FF0000"/>
                </a:solidFill>
                <a:effectLst>
                  <a:outerShdw blurRad="50800" dist="39000" dir="5460000" algn="tl">
                    <a:srgbClr val="000000">
                      <a:alpha val="38000"/>
                    </a:srgbClr>
                  </a:outerShdw>
                </a:effectLst>
              </a:rPr>
              <a:t>OUTLINE</a:t>
            </a:r>
            <a:endParaRPr lang="id-ID" sz="4000" b="1" cap="none" spc="0" dirty="0" smtClean="0">
              <a:ln w="11430"/>
              <a:solidFill>
                <a:srgbClr val="FF0000"/>
              </a:solidFill>
              <a:effectLst>
                <a:outerShdw blurRad="50800" dist="39000" dir="5460000" algn="tl">
                  <a:srgbClr val="000000">
                    <a:alpha val="38000"/>
                  </a:srgbClr>
                </a:outerShdw>
              </a:effectLst>
            </a:endParaRPr>
          </a:p>
        </p:txBody>
      </p:sp>
      <p:sp>
        <p:nvSpPr>
          <p:cNvPr id="19459" name="Rectangle 3"/>
          <p:cNvSpPr>
            <a:spLocks noGrp="1" noChangeArrowheads="1"/>
          </p:cNvSpPr>
          <p:nvPr>
            <p:ph idx="1"/>
          </p:nvPr>
        </p:nvSpPr>
        <p:spPr>
          <a:xfrm>
            <a:off x="330200" y="1142682"/>
            <a:ext cx="9163050" cy="5410518"/>
          </a:xfrm>
        </p:spPr>
        <p:txBody>
          <a:bodyPr>
            <a:normAutofit fontScale="92500" lnSpcReduction="20000"/>
          </a:bodyPr>
          <a:lstStyle/>
          <a:p>
            <a:pPr marL="628650" lvl="0" indent="-514350" eaLnBrk="1" hangingPunct="1">
              <a:buAutoNum type="romanUcPeriod"/>
              <a:defRPr/>
            </a:pPr>
            <a:r>
              <a:rPr lang="id-ID" b="1" dirty="0" smtClean="0">
                <a:latin typeface="Calibri" pitchFamily="34" charset="0"/>
                <a:cs typeface="Calibri" pitchFamily="34" charset="0"/>
              </a:rPr>
              <a:t>Cetak Biru, Kedudukan dan Peran Tim Kerja Pengembangan Sislognas</a:t>
            </a:r>
          </a:p>
          <a:p>
            <a:pPr marL="1084263" lvl="1" indent="-457200" eaLnBrk="1" hangingPunct="1">
              <a:buFont typeface="+mj-lt"/>
              <a:buAutoNum type="alphaUcPeriod"/>
              <a:defRPr/>
            </a:pPr>
            <a:r>
              <a:rPr lang="id-ID" smtClean="0">
                <a:latin typeface="Calibri" pitchFamily="34" charset="0"/>
                <a:cs typeface="Calibri" pitchFamily="34" charset="0"/>
              </a:rPr>
              <a:t>Latar Belakang</a:t>
            </a:r>
            <a:r>
              <a:rPr lang="en-US" smtClean="0">
                <a:latin typeface="Calibri" pitchFamily="34" charset="0"/>
                <a:cs typeface="Calibri" pitchFamily="34" charset="0"/>
              </a:rPr>
              <a:t> dan hubungan </a:t>
            </a:r>
            <a:r>
              <a:rPr lang="id-ID" smtClean="0">
                <a:latin typeface="Calibri" pitchFamily="34" charset="0"/>
                <a:cs typeface="Calibri" pitchFamily="34" charset="0"/>
              </a:rPr>
              <a:t>S</a:t>
            </a:r>
            <a:r>
              <a:rPr lang="en-US" smtClean="0">
                <a:latin typeface="Calibri" pitchFamily="34" charset="0"/>
                <a:cs typeface="Calibri" pitchFamily="34" charset="0"/>
              </a:rPr>
              <a:t>ISLOGNAS dengan M</a:t>
            </a:r>
            <a:r>
              <a:rPr lang="id-ID" smtClean="0">
                <a:latin typeface="Calibri" pitchFamily="34" charset="0"/>
                <a:cs typeface="Calibri" pitchFamily="34" charset="0"/>
              </a:rPr>
              <a:t>P3EI</a:t>
            </a:r>
            <a:endParaRPr lang="id-ID" dirty="0" smtClean="0">
              <a:latin typeface="Calibri" pitchFamily="34" charset="0"/>
              <a:cs typeface="Calibri" pitchFamily="34" charset="0"/>
            </a:endParaRPr>
          </a:p>
          <a:p>
            <a:pPr marL="1084263" lvl="1" indent="-457200" eaLnBrk="1" hangingPunct="1">
              <a:buFont typeface="+mj-lt"/>
              <a:buAutoNum type="alphaUcPeriod"/>
              <a:defRPr/>
            </a:pPr>
            <a:r>
              <a:rPr lang="en-US" smtClean="0">
                <a:latin typeface="Calibri" pitchFamily="34" charset="0"/>
                <a:cs typeface="Calibri" pitchFamily="34" charset="0"/>
              </a:rPr>
              <a:t>Tim Kerja, Sekretariat dan 6 Sub Tim Kerja </a:t>
            </a:r>
            <a:r>
              <a:rPr lang="id-ID" smtClean="0">
                <a:latin typeface="Calibri" pitchFamily="34" charset="0"/>
                <a:cs typeface="Calibri" pitchFamily="34" charset="0"/>
              </a:rPr>
              <a:t>Pengembangan S</a:t>
            </a:r>
            <a:r>
              <a:rPr lang="en-US" smtClean="0">
                <a:latin typeface="Calibri" pitchFamily="34" charset="0"/>
                <a:cs typeface="Calibri" pitchFamily="34" charset="0"/>
              </a:rPr>
              <a:t>ISLOGNAS</a:t>
            </a:r>
            <a:endParaRPr lang="id-ID" smtClean="0">
              <a:latin typeface="Calibri" pitchFamily="34" charset="0"/>
              <a:cs typeface="Calibri" pitchFamily="34" charset="0"/>
            </a:endParaRPr>
          </a:p>
          <a:p>
            <a:pPr marL="1084263" lvl="1" indent="-457200" eaLnBrk="1" hangingPunct="1">
              <a:buFont typeface="+mj-lt"/>
              <a:buAutoNum type="alphaUcPeriod"/>
              <a:defRPr/>
            </a:pPr>
            <a:endParaRPr lang="id-ID" dirty="0" smtClean="0">
              <a:latin typeface="Calibri" pitchFamily="34" charset="0"/>
              <a:cs typeface="Calibri" pitchFamily="34" charset="0"/>
            </a:endParaRPr>
          </a:p>
          <a:p>
            <a:pPr marL="628650" lvl="0" indent="-514350" eaLnBrk="1" hangingPunct="1">
              <a:buAutoNum type="romanUcPeriod"/>
              <a:defRPr/>
            </a:pPr>
            <a:r>
              <a:rPr lang="en-US" b="1" smtClean="0">
                <a:latin typeface="Calibri" pitchFamily="34" charset="0"/>
                <a:cs typeface="Calibri" pitchFamily="34" charset="0"/>
              </a:rPr>
              <a:t>Pel</a:t>
            </a:r>
            <a:r>
              <a:rPr lang="id-ID" b="1" smtClean="0">
                <a:latin typeface="Calibri" pitchFamily="34" charset="0"/>
                <a:cs typeface="Calibri" pitchFamily="34" charset="0"/>
              </a:rPr>
              <a:t>aksanaan Cetak Biru Sislognas </a:t>
            </a:r>
            <a:r>
              <a:rPr lang="id-ID" b="1" dirty="0" smtClean="0">
                <a:latin typeface="Calibri" pitchFamily="34" charset="0"/>
                <a:cs typeface="Calibri" pitchFamily="34" charset="0"/>
              </a:rPr>
              <a:t>dan </a:t>
            </a:r>
            <a:r>
              <a:rPr lang="id-ID" b="1" smtClean="0">
                <a:latin typeface="Calibri" pitchFamily="34" charset="0"/>
                <a:cs typeface="Calibri" pitchFamily="34" charset="0"/>
              </a:rPr>
              <a:t>Tindak Lanjut</a:t>
            </a:r>
          </a:p>
          <a:p>
            <a:pPr marL="1084263" lvl="1" indent="-457200">
              <a:buFont typeface="+mj-lt"/>
              <a:buAutoNum type="alphaUcPeriod"/>
              <a:defRPr/>
            </a:pPr>
            <a:r>
              <a:rPr lang="en-US" smtClean="0">
                <a:latin typeface="Calibri" pitchFamily="34" charset="0"/>
                <a:cs typeface="Calibri" pitchFamily="34" charset="0"/>
              </a:rPr>
              <a:t>Perpres No.26/2012 – Pasal-Pasal Utama</a:t>
            </a:r>
          </a:p>
          <a:p>
            <a:pPr marL="1084263" lvl="1" indent="-457200">
              <a:buFont typeface="+mj-lt"/>
              <a:buAutoNum type="alphaUcPeriod"/>
              <a:defRPr/>
            </a:pPr>
            <a:r>
              <a:rPr lang="en-US" smtClean="0">
                <a:latin typeface="Calibri" pitchFamily="34" charset="0"/>
                <a:cs typeface="Calibri" pitchFamily="34" charset="0"/>
              </a:rPr>
              <a:t>Pendekatan Utama</a:t>
            </a:r>
            <a:endParaRPr lang="id-ID" dirty="0" smtClean="0">
              <a:latin typeface="Calibri" pitchFamily="34" charset="0"/>
              <a:cs typeface="Calibri" pitchFamily="34" charset="0"/>
            </a:endParaRPr>
          </a:p>
          <a:p>
            <a:pPr marL="1084263" lvl="1" indent="-457200" eaLnBrk="1" hangingPunct="1">
              <a:buFont typeface="+mj-lt"/>
              <a:buAutoNum type="alphaUcPeriod"/>
              <a:defRPr/>
            </a:pPr>
            <a:r>
              <a:rPr lang="id-ID" smtClean="0">
                <a:latin typeface="Calibri" pitchFamily="34" charset="0"/>
                <a:cs typeface="Calibri" pitchFamily="34" charset="0"/>
              </a:rPr>
              <a:t>Kondisi </a:t>
            </a:r>
            <a:r>
              <a:rPr lang="en-US" smtClean="0">
                <a:latin typeface="Calibri" pitchFamily="34" charset="0"/>
                <a:cs typeface="Calibri" pitchFamily="34" charset="0"/>
              </a:rPr>
              <a:t>y</a:t>
            </a:r>
            <a:r>
              <a:rPr lang="id-ID" smtClean="0">
                <a:latin typeface="Calibri" pitchFamily="34" charset="0"/>
                <a:cs typeface="Calibri" pitchFamily="34" charset="0"/>
              </a:rPr>
              <a:t>ang Diharapkan</a:t>
            </a:r>
          </a:p>
          <a:p>
            <a:pPr marL="1084263" lvl="1" indent="-457200">
              <a:buFont typeface="+mj-lt"/>
              <a:buAutoNum type="alphaUcPeriod"/>
              <a:defRPr/>
            </a:pPr>
            <a:r>
              <a:rPr lang="id-ID" smtClean="0">
                <a:latin typeface="Calibri" pitchFamily="34" charset="0"/>
                <a:cs typeface="Calibri" pitchFamily="34" charset="0"/>
              </a:rPr>
              <a:t>Esensi Program Aksi</a:t>
            </a:r>
          </a:p>
          <a:p>
            <a:pPr marL="1084263" lvl="1" indent="-457200">
              <a:buFont typeface="+mj-lt"/>
              <a:buAutoNum type="alphaUcPeriod"/>
              <a:defRPr/>
            </a:pPr>
            <a:r>
              <a:rPr lang="id-ID" smtClean="0">
                <a:latin typeface="Calibri" pitchFamily="34" charset="0"/>
                <a:cs typeface="Calibri" pitchFamily="34" charset="0"/>
              </a:rPr>
              <a:t>Rencana Aksi</a:t>
            </a:r>
            <a:r>
              <a:rPr lang="en-US" smtClean="0">
                <a:latin typeface="Calibri" pitchFamily="34" charset="0"/>
                <a:cs typeface="Calibri" pitchFamily="34" charset="0"/>
              </a:rPr>
              <a:t>/</a:t>
            </a:r>
            <a:r>
              <a:rPr lang="id-ID" smtClean="0">
                <a:latin typeface="Calibri" pitchFamily="34" charset="0"/>
                <a:cs typeface="Calibri" pitchFamily="34" charset="0"/>
              </a:rPr>
              <a:t>Big Win</a:t>
            </a:r>
            <a:endParaRPr lang="en-US" smtClean="0">
              <a:latin typeface="Calibri" pitchFamily="34" charset="0"/>
              <a:cs typeface="Calibri" pitchFamily="34" charset="0"/>
            </a:endParaRPr>
          </a:p>
          <a:p>
            <a:pPr marL="627063" lvl="1" indent="0" eaLnBrk="1" hangingPunct="1">
              <a:buNone/>
              <a:defRPr/>
            </a:pPr>
            <a:endParaRPr lang="id-ID" b="1">
              <a:latin typeface="Calibri" pitchFamily="34" charset="0"/>
              <a:cs typeface="Calibri" pitchFamily="34" charset="0"/>
            </a:endParaRPr>
          </a:p>
          <a:p>
            <a:pPr marL="627063" lvl="1" indent="-627063">
              <a:buAutoNum type="romanUcPeriod" startAt="3"/>
              <a:defRPr/>
            </a:pPr>
            <a:r>
              <a:rPr lang="en-US" b="1" smtClean="0">
                <a:latin typeface="Calibri" pitchFamily="34" charset="0"/>
                <a:cs typeface="Calibri" pitchFamily="34" charset="0"/>
              </a:rPr>
              <a:t>St</a:t>
            </a:r>
            <a:r>
              <a:rPr lang="id-ID" b="1">
                <a:latin typeface="Calibri" pitchFamily="34" charset="0"/>
                <a:cs typeface="Calibri" pitchFamily="34" charset="0"/>
              </a:rPr>
              <a:t>ocktake Implementasi </a:t>
            </a:r>
            <a:r>
              <a:rPr lang="id-ID" b="1" smtClean="0">
                <a:latin typeface="Calibri" pitchFamily="34" charset="0"/>
                <a:cs typeface="Calibri" pitchFamily="34" charset="0"/>
              </a:rPr>
              <a:t>S</a:t>
            </a:r>
            <a:r>
              <a:rPr lang="en-US" b="1" smtClean="0">
                <a:latin typeface="Calibri" pitchFamily="34" charset="0"/>
                <a:cs typeface="Calibri" pitchFamily="34" charset="0"/>
              </a:rPr>
              <a:t>ISLOGNAS</a:t>
            </a:r>
            <a:r>
              <a:rPr lang="id-ID" b="1" smtClean="0">
                <a:latin typeface="Calibri" pitchFamily="34" charset="0"/>
                <a:cs typeface="Calibri" pitchFamily="34" charset="0"/>
              </a:rPr>
              <a:t> </a:t>
            </a:r>
            <a:r>
              <a:rPr lang="id-ID" b="1">
                <a:latin typeface="Calibri" pitchFamily="34" charset="0"/>
                <a:cs typeface="Calibri" pitchFamily="34" charset="0"/>
              </a:rPr>
              <a:t>sampai Desember </a:t>
            </a:r>
            <a:r>
              <a:rPr lang="id-ID" b="1" smtClean="0">
                <a:latin typeface="Calibri" pitchFamily="34" charset="0"/>
                <a:cs typeface="Calibri" pitchFamily="34" charset="0"/>
              </a:rPr>
              <a:t>2012</a:t>
            </a:r>
            <a:endParaRPr lang="en-US" b="1" smtClean="0">
              <a:latin typeface="Calibri" pitchFamily="34" charset="0"/>
              <a:cs typeface="Calibri" pitchFamily="34" charset="0"/>
            </a:endParaRPr>
          </a:p>
          <a:p>
            <a:pPr marL="1084263" lvl="1" indent="-452438">
              <a:buFont typeface="+mj-lt"/>
              <a:buAutoNum type="alphaUcPeriod"/>
              <a:defRPr/>
            </a:pPr>
            <a:r>
              <a:rPr lang="en-US" sz="2100" smtClean="0">
                <a:latin typeface="Calibri" pitchFamily="34" charset="0"/>
                <a:cs typeface="Calibri" pitchFamily="34" charset="0"/>
              </a:rPr>
              <a:t>Fokus Program Tahun 2012</a:t>
            </a:r>
          </a:p>
          <a:p>
            <a:pPr marL="1084263" lvl="1" indent="-452438">
              <a:buFont typeface="+mj-lt"/>
              <a:buAutoNum type="alphaUcPeriod"/>
              <a:defRPr/>
            </a:pPr>
            <a:r>
              <a:rPr lang="en-US" sz="2100" smtClean="0">
                <a:latin typeface="Calibri" pitchFamily="34" charset="0"/>
                <a:cs typeface="Calibri" pitchFamily="34" charset="0"/>
              </a:rPr>
              <a:t>Penurunan Biaya Logistik di Pelabuhan</a:t>
            </a:r>
          </a:p>
          <a:p>
            <a:pPr marL="1084263" lvl="1" indent="-452438">
              <a:buFont typeface="+mj-lt"/>
              <a:buAutoNum type="alphaUcPeriod"/>
              <a:defRPr/>
            </a:pPr>
            <a:r>
              <a:rPr lang="en-US" sz="2100" smtClean="0">
                <a:latin typeface="Calibri" pitchFamily="34" charset="0"/>
                <a:cs typeface="Calibri" pitchFamily="34" charset="0"/>
              </a:rPr>
              <a:t>Pembangunan E-LOGISTIK (INALOG)</a:t>
            </a:r>
          </a:p>
          <a:p>
            <a:pPr marL="1084263" lvl="1" indent="-452438">
              <a:buNone/>
              <a:defRPr/>
            </a:pPr>
            <a:endParaRPr lang="id-ID" sz="2100" smtClean="0">
              <a:latin typeface="Calibri" pitchFamily="34" charset="0"/>
              <a:cs typeface="Calibri" pitchFamily="34" charset="0"/>
            </a:endParaRPr>
          </a:p>
          <a:p>
            <a:pPr marL="627063" lvl="1" indent="-627063" eaLnBrk="1" hangingPunct="1">
              <a:buNone/>
              <a:defRPr/>
            </a:pPr>
            <a:r>
              <a:rPr lang="id-ID" b="1" smtClean="0">
                <a:latin typeface="Calibri" pitchFamily="34" charset="0"/>
                <a:cs typeface="Calibri" pitchFamily="34" charset="0"/>
              </a:rPr>
              <a:t>IV.       </a:t>
            </a:r>
            <a:r>
              <a:rPr lang="en-US" b="1" smtClean="0">
                <a:latin typeface="Calibri" pitchFamily="34" charset="0"/>
                <a:cs typeface="Calibri" pitchFamily="34" charset="0"/>
              </a:rPr>
              <a:t>Rekomendasi</a:t>
            </a:r>
            <a:endParaRPr lang="id-ID" b="1" dirty="0" smtClean="0">
              <a:latin typeface="Calibri" pitchFamily="34" charset="0"/>
              <a:cs typeface="Calibri" pitchFamily="34" charset="0"/>
            </a:endParaRPr>
          </a:p>
          <a:p>
            <a:pPr marL="457200" lvl="0" indent="-342900" eaLnBrk="1" hangingPunct="1">
              <a:buNone/>
              <a:defRPr/>
            </a:pPr>
            <a:endParaRPr lang="en-US" dirty="0" smtClean="0">
              <a:latin typeface="Calibri" pitchFamily="34" charset="0"/>
              <a:cs typeface="Calibri" pitchFamily="34" charset="0"/>
            </a:endParaRPr>
          </a:p>
        </p:txBody>
      </p:sp>
    </p:spTree>
    <p:extLst>
      <p:ext uri="{BB962C8B-B14F-4D97-AF65-F5344CB8AC3E}">
        <p14:creationId xmlns:p14="http://schemas.microsoft.com/office/powerpoint/2010/main" xmlns="" val="232915394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1"/>
          <p:cNvSpPr>
            <a:spLocks noChangeArrowheads="1"/>
          </p:cNvSpPr>
          <p:nvPr/>
        </p:nvSpPr>
        <p:spPr bwMode="auto">
          <a:xfrm>
            <a:off x="2875492" y="675759"/>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pPr>
              <a:tabLst>
                <a:tab pos="5486400" algn="l"/>
                <a:tab pos="5715000" algn="l"/>
              </a:tabLst>
            </a:pPr>
            <a:endParaRPr lang="id-ID"/>
          </a:p>
        </p:txBody>
      </p:sp>
      <p:graphicFrame>
        <p:nvGraphicFramePr>
          <p:cNvPr id="3" name="Table 2"/>
          <p:cNvGraphicFramePr>
            <a:graphicFrameLocks noGrp="1"/>
          </p:cNvGraphicFramePr>
          <p:nvPr>
            <p:extLst>
              <p:ext uri="{D42A27DB-BD31-4B8C-83A1-F6EECF244321}">
                <p14:modId xmlns:p14="http://schemas.microsoft.com/office/powerpoint/2010/main" xmlns="" val="1719501708"/>
              </p:ext>
            </p:extLst>
          </p:nvPr>
        </p:nvGraphicFramePr>
        <p:xfrm>
          <a:off x="412750" y="1325562"/>
          <a:ext cx="9142413" cy="4389438"/>
        </p:xfrm>
        <a:graphic>
          <a:graphicData uri="http://schemas.openxmlformats.org/drawingml/2006/table">
            <a:tbl>
              <a:tblPr/>
              <a:tblGrid>
                <a:gridCol w="3159258"/>
                <a:gridCol w="2992438"/>
                <a:gridCol w="2990717"/>
              </a:tblGrid>
              <a:tr h="4877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Tahap 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(2011-2015)</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Tahap II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(2016-2020)</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Tahap III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(2021-2025)</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901723">
                <a:tc>
                  <a:txBody>
                    <a:body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id-ID" sz="1600" b="1" i="0" u="none" strike="noStrike" cap="none" normalizeH="0" baseline="0" smtClean="0">
                          <a:ln>
                            <a:noFill/>
                          </a:ln>
                          <a:solidFill>
                            <a:srgbClr val="FFFFFF"/>
                          </a:solidFill>
                          <a:effectLst/>
                          <a:latin typeface="Calibri" pitchFamily="34" charset="0"/>
                          <a:cs typeface="Calibri" pitchFamily="34" charset="0"/>
                        </a:rPr>
                        <a:t>Meningkatnya sinergi dan efektivitas angkutan truk, angkutan sungai,  danau dan penyeberangan dalam mewujudkan sistem angkutan multi moda</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id-ID" sz="1600" b="1" i="0" u="none" strike="noStrike" cap="none" normalizeH="0" baseline="0" smtClean="0">
                        <a:ln>
                          <a:noFill/>
                        </a:ln>
                        <a:solidFill>
                          <a:srgbClr val="FFFFFF"/>
                        </a:solidFill>
                        <a:effectLst/>
                        <a:latin typeface="Calibri" pitchFamily="34" charset="0"/>
                        <a:cs typeface="Calibri" pitchFamily="34" charset="0"/>
                      </a:endParaRP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r>
                        <a:rPr kumimoji="0" lang="id-ID" sz="1600" b="1" i="0" u="none" strike="noStrike" cap="none" normalizeH="0" baseline="0" smtClean="0">
                          <a:ln>
                            <a:noFill/>
                          </a:ln>
                          <a:solidFill>
                            <a:srgbClr val="FFFFFF"/>
                          </a:solidFill>
                          <a:effectLst/>
                          <a:latin typeface="Calibri" pitchFamily="34" charset="0"/>
                          <a:cs typeface="Calibri" pitchFamily="34" charset="0"/>
                        </a:rPr>
                        <a:t> Terbangunnya terminal multimoda dan pusat-pusat logistik </a:t>
                      </a:r>
                      <a:r>
                        <a:rPr kumimoji="0" lang="id-ID" sz="1600" b="1" i="1" u="none" strike="noStrike" cap="none" normalizeH="0" baseline="0" smtClean="0">
                          <a:ln>
                            <a:noFill/>
                          </a:ln>
                          <a:solidFill>
                            <a:srgbClr val="FFFFFF"/>
                          </a:solidFill>
                          <a:effectLst/>
                          <a:latin typeface="Calibri" pitchFamily="34" charset="0"/>
                          <a:cs typeface="Calibri" pitchFamily="34" charset="0"/>
                        </a:rPr>
                        <a:t>(logistics centers)</a:t>
                      </a:r>
                      <a:r>
                        <a:rPr kumimoji="0" lang="id-ID" sz="1600" b="1" i="0" u="none" strike="noStrike" cap="none" normalizeH="0" baseline="0" smtClean="0">
                          <a:ln>
                            <a:noFill/>
                          </a:ln>
                          <a:solidFill>
                            <a:srgbClr val="FFFFFF"/>
                          </a:solidFill>
                          <a:effectLst/>
                          <a:latin typeface="Calibri" pitchFamily="34" charset="0"/>
                          <a:cs typeface="Calibri" pitchFamily="34" charset="0"/>
                        </a:rPr>
                        <a:t>  di bandar udara utama dan pelabuhan laut utama di setiap koridor ekonomi</a:t>
                      </a:r>
                    </a:p>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id-ID" sz="1600" b="1" i="0" u="none" strike="noStrike" cap="none" normalizeH="0" baseline="0" smtClean="0">
                        <a:ln>
                          <a:noFill/>
                        </a:ln>
                        <a:solidFill>
                          <a:srgbClr val="FFFFFF"/>
                        </a:solidFill>
                        <a:effectLst/>
                        <a:latin typeface="Calibri" pitchFamily="34" charset="0"/>
                        <a:cs typeface="Calibri" pitchFamily="34" charset="0"/>
                      </a:endParaRPr>
                    </a:p>
                    <a:p>
                      <a:pPr marL="285750" marR="0" lvl="0" indent="-285750" algn="l" defTabSz="914400" rtl="0" eaLnBrk="1" fontAlgn="base" latinLnBrk="0" hangingPunct="1">
                        <a:lnSpc>
                          <a:spcPct val="100000"/>
                        </a:lnSpc>
                        <a:spcBef>
                          <a:spcPct val="0"/>
                        </a:spcBef>
                        <a:spcAft>
                          <a:spcPct val="0"/>
                        </a:spcAft>
                        <a:buClrTx/>
                        <a:buSzTx/>
                        <a:buFont typeface="Symbol" pitchFamily="18" charset="2"/>
                        <a:buNone/>
                        <a:tabLst/>
                      </a:pPr>
                      <a:endParaRPr kumimoji="0" lang="id-ID" sz="1600" b="1" i="0" u="none" strike="noStrike" cap="none" normalizeH="0" baseline="0" smtClean="0">
                        <a:ln>
                          <a:noFill/>
                        </a:ln>
                        <a:solidFill>
                          <a:srgbClr val="FFFFFF"/>
                        </a:solidFill>
                        <a:effectLst/>
                        <a:latin typeface="Calibri" pitchFamily="34" charset="0"/>
                        <a:cs typeface="Calibri" pitchFamily="34" charset="0"/>
                      </a:endParaRPr>
                    </a:p>
                    <a:p>
                      <a:pPr marL="285750" marR="0" lvl="0" indent="-285750" algn="l" defTabSz="914400" rtl="0" eaLnBrk="1" fontAlgn="base" latinLnBrk="0" hangingPunct="1">
                        <a:lnSpc>
                          <a:spcPct val="100000"/>
                        </a:lnSpc>
                        <a:spcBef>
                          <a:spcPct val="0"/>
                        </a:spcBef>
                        <a:spcAft>
                          <a:spcPct val="0"/>
                        </a:spcAft>
                        <a:buClrTx/>
                        <a:buSzTx/>
                        <a:buFont typeface="Symbol" pitchFamily="18" charset="2"/>
                        <a:buNone/>
                        <a:tabLst/>
                      </a:pPr>
                      <a:r>
                        <a:rPr kumimoji="0" lang="id-ID" sz="1600" b="1" i="0" u="none" strike="noStrike" cap="none" normalizeH="0" baseline="0" smtClean="0">
                          <a:ln>
                            <a:noFill/>
                          </a:ln>
                          <a:solidFill>
                            <a:srgbClr val="FFFFFF"/>
                          </a:solidFill>
                          <a:effectLst/>
                          <a:latin typeface="Calibri" pitchFamily="34" charset="0"/>
                          <a:cs typeface="Calibri" pitchFamily="34" charset="0"/>
                        </a:rPr>
                        <a:t>  </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6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Meningkatnya peran angkutan truk  angkutan sungai,  danau dan penyeberangan sebagai bagian dari angkutan multi moda disetiap koridor ekonomi</a:t>
                      </a:r>
                    </a:p>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6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Terbangun dan terkoneksinya jaringan transportasi multi moda antar pelabuhan hub internasional, pelabuhan laut utama, bandar udara utama, pusat-pusat pertumbuhan dan </a:t>
                      </a:r>
                      <a:r>
                        <a:rPr kumimoji="0" lang="id-ID" sz="1600" b="0" i="1" u="none" strike="noStrike" cap="none" normalizeH="0" baseline="0" smtClean="0">
                          <a:ln>
                            <a:noFill/>
                          </a:ln>
                          <a:solidFill>
                            <a:srgbClr val="000000"/>
                          </a:solidFill>
                          <a:effectLst/>
                          <a:latin typeface="Calibri" pitchFamily="34" charset="0"/>
                          <a:ea typeface="Times New Roman" pitchFamily="18" charset="0"/>
                          <a:cs typeface="Calibri" pitchFamily="34" charset="0"/>
                        </a:rPr>
                        <a:t>dry port</a:t>
                      </a:r>
                      <a:endParaRPr kumimoji="0" lang="id-ID" sz="1600" b="0" i="0" u="none" strike="noStrike" cap="none" normalizeH="0" baseline="0" smtClean="0">
                        <a:ln>
                          <a:noFill/>
                        </a:ln>
                        <a:solidFill>
                          <a:srgbClr val="000000"/>
                        </a:solidFill>
                        <a:effectLst/>
                        <a:latin typeface="Calibri" pitchFamily="34" charset="0"/>
                        <a:ea typeface="Times New Roman" pitchFamily="18" charset="0"/>
                        <a:cs typeface="Calibri"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id-ID" sz="16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 </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600" b="0" i="0" u="none" strike="noStrike" cap="none" normalizeH="0" baseline="0" smtClean="0">
                          <a:ln>
                            <a:noFill/>
                          </a:ln>
                          <a:solidFill>
                            <a:srgbClr val="000000"/>
                          </a:solidFill>
                          <a:effectLst/>
                          <a:latin typeface="Calibri" pitchFamily="34" charset="0"/>
                          <a:cs typeface="Calibri" pitchFamily="34" charset="0"/>
                        </a:rPr>
                        <a:t>Angkutan truk, angkutan sungai, danau dan penyeberangan berperan sebagai bagian integral dari sistem angkutan multi moda dalam rangka mewujudkan konektivitas lokal dan nasional</a:t>
                      </a:r>
                    </a:p>
                    <a:p>
                      <a:pPr marL="342900" marR="0" lvl="0" indent="-3429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600" b="0" i="0" u="none" strike="noStrike" cap="none" normalizeH="0" baseline="0" smtClean="0">
                          <a:ln>
                            <a:noFill/>
                          </a:ln>
                          <a:solidFill>
                            <a:srgbClr val="000000"/>
                          </a:solidFill>
                          <a:effectLst/>
                          <a:latin typeface="Calibri" pitchFamily="34" charset="0"/>
                          <a:cs typeface="Calibri" pitchFamily="34" charset="0"/>
                        </a:rPr>
                        <a:t>Terwujudnya jaringan transportasi multi moda yang menghubungkan simpul simpul logistik</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Calibri" pitchFamily="34" charset="0"/>
                        </a:rPr>
                        <a:t> </a:t>
                      </a:r>
                      <a:endParaRPr kumimoji="0" lang="id-ID" sz="1600" b="0" i="0" u="none" strike="noStrike" cap="none" normalizeH="0" baseline="0" smtClean="0">
                        <a:ln>
                          <a:noFill/>
                        </a:ln>
                        <a:solidFill>
                          <a:srgbClr val="000000"/>
                        </a:solidFill>
                        <a:effectLst/>
                        <a:latin typeface="Calibri" pitchFamily="34" charset="0"/>
                        <a:cs typeface="Calibri"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25619" name="Title 1"/>
          <p:cNvSpPr txBox="1">
            <a:spLocks/>
          </p:cNvSpPr>
          <p:nvPr/>
        </p:nvSpPr>
        <p:spPr bwMode="auto">
          <a:xfrm>
            <a:off x="351235" y="877887"/>
            <a:ext cx="7878365" cy="4175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id-ID" sz="2400" b="1">
                <a:effectLst>
                  <a:outerShdw blurRad="38100" dist="38100" dir="2700000" algn="tl">
                    <a:srgbClr val="000000">
                      <a:alpha val="43137"/>
                    </a:srgbClr>
                  </a:outerShdw>
                </a:effectLst>
                <a:latin typeface="Calibri" pitchFamily="34" charset="0"/>
                <a:cs typeface="Calibri" pitchFamily="34" charset="0"/>
              </a:rPr>
              <a:t>3. Kinerja Infratruktur Transoprtasi</a:t>
            </a:r>
            <a:endParaRPr lang="en-US" sz="2400" b="1">
              <a:effectLst>
                <a:outerShdw blurRad="38100" dist="38100" dir="2700000" algn="tl">
                  <a:srgbClr val="000000">
                    <a:alpha val="43137"/>
                  </a:srgbClr>
                </a:outerShdw>
              </a:effectLst>
              <a:latin typeface="Calibri" pitchFamily="34" charset="0"/>
              <a:cs typeface="Calibri" pitchFamily="34" charset="0"/>
            </a:endParaRPr>
          </a:p>
        </p:txBody>
      </p:sp>
      <p:sp>
        <p:nvSpPr>
          <p:cNvPr id="5" name="Title 1"/>
          <p:cNvSpPr>
            <a:spLocks noGrp="1"/>
          </p:cNvSpPr>
          <p:nvPr>
            <p:ph type="title"/>
          </p:nvPr>
        </p:nvSpPr>
        <p:spPr>
          <a:xfrm>
            <a:off x="320566" y="185738"/>
            <a:ext cx="9109735" cy="576262"/>
          </a:xfrm>
          <a:noFill/>
          <a:ln>
            <a:noFill/>
          </a:ln>
        </p:spPr>
        <p:txBody>
          <a:bodyPr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id-ID"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II(D). Kondisi Yang Diharapkan: Esensi Program Aksi (4)</a:t>
            </a:r>
            <a:endParaRPr lang="en-US" sz="28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xmlns="" val="104896735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1"/>
          <p:cNvSpPr>
            <a:spLocks noChangeArrowheads="1"/>
          </p:cNvSpPr>
          <p:nvPr/>
        </p:nvSpPr>
        <p:spPr bwMode="auto">
          <a:xfrm>
            <a:off x="2875492" y="675759"/>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pPr>
              <a:tabLst>
                <a:tab pos="5486400" algn="l"/>
                <a:tab pos="5715000" algn="l"/>
              </a:tabLst>
            </a:pPr>
            <a:endParaRPr lang="id-ID"/>
          </a:p>
        </p:txBody>
      </p:sp>
      <p:graphicFrame>
        <p:nvGraphicFramePr>
          <p:cNvPr id="8" name="Table 7"/>
          <p:cNvGraphicFramePr>
            <a:graphicFrameLocks noGrp="1"/>
          </p:cNvGraphicFramePr>
          <p:nvPr>
            <p:extLst>
              <p:ext uri="{D42A27DB-BD31-4B8C-83A1-F6EECF244321}">
                <p14:modId xmlns:p14="http://schemas.microsoft.com/office/powerpoint/2010/main" xmlns="" val="3067332443"/>
              </p:ext>
            </p:extLst>
          </p:nvPr>
        </p:nvGraphicFramePr>
        <p:xfrm>
          <a:off x="457199" y="1493792"/>
          <a:ext cx="8915400" cy="3840208"/>
        </p:xfrm>
        <a:graphic>
          <a:graphicData uri="http://schemas.openxmlformats.org/drawingml/2006/table">
            <a:tbl>
              <a:tblPr/>
              <a:tblGrid>
                <a:gridCol w="2971800"/>
                <a:gridCol w="2971800"/>
                <a:gridCol w="2971800"/>
              </a:tblGrid>
              <a:tr h="5485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FFFFFF"/>
                          </a:solidFill>
                          <a:effectLst/>
                          <a:latin typeface="Calibri" pitchFamily="34" charset="0"/>
                          <a:cs typeface="Calibri" pitchFamily="34" charset="0"/>
                        </a:rPr>
                        <a:t>Tahap 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FFFFFF"/>
                          </a:solidFill>
                          <a:effectLst/>
                          <a:latin typeface="Calibri" pitchFamily="34" charset="0"/>
                          <a:cs typeface="Calibri" pitchFamily="34" charset="0"/>
                        </a:rPr>
                        <a:t>(2011-2015)</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FFFFFF"/>
                          </a:solidFill>
                          <a:effectLst/>
                          <a:latin typeface="Calibri" pitchFamily="34" charset="0"/>
                          <a:cs typeface="Calibri" pitchFamily="34" charset="0"/>
                        </a:rPr>
                        <a:t>Tahap II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FFFFFF"/>
                          </a:solidFill>
                          <a:effectLst/>
                          <a:latin typeface="Calibri" pitchFamily="34" charset="0"/>
                          <a:cs typeface="Calibri" pitchFamily="34" charset="0"/>
                        </a:rPr>
                        <a:t>(2016-2020)</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FFFFFF"/>
                          </a:solidFill>
                          <a:effectLst/>
                          <a:latin typeface="Calibri" pitchFamily="34" charset="0"/>
                          <a:cs typeface="Calibri" pitchFamily="34" charset="0"/>
                        </a:rPr>
                        <a:t>Tahap III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FFFFFF"/>
                          </a:solidFill>
                          <a:effectLst/>
                          <a:latin typeface="Calibri" pitchFamily="34" charset="0"/>
                          <a:cs typeface="Calibri" pitchFamily="34" charset="0"/>
                        </a:rPr>
                        <a:t>(2021-2025)</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291568">
                <a:tc>
                  <a:txBody>
                    <a:bodyPr/>
                    <a:lstStyle/>
                    <a:p>
                      <a:pPr marL="177800" marR="0" lvl="0" indent="-1778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8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Sinkronisasi regulasi dan kebijakan logistik nasional untuk mendorong efisiensi kegiatan ekspor impor</a:t>
                      </a:r>
                    </a:p>
                    <a:p>
                      <a:pPr marL="177800" marR="0" lvl="0" indent="-17780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  </a:t>
                      </a:r>
                      <a:r>
                        <a:rPr kumimoji="0" lang="en-US" sz="18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 </a:t>
                      </a:r>
                      <a:endParaRPr kumimoji="0" lang="id-ID" sz="1800" b="1" i="0" u="none" strike="noStrike" cap="none" normalizeH="0" baseline="0" smtClean="0">
                        <a:ln>
                          <a:noFill/>
                        </a:ln>
                        <a:solidFill>
                          <a:srgbClr val="FFFFFF"/>
                        </a:solidFill>
                        <a:effectLst/>
                        <a:latin typeface="Calibri" pitchFamily="34" charset="0"/>
                        <a:ea typeface="Times New Roman" pitchFamily="18" charset="0"/>
                        <a:cs typeface="Calibri" pitchFamily="34" charset="0"/>
                      </a:endParaRPr>
                    </a:p>
                    <a:p>
                      <a:pPr marL="177800" marR="0" lvl="0" indent="-1778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8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Penguatan pelaksanaan regulasi dan kebijakan</a:t>
                      </a:r>
                      <a:endParaRPr kumimoji="0" lang="id-ID" sz="1800" b="1" i="0" u="none" strike="noStrike" cap="none" normalizeH="0" baseline="0" smtClean="0">
                        <a:ln>
                          <a:noFill/>
                        </a:ln>
                        <a:solidFill>
                          <a:srgbClr val="FFFFFF"/>
                        </a:solidFill>
                        <a:effectLst/>
                        <a:latin typeface="Calibri" pitchFamily="34" charset="0"/>
                        <a:cs typeface="Calibri"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7800" marR="0" lvl="0" indent="-1778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800" b="0" i="0" u="none" strike="noStrike" cap="none" normalizeH="0" baseline="0" smtClean="0">
                          <a:ln>
                            <a:noFill/>
                          </a:ln>
                          <a:solidFill>
                            <a:srgbClr val="000000"/>
                          </a:solidFill>
                          <a:effectLst/>
                          <a:latin typeface="Calibri" pitchFamily="34" charset="0"/>
                          <a:cs typeface="Calibri" pitchFamily="34" charset="0"/>
                        </a:rPr>
                        <a:t>Sinkronnya regulasi dan kebijakan antar sektor dan antar wilayah (pusat, daerah, dan antar daerah)</a:t>
                      </a:r>
                    </a:p>
                    <a:p>
                      <a:pPr marL="177800" marR="0" lvl="0" indent="-177800" algn="l" defTabSz="914400" rtl="0" eaLnBrk="1" fontAlgn="base" latinLnBrk="0" hangingPunct="1">
                        <a:lnSpc>
                          <a:spcPct val="100000"/>
                        </a:lnSpc>
                        <a:spcBef>
                          <a:spcPct val="0"/>
                        </a:spcBef>
                        <a:spcAft>
                          <a:spcPct val="0"/>
                        </a:spcAft>
                        <a:buClrTx/>
                        <a:buSzTx/>
                        <a:buFont typeface="Symbol" pitchFamily="18" charset="2"/>
                        <a:buChar char=""/>
                        <a:tabLst/>
                      </a:pPr>
                      <a:endParaRPr kumimoji="0" lang="id-ID" sz="1800" b="0" i="0" u="none" strike="noStrike" cap="none" normalizeH="0" baseline="0" smtClean="0">
                        <a:ln>
                          <a:noFill/>
                        </a:ln>
                        <a:solidFill>
                          <a:srgbClr val="000000"/>
                        </a:solidFill>
                        <a:effectLst/>
                        <a:latin typeface="Calibri" pitchFamily="34" charset="0"/>
                        <a:cs typeface="Calibri" pitchFamily="34" charset="0"/>
                      </a:endParaRPr>
                    </a:p>
                    <a:p>
                      <a:pPr marL="177800" marR="0" lvl="0" indent="-1778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8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Penegakan regulasi dan kebijakan</a:t>
                      </a:r>
                      <a:endParaRPr kumimoji="0" lang="id-ID" sz="1800" b="0" i="0" u="none" strike="noStrike" cap="none" normalizeH="0" baseline="0" smtClean="0">
                        <a:ln>
                          <a:noFill/>
                        </a:ln>
                        <a:solidFill>
                          <a:srgbClr val="000000"/>
                        </a:solidFill>
                        <a:effectLst/>
                        <a:latin typeface="Calibri" pitchFamily="34" charset="0"/>
                        <a:cs typeface="Calibri"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177800" marR="0" lvl="0" indent="-1778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8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Terwujudnya peraturan perundangan yang terunifikasi (UU Logistik  Nasional) yang menjamin kelancaran arus barang secara efisien baik domestik maupun internasional</a:t>
                      </a:r>
                    </a:p>
                    <a:p>
                      <a:pPr marL="177800" marR="0" lvl="0" indent="-177800" algn="l" defTabSz="914400" rtl="0" eaLnBrk="1" fontAlgn="base" latinLnBrk="0" hangingPunct="1">
                        <a:lnSpc>
                          <a:spcPct val="100000"/>
                        </a:lnSpc>
                        <a:spcBef>
                          <a:spcPct val="0"/>
                        </a:spcBef>
                        <a:spcAft>
                          <a:spcPct val="0"/>
                        </a:spcAft>
                        <a:buClrTx/>
                        <a:buSzTx/>
                        <a:buFont typeface="Symbol" pitchFamily="18" charset="2"/>
                        <a:buChar char=""/>
                        <a:tabLst/>
                      </a:pPr>
                      <a:r>
                        <a:rPr kumimoji="0" lang="id-ID" sz="18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Regulasi dan kebijakan logistik nasional terselenggara secara efektif</a:t>
                      </a:r>
                      <a:endParaRPr kumimoji="0" lang="id-ID" sz="1800" b="0" i="0" u="none" strike="noStrike" cap="none" normalizeH="0" baseline="0" smtClean="0">
                        <a:ln>
                          <a:noFill/>
                        </a:ln>
                        <a:solidFill>
                          <a:srgbClr val="000000"/>
                        </a:solidFill>
                        <a:effectLst/>
                        <a:latin typeface="Calibri" pitchFamily="34" charset="0"/>
                        <a:cs typeface="Calibri"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26643" name="Title 1"/>
          <p:cNvSpPr txBox="1">
            <a:spLocks/>
          </p:cNvSpPr>
          <p:nvPr/>
        </p:nvSpPr>
        <p:spPr bwMode="auto">
          <a:xfrm>
            <a:off x="381000" y="1045091"/>
            <a:ext cx="7800975" cy="357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id-ID" sz="2400" b="1" smtClean="0">
                <a:effectLst>
                  <a:outerShdw blurRad="38100" dist="38100" dir="2700000" algn="tl">
                    <a:srgbClr val="000000">
                      <a:alpha val="43137"/>
                    </a:srgbClr>
                  </a:outerShdw>
                </a:effectLst>
                <a:latin typeface="Calibri" pitchFamily="34" charset="0"/>
                <a:cs typeface="Calibri" pitchFamily="34" charset="0"/>
              </a:rPr>
              <a:t>4. </a:t>
            </a:r>
            <a:r>
              <a:rPr lang="id-ID" sz="2400" b="1">
                <a:effectLst>
                  <a:outerShdw blurRad="38100" dist="38100" dir="2700000" algn="tl">
                    <a:srgbClr val="000000">
                      <a:alpha val="43137"/>
                    </a:srgbClr>
                  </a:outerShdw>
                </a:effectLst>
                <a:latin typeface="Calibri" pitchFamily="34" charset="0"/>
                <a:cs typeface="Calibri" pitchFamily="34" charset="0"/>
              </a:rPr>
              <a:t>Kinerja </a:t>
            </a:r>
            <a:r>
              <a:rPr lang="id-ID" sz="2400" b="1" smtClean="0">
                <a:effectLst>
                  <a:outerShdw blurRad="38100" dist="38100" dir="2700000" algn="tl">
                    <a:srgbClr val="000000">
                      <a:alpha val="43137"/>
                    </a:srgbClr>
                  </a:outerShdw>
                </a:effectLst>
                <a:latin typeface="Calibri" pitchFamily="34" charset="0"/>
                <a:cs typeface="Calibri" pitchFamily="34" charset="0"/>
              </a:rPr>
              <a:t>Regulasi </a:t>
            </a:r>
            <a:r>
              <a:rPr lang="id-ID" sz="2400" b="1">
                <a:effectLst>
                  <a:outerShdw blurRad="38100" dist="38100" dir="2700000" algn="tl">
                    <a:srgbClr val="000000">
                      <a:alpha val="43137"/>
                    </a:srgbClr>
                  </a:outerShdw>
                </a:effectLst>
                <a:latin typeface="Calibri" pitchFamily="34" charset="0"/>
                <a:cs typeface="Calibri" pitchFamily="34" charset="0"/>
              </a:rPr>
              <a:t>dan Kebijakan</a:t>
            </a:r>
            <a:endParaRPr lang="en-US" sz="2400" b="1">
              <a:effectLst>
                <a:outerShdw blurRad="38100" dist="38100" dir="2700000" algn="tl">
                  <a:srgbClr val="000000">
                    <a:alpha val="43137"/>
                  </a:srgbClr>
                </a:outerShdw>
              </a:effectLst>
              <a:latin typeface="Calibri" pitchFamily="34" charset="0"/>
              <a:cs typeface="Calibri" pitchFamily="34" charset="0"/>
            </a:endParaRPr>
          </a:p>
        </p:txBody>
      </p:sp>
      <p:sp>
        <p:nvSpPr>
          <p:cNvPr id="7" name="Title 1"/>
          <p:cNvSpPr>
            <a:spLocks noGrp="1"/>
          </p:cNvSpPr>
          <p:nvPr>
            <p:ph type="title"/>
          </p:nvPr>
        </p:nvSpPr>
        <p:spPr>
          <a:xfrm>
            <a:off x="339065" y="185738"/>
            <a:ext cx="9109735" cy="576262"/>
          </a:xfrm>
          <a:noFill/>
          <a:ln>
            <a:noFill/>
          </a:ln>
        </p:spPr>
        <p:txBody>
          <a:bodyPr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id-ID"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II(D). Kondisi Yang Diharapkan: Esensi Program Aksi (5)</a:t>
            </a:r>
            <a:endParaRPr lang="en-US" sz="28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xmlns="" val="205194279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itle 1"/>
          <p:cNvSpPr>
            <a:spLocks noGrp="1"/>
          </p:cNvSpPr>
          <p:nvPr>
            <p:ph type="title"/>
          </p:nvPr>
        </p:nvSpPr>
        <p:spPr>
          <a:xfrm>
            <a:off x="304800" y="914400"/>
            <a:ext cx="9221127" cy="702628"/>
          </a:xfrm>
        </p:spPr>
        <p:txBody>
          <a:bodyPr>
            <a:noAutofit/>
          </a:bodyPr>
          <a:lstStyle/>
          <a:p>
            <a:pPr eaLnBrk="1" hangingPunct="1"/>
            <a:r>
              <a:rPr lang="id-ID" sz="2800" b="1" cap="none" smtClean="0">
                <a:solidFill>
                  <a:schemeClr val="tx1"/>
                </a:solidFill>
                <a:latin typeface="Calibri" pitchFamily="34" charset="0"/>
                <a:cs typeface="Calibri" pitchFamily="34" charset="0"/>
              </a:rPr>
              <a:t>5. Kinerja  Kelembagaan</a:t>
            </a:r>
            <a:endParaRPr lang="en-US" sz="2800" cap="none" smtClean="0">
              <a:solidFill>
                <a:schemeClr val="tx1"/>
              </a:solidFill>
              <a:latin typeface="Calibri" pitchFamily="34" charset="0"/>
              <a:cs typeface="Calibri" pitchFamily="34" charset="0"/>
            </a:endParaRPr>
          </a:p>
        </p:txBody>
      </p:sp>
      <p:sp>
        <p:nvSpPr>
          <p:cNvPr id="27652" name="Rectangle 1"/>
          <p:cNvSpPr>
            <a:spLocks noChangeArrowheads="1"/>
          </p:cNvSpPr>
          <p:nvPr/>
        </p:nvSpPr>
        <p:spPr bwMode="auto">
          <a:xfrm>
            <a:off x="2875492" y="675759"/>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pPr>
              <a:tabLst>
                <a:tab pos="5486400" algn="l"/>
                <a:tab pos="5715000" algn="l"/>
              </a:tabLst>
            </a:pPr>
            <a:endParaRPr lang="id-ID"/>
          </a:p>
        </p:txBody>
      </p:sp>
      <p:graphicFrame>
        <p:nvGraphicFramePr>
          <p:cNvPr id="3" name="Table 2"/>
          <p:cNvGraphicFramePr>
            <a:graphicFrameLocks noGrp="1"/>
          </p:cNvGraphicFramePr>
          <p:nvPr>
            <p:extLst>
              <p:ext uri="{D42A27DB-BD31-4B8C-83A1-F6EECF244321}">
                <p14:modId xmlns:p14="http://schemas.microsoft.com/office/powerpoint/2010/main" xmlns="" val="3042327702"/>
              </p:ext>
            </p:extLst>
          </p:nvPr>
        </p:nvGraphicFramePr>
        <p:xfrm>
          <a:off x="412751" y="1767840"/>
          <a:ext cx="8674629" cy="3566160"/>
        </p:xfrm>
        <a:graphic>
          <a:graphicData uri="http://schemas.openxmlformats.org/drawingml/2006/table">
            <a:tbl>
              <a:tblPr firstRow="1" firstCol="1" bandRow="1">
                <a:tableStyleId>{5C22544A-7EE6-4342-B048-85BDC9FD1C3A}</a:tableStyleId>
              </a:tblPr>
              <a:tblGrid>
                <a:gridCol w="2891543"/>
                <a:gridCol w="2891543"/>
                <a:gridCol w="2891543"/>
              </a:tblGrid>
              <a:tr h="63620">
                <a:tc>
                  <a:txBody>
                    <a:bodyPr/>
                    <a:lstStyle/>
                    <a:p>
                      <a:pPr algn="ctr">
                        <a:spcAft>
                          <a:spcPts val="0"/>
                        </a:spcAft>
                      </a:pPr>
                      <a:r>
                        <a:rPr lang="id-ID" sz="1800" dirty="0">
                          <a:effectLst/>
                          <a:latin typeface="Calibri" pitchFamily="34" charset="0"/>
                          <a:cs typeface="Calibri" pitchFamily="34" charset="0"/>
                        </a:rPr>
                        <a:t>Tahap I</a:t>
                      </a:r>
                    </a:p>
                    <a:p>
                      <a:pPr algn="ctr">
                        <a:spcAft>
                          <a:spcPts val="0"/>
                        </a:spcAft>
                      </a:pPr>
                      <a:r>
                        <a:rPr lang="id-ID" sz="1800" dirty="0">
                          <a:effectLst/>
                          <a:latin typeface="Calibri" pitchFamily="34" charset="0"/>
                          <a:cs typeface="Calibri" pitchFamily="34" charset="0"/>
                        </a:rPr>
                        <a:t>(2011-2015)</a:t>
                      </a:r>
                      <a:endParaRPr lang="id-ID" sz="1800" dirty="0">
                        <a:effectLst/>
                        <a:latin typeface="Calibri" pitchFamily="34" charset="0"/>
                        <a:ea typeface="Times New Roman"/>
                        <a:cs typeface="Calibri" pitchFamily="34" charset="0"/>
                      </a:endParaRPr>
                    </a:p>
                  </a:txBody>
                  <a:tcPr marL="13040" marR="13040" marT="0" marB="0"/>
                </a:tc>
                <a:tc>
                  <a:txBody>
                    <a:bodyPr/>
                    <a:lstStyle/>
                    <a:p>
                      <a:pPr algn="ctr">
                        <a:spcAft>
                          <a:spcPts val="0"/>
                        </a:spcAft>
                      </a:pPr>
                      <a:r>
                        <a:rPr lang="id-ID" sz="1800" dirty="0">
                          <a:effectLst/>
                          <a:latin typeface="Calibri" pitchFamily="34" charset="0"/>
                          <a:cs typeface="Calibri" pitchFamily="34" charset="0"/>
                        </a:rPr>
                        <a:t>Tahap II</a:t>
                      </a:r>
                    </a:p>
                    <a:p>
                      <a:pPr algn="ctr">
                        <a:spcAft>
                          <a:spcPts val="0"/>
                        </a:spcAft>
                      </a:pPr>
                      <a:r>
                        <a:rPr lang="id-ID" sz="1800" dirty="0">
                          <a:effectLst/>
                          <a:latin typeface="Calibri" pitchFamily="34" charset="0"/>
                          <a:cs typeface="Calibri" pitchFamily="34" charset="0"/>
                        </a:rPr>
                        <a:t>(2016-2020)</a:t>
                      </a:r>
                      <a:endParaRPr lang="id-ID" sz="1800" dirty="0">
                        <a:effectLst/>
                        <a:latin typeface="Calibri" pitchFamily="34" charset="0"/>
                        <a:ea typeface="Times New Roman"/>
                        <a:cs typeface="Calibri" pitchFamily="34" charset="0"/>
                      </a:endParaRPr>
                    </a:p>
                  </a:txBody>
                  <a:tcPr marL="13040" marR="13040" marT="0" marB="0"/>
                </a:tc>
                <a:tc>
                  <a:txBody>
                    <a:bodyPr/>
                    <a:lstStyle/>
                    <a:p>
                      <a:pPr algn="ctr">
                        <a:spcAft>
                          <a:spcPts val="0"/>
                        </a:spcAft>
                      </a:pPr>
                      <a:r>
                        <a:rPr lang="id-ID" sz="1800" dirty="0">
                          <a:effectLst/>
                          <a:latin typeface="Calibri" pitchFamily="34" charset="0"/>
                          <a:cs typeface="Calibri" pitchFamily="34" charset="0"/>
                        </a:rPr>
                        <a:t>Tahap III</a:t>
                      </a:r>
                    </a:p>
                    <a:p>
                      <a:pPr algn="ctr">
                        <a:spcAft>
                          <a:spcPts val="0"/>
                        </a:spcAft>
                      </a:pPr>
                      <a:r>
                        <a:rPr lang="id-ID" sz="1800" dirty="0">
                          <a:effectLst/>
                          <a:latin typeface="Calibri" pitchFamily="34" charset="0"/>
                          <a:cs typeface="Calibri" pitchFamily="34" charset="0"/>
                        </a:rPr>
                        <a:t>(2021-2025)</a:t>
                      </a:r>
                      <a:endParaRPr lang="id-ID" sz="1800" dirty="0">
                        <a:effectLst/>
                        <a:latin typeface="Calibri" pitchFamily="34" charset="0"/>
                        <a:ea typeface="Times New Roman"/>
                        <a:cs typeface="Calibri" pitchFamily="34" charset="0"/>
                      </a:endParaRPr>
                    </a:p>
                  </a:txBody>
                  <a:tcPr marL="13040" marR="13040" marT="0" marB="0"/>
                </a:tc>
              </a:tr>
              <a:tr h="418743">
                <a:tc>
                  <a:txBody>
                    <a:bodyPr/>
                    <a:lstStyle/>
                    <a:p>
                      <a:pPr marL="342900" lvl="0" indent="-342900">
                        <a:spcAft>
                          <a:spcPts val="0"/>
                        </a:spcAft>
                        <a:buFont typeface="Symbol"/>
                        <a:buChar char=""/>
                      </a:pPr>
                      <a:r>
                        <a:rPr lang="id-ID" sz="1800" dirty="0">
                          <a:effectLst/>
                          <a:latin typeface="Calibri" pitchFamily="34" charset="0"/>
                          <a:ea typeface="Times New Roman"/>
                          <a:cs typeface="Calibri" pitchFamily="34" charset="0"/>
                        </a:rPr>
                        <a:t>Terbentuknya Tim </a:t>
                      </a:r>
                      <a:r>
                        <a:rPr lang="id-ID" sz="1800" dirty="0" smtClean="0">
                          <a:effectLst/>
                          <a:latin typeface="Calibri" pitchFamily="34" charset="0"/>
                          <a:ea typeface="Times New Roman"/>
                          <a:cs typeface="Calibri" pitchFamily="34" charset="0"/>
                        </a:rPr>
                        <a:t>Kerja Logistik </a:t>
                      </a:r>
                      <a:r>
                        <a:rPr lang="id-ID" sz="1800" dirty="0">
                          <a:effectLst/>
                          <a:latin typeface="Calibri" pitchFamily="34" charset="0"/>
                          <a:ea typeface="Times New Roman"/>
                          <a:cs typeface="Calibri" pitchFamily="34" charset="0"/>
                        </a:rPr>
                        <a:t>Nasional sebagai pengawas pelaksanaan Cetak Biru Sislognas dan </a:t>
                      </a:r>
                      <a:r>
                        <a:rPr lang="id-ID" sz="1800" i="1" dirty="0">
                          <a:effectLst/>
                          <a:latin typeface="Calibri" pitchFamily="34" charset="0"/>
                          <a:ea typeface="Times New Roman"/>
                          <a:cs typeface="Calibri" pitchFamily="34" charset="0"/>
                        </a:rPr>
                        <a:t>Damage Control Unit</a:t>
                      </a:r>
                      <a:endParaRPr lang="id-ID" sz="1800" dirty="0">
                        <a:effectLst/>
                        <a:latin typeface="Calibri" pitchFamily="34" charset="0"/>
                        <a:ea typeface="Times New Roman"/>
                        <a:cs typeface="Calibri" pitchFamily="34" charset="0"/>
                      </a:endParaRPr>
                    </a:p>
                    <a:p>
                      <a:pPr marL="342900" lvl="0" indent="-342900">
                        <a:spcAft>
                          <a:spcPts val="0"/>
                        </a:spcAft>
                        <a:buFont typeface="Symbol"/>
                        <a:buChar char=""/>
                      </a:pPr>
                      <a:r>
                        <a:rPr lang="id-ID" sz="1800" dirty="0">
                          <a:effectLst/>
                          <a:latin typeface="Calibri" pitchFamily="34" charset="0"/>
                          <a:ea typeface="Times New Roman"/>
                          <a:cs typeface="Calibri" pitchFamily="34" charset="0"/>
                        </a:rPr>
                        <a:t>Meningkatnya peran, koordinasi dan sinergi inter dan antara asosiasi dan </a:t>
                      </a:r>
                      <a:r>
                        <a:rPr lang="id-ID" sz="1800" i="1" dirty="0">
                          <a:effectLst/>
                          <a:latin typeface="Calibri" pitchFamily="34" charset="0"/>
                          <a:ea typeface="Times New Roman"/>
                          <a:cs typeface="Calibri" pitchFamily="34" charset="0"/>
                        </a:rPr>
                        <a:t>stakeholder</a:t>
                      </a:r>
                      <a:r>
                        <a:rPr lang="id-ID" sz="1800" dirty="0">
                          <a:effectLst/>
                          <a:latin typeface="Calibri" pitchFamily="34" charset="0"/>
                          <a:ea typeface="Times New Roman"/>
                          <a:cs typeface="Calibri" pitchFamily="34" charset="0"/>
                        </a:rPr>
                        <a:t>  logistik ditingkat lokal dan nasional</a:t>
                      </a:r>
                    </a:p>
                  </a:txBody>
                  <a:tcPr marL="74294" marR="74294" marT="0" marB="0"/>
                </a:tc>
                <a:tc>
                  <a:txBody>
                    <a:bodyPr/>
                    <a:lstStyle/>
                    <a:p>
                      <a:pPr marL="342900" lvl="0" indent="-342900">
                        <a:spcAft>
                          <a:spcPts val="0"/>
                        </a:spcAft>
                        <a:buFont typeface="Symbol"/>
                        <a:buChar char=""/>
                      </a:pPr>
                      <a:r>
                        <a:rPr lang="id-ID" sz="1800" dirty="0">
                          <a:effectLst/>
                          <a:latin typeface="Calibri" pitchFamily="34" charset="0"/>
                          <a:ea typeface="Times New Roman"/>
                          <a:cs typeface="Calibri" pitchFamily="34" charset="0"/>
                        </a:rPr>
                        <a:t>Meningkatnya peran Institusi/Kelembagaan Logistik pada level Nasional dan Asean</a:t>
                      </a:r>
                    </a:p>
                    <a:p>
                      <a:pPr marL="20320">
                        <a:spcAft>
                          <a:spcPts val="0"/>
                        </a:spcAft>
                      </a:pPr>
                      <a:r>
                        <a:rPr lang="en-US" sz="1800" dirty="0">
                          <a:effectLst/>
                          <a:latin typeface="Calibri" pitchFamily="34" charset="0"/>
                          <a:ea typeface="Times New Roman"/>
                          <a:cs typeface="Calibri" pitchFamily="34" charset="0"/>
                        </a:rPr>
                        <a:t> </a:t>
                      </a:r>
                      <a:endParaRPr lang="id-ID" sz="1800" dirty="0">
                        <a:effectLst/>
                        <a:latin typeface="Calibri" pitchFamily="34" charset="0"/>
                        <a:ea typeface="Times New Roman"/>
                        <a:cs typeface="Calibri" pitchFamily="34" charset="0"/>
                      </a:endParaRPr>
                    </a:p>
                    <a:p>
                      <a:pPr marL="342900" lvl="0" indent="-342900">
                        <a:spcAft>
                          <a:spcPts val="0"/>
                        </a:spcAft>
                        <a:buFont typeface="Symbol"/>
                        <a:buChar char=""/>
                      </a:pPr>
                      <a:r>
                        <a:rPr lang="id-ID" sz="1800" dirty="0">
                          <a:effectLst/>
                          <a:latin typeface="Calibri" pitchFamily="34" charset="0"/>
                          <a:ea typeface="Times New Roman"/>
                          <a:cs typeface="Calibri" pitchFamily="34" charset="0"/>
                        </a:rPr>
                        <a:t>Meningkatnya peran, koordinasi dan sinergi inter dan antar asosiasi dan </a:t>
                      </a:r>
                      <a:r>
                        <a:rPr lang="id-ID" sz="1800" i="1" dirty="0">
                          <a:effectLst/>
                          <a:latin typeface="Calibri" pitchFamily="34" charset="0"/>
                          <a:ea typeface="Times New Roman"/>
                          <a:cs typeface="Calibri" pitchFamily="34" charset="0"/>
                        </a:rPr>
                        <a:t>stakeholder  </a:t>
                      </a:r>
                      <a:r>
                        <a:rPr lang="id-ID" sz="1800" dirty="0">
                          <a:effectLst/>
                          <a:latin typeface="Calibri" pitchFamily="34" charset="0"/>
                          <a:ea typeface="Times New Roman"/>
                          <a:cs typeface="Calibri" pitchFamily="34" charset="0"/>
                        </a:rPr>
                        <a:t>logistik di tingkat ASEAN</a:t>
                      </a:r>
                    </a:p>
                  </a:txBody>
                  <a:tcPr marL="74294" marR="74294" marT="0" marB="0"/>
                </a:tc>
                <a:tc>
                  <a:txBody>
                    <a:bodyPr/>
                    <a:lstStyle/>
                    <a:p>
                      <a:pPr marL="342900" lvl="0" indent="-342900">
                        <a:buFont typeface="Symbol"/>
                        <a:buChar char=""/>
                      </a:pPr>
                      <a:r>
                        <a:rPr lang="id-ID" sz="1800" dirty="0">
                          <a:effectLst/>
                          <a:latin typeface="Calibri" pitchFamily="34" charset="0"/>
                          <a:ea typeface="Times New Roman"/>
                          <a:cs typeface="Calibri" pitchFamily="34" charset="0"/>
                        </a:rPr>
                        <a:t>Terbentuknya </a:t>
                      </a:r>
                      <a:r>
                        <a:rPr lang="id-ID" sz="1800">
                          <a:effectLst/>
                          <a:latin typeface="Calibri" pitchFamily="34" charset="0"/>
                          <a:ea typeface="Times New Roman"/>
                          <a:cs typeface="Calibri" pitchFamily="34" charset="0"/>
                        </a:rPr>
                        <a:t>institusi </a:t>
                      </a:r>
                      <a:r>
                        <a:rPr lang="id-ID" sz="1800" smtClean="0">
                          <a:effectLst/>
                          <a:latin typeface="Calibri" pitchFamily="34" charset="0"/>
                          <a:ea typeface="Times New Roman"/>
                          <a:cs typeface="Calibri" pitchFamily="34" charset="0"/>
                        </a:rPr>
                        <a:t>Permanen </a:t>
                      </a:r>
                      <a:r>
                        <a:rPr lang="id-ID" sz="1800" dirty="0">
                          <a:effectLst/>
                          <a:latin typeface="Calibri" pitchFamily="34" charset="0"/>
                          <a:ea typeface="Times New Roman"/>
                          <a:cs typeface="Calibri" pitchFamily="34" charset="0"/>
                        </a:rPr>
                        <a:t>yang menangani dan mengkoordinasikan Sistem Logistik nasional</a:t>
                      </a:r>
                    </a:p>
                    <a:p>
                      <a:pPr marL="342900" lvl="0" indent="-342900">
                        <a:buFont typeface="Symbol"/>
                        <a:buChar char=""/>
                      </a:pPr>
                      <a:r>
                        <a:rPr lang="id-ID" sz="1800" dirty="0">
                          <a:effectLst/>
                          <a:latin typeface="Calibri" pitchFamily="34" charset="0"/>
                          <a:ea typeface="Times New Roman"/>
                          <a:cs typeface="Calibri" pitchFamily="34" charset="0"/>
                        </a:rPr>
                        <a:t>Meningkatnya peran, koordinasi dan sinergi inter dan antar asosiasi dan </a:t>
                      </a:r>
                      <a:r>
                        <a:rPr lang="id-ID" sz="1800" i="1" dirty="0">
                          <a:effectLst/>
                          <a:latin typeface="Calibri" pitchFamily="34" charset="0"/>
                          <a:ea typeface="Times New Roman"/>
                          <a:cs typeface="Calibri" pitchFamily="34" charset="0"/>
                        </a:rPr>
                        <a:t>stakeholder</a:t>
                      </a:r>
                      <a:r>
                        <a:rPr lang="id-ID" sz="1800" dirty="0">
                          <a:effectLst/>
                          <a:latin typeface="Calibri" pitchFamily="34" charset="0"/>
                          <a:ea typeface="Times New Roman"/>
                          <a:cs typeface="Calibri" pitchFamily="34" charset="0"/>
                        </a:rPr>
                        <a:t> logistik ditingkat regional dan global</a:t>
                      </a:r>
                    </a:p>
                  </a:txBody>
                  <a:tcPr marL="74294" marR="74294" marT="0" marB="0"/>
                </a:tc>
              </a:tr>
            </a:tbl>
          </a:graphicData>
        </a:graphic>
      </p:graphicFrame>
      <p:sp>
        <p:nvSpPr>
          <p:cNvPr id="6" name="Title 1"/>
          <p:cNvSpPr txBox="1">
            <a:spLocks/>
          </p:cNvSpPr>
          <p:nvPr/>
        </p:nvSpPr>
        <p:spPr>
          <a:xfrm>
            <a:off x="289034" y="201504"/>
            <a:ext cx="9109735" cy="576262"/>
          </a:xfrm>
          <a:prstGeom prst="rect">
            <a:avLst/>
          </a:prstGeom>
          <a:noFill/>
          <a:ln>
            <a:noFill/>
          </a:ln>
        </p:spPr>
        <p:txBody>
          <a:bodyPr vert="horz" lIns="91440" tIns="45720" rIns="91440" bIns="45720" rtlCol="0" anchor="b">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a:defRPr/>
            </a:pPr>
            <a:r>
              <a:rPr lang="id-ID"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II(D). Kondisi Yang Diharapkan: Esensi Program Aksi (6)</a:t>
            </a:r>
            <a:endParaRPr lang="en-US" sz="28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xmlns="" val="10194255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2758477371"/>
              </p:ext>
            </p:extLst>
          </p:nvPr>
        </p:nvGraphicFramePr>
        <p:xfrm>
          <a:off x="350838" y="908051"/>
          <a:ext cx="9245600" cy="5521325"/>
        </p:xfrm>
        <a:graphic>
          <a:graphicData uri="http://schemas.openxmlformats.org/drawingml/2006/table">
            <a:tbl>
              <a:tblPr firstRow="1" firstCol="1" bandRow="1">
                <a:tableStyleId>{5C22544A-7EE6-4342-B048-85BDC9FD1C3A}</a:tableStyleId>
              </a:tblPr>
              <a:tblGrid>
                <a:gridCol w="3050096"/>
                <a:gridCol w="2954779"/>
                <a:gridCol w="3240725"/>
              </a:tblGrid>
              <a:tr h="427513">
                <a:tc>
                  <a:txBody>
                    <a:bodyPr/>
                    <a:lstStyle/>
                    <a:p>
                      <a:pPr algn="ctr">
                        <a:spcAft>
                          <a:spcPts val="0"/>
                        </a:spcAft>
                      </a:pPr>
                      <a:r>
                        <a:rPr lang="id-ID" sz="1400" dirty="0">
                          <a:effectLst/>
                          <a:latin typeface="Calibri" pitchFamily="34" charset="0"/>
                          <a:cs typeface="Calibri" pitchFamily="34" charset="0"/>
                        </a:rPr>
                        <a:t>Tahap I</a:t>
                      </a:r>
                    </a:p>
                    <a:p>
                      <a:pPr algn="ctr">
                        <a:spcAft>
                          <a:spcPts val="0"/>
                        </a:spcAft>
                      </a:pPr>
                      <a:r>
                        <a:rPr lang="id-ID" sz="1400" dirty="0">
                          <a:effectLst/>
                          <a:latin typeface="Calibri" pitchFamily="34" charset="0"/>
                          <a:cs typeface="Calibri" pitchFamily="34" charset="0"/>
                        </a:rPr>
                        <a:t>(2011-2015)</a:t>
                      </a:r>
                      <a:endParaRPr lang="id-ID" sz="1400" dirty="0">
                        <a:effectLst/>
                        <a:latin typeface="Calibri" pitchFamily="34" charset="0"/>
                        <a:ea typeface="Times New Roman"/>
                        <a:cs typeface="Calibri" pitchFamily="34" charset="0"/>
                      </a:endParaRPr>
                    </a:p>
                  </a:txBody>
                  <a:tcPr marL="13039" marR="13039" marT="0" marB="0"/>
                </a:tc>
                <a:tc>
                  <a:txBody>
                    <a:bodyPr/>
                    <a:lstStyle/>
                    <a:p>
                      <a:pPr algn="ctr">
                        <a:spcAft>
                          <a:spcPts val="0"/>
                        </a:spcAft>
                      </a:pPr>
                      <a:r>
                        <a:rPr lang="id-ID" sz="1400" dirty="0">
                          <a:effectLst/>
                          <a:latin typeface="Calibri" pitchFamily="34" charset="0"/>
                          <a:cs typeface="Calibri" pitchFamily="34" charset="0"/>
                        </a:rPr>
                        <a:t>Tahap II</a:t>
                      </a:r>
                    </a:p>
                    <a:p>
                      <a:pPr algn="ctr">
                        <a:spcAft>
                          <a:spcPts val="0"/>
                        </a:spcAft>
                      </a:pPr>
                      <a:r>
                        <a:rPr lang="id-ID" sz="1400" dirty="0">
                          <a:effectLst/>
                          <a:latin typeface="Calibri" pitchFamily="34" charset="0"/>
                          <a:cs typeface="Calibri" pitchFamily="34" charset="0"/>
                        </a:rPr>
                        <a:t>(2016-2020)</a:t>
                      </a:r>
                      <a:endParaRPr lang="id-ID" sz="1400" dirty="0">
                        <a:effectLst/>
                        <a:latin typeface="Calibri" pitchFamily="34" charset="0"/>
                        <a:ea typeface="Times New Roman"/>
                        <a:cs typeface="Calibri" pitchFamily="34" charset="0"/>
                      </a:endParaRPr>
                    </a:p>
                  </a:txBody>
                  <a:tcPr marL="13039" marR="13039" marT="0" marB="0"/>
                </a:tc>
                <a:tc>
                  <a:txBody>
                    <a:bodyPr/>
                    <a:lstStyle/>
                    <a:p>
                      <a:pPr algn="ctr">
                        <a:spcAft>
                          <a:spcPts val="0"/>
                        </a:spcAft>
                      </a:pPr>
                      <a:r>
                        <a:rPr lang="id-ID" sz="1400" dirty="0">
                          <a:effectLst/>
                          <a:latin typeface="Calibri" pitchFamily="34" charset="0"/>
                          <a:cs typeface="Calibri" pitchFamily="34" charset="0"/>
                        </a:rPr>
                        <a:t>Tahap III</a:t>
                      </a:r>
                    </a:p>
                    <a:p>
                      <a:pPr algn="ctr">
                        <a:spcAft>
                          <a:spcPts val="0"/>
                        </a:spcAft>
                      </a:pPr>
                      <a:r>
                        <a:rPr lang="id-ID" sz="1400" dirty="0">
                          <a:effectLst/>
                          <a:latin typeface="Calibri" pitchFamily="34" charset="0"/>
                          <a:cs typeface="Calibri" pitchFamily="34" charset="0"/>
                        </a:rPr>
                        <a:t>(2021-2025)</a:t>
                      </a:r>
                      <a:endParaRPr lang="id-ID" sz="1400" dirty="0">
                        <a:effectLst/>
                        <a:latin typeface="Calibri" pitchFamily="34" charset="0"/>
                        <a:ea typeface="Times New Roman"/>
                        <a:cs typeface="Calibri" pitchFamily="34" charset="0"/>
                      </a:endParaRPr>
                    </a:p>
                  </a:txBody>
                  <a:tcPr marL="13039" marR="13039" marT="0" marB="0"/>
                </a:tc>
              </a:tr>
              <a:tr h="5093812">
                <a:tc>
                  <a:txBody>
                    <a:bodyPr/>
                    <a:lstStyle/>
                    <a:p>
                      <a:pPr marL="177800" lvl="0" indent="-177800">
                        <a:spcAft>
                          <a:spcPts val="600"/>
                        </a:spcAft>
                        <a:buFont typeface="+mj-lt"/>
                        <a:buAutoNum type="arabicPeriod"/>
                      </a:pPr>
                      <a:r>
                        <a:rPr lang="id-ID" sz="1400" dirty="0">
                          <a:solidFill>
                            <a:schemeClr val="bg1"/>
                          </a:solidFill>
                          <a:effectLst/>
                          <a:latin typeface="Calibri" pitchFamily="34" charset="0"/>
                          <a:ea typeface="Times New Roman"/>
                          <a:cs typeface="Calibri" pitchFamily="34" charset="0"/>
                        </a:rPr>
                        <a:t>Penetapan dan pengembangan Pelabuhan Hub Laut Internasional  di Kuala Tanjung dan Bitung (termasuk rencana rincinya), dan Pelabuhan Hub Udara  Internasional di Jakarta, Kuala Namu, dan  Makasar.</a:t>
                      </a:r>
                    </a:p>
                    <a:p>
                      <a:pPr marL="177800" marR="0" lvl="0" indent="-177800" algn="l" defTabSz="914400" rtl="0" eaLnBrk="1" fontAlgn="auto" latinLnBrk="0" hangingPunct="1">
                        <a:lnSpc>
                          <a:spcPct val="100000"/>
                        </a:lnSpc>
                        <a:spcBef>
                          <a:spcPts val="0"/>
                        </a:spcBef>
                        <a:spcAft>
                          <a:spcPts val="600"/>
                        </a:spcAft>
                        <a:buClrTx/>
                        <a:buSzTx/>
                        <a:buFont typeface="+mj-lt"/>
                        <a:buAutoNum type="arabicPeriod"/>
                        <a:tabLst/>
                        <a:defRPr/>
                      </a:pPr>
                      <a:r>
                        <a:rPr lang="id-ID" sz="1400" b="1" kern="1200" dirty="0" smtClean="0">
                          <a:solidFill>
                            <a:schemeClr val="bg1"/>
                          </a:solidFill>
                          <a:effectLst/>
                          <a:latin typeface="Calibri" pitchFamily="34" charset="0"/>
                          <a:ea typeface="+mn-ea"/>
                          <a:cs typeface="Calibri" pitchFamily="34" charset="0"/>
                        </a:rPr>
                        <a:t>Terbangunnya Pelabuhan Kalibaru sebagai Perluasan Pelabuhan Tanjung Priok</a:t>
                      </a:r>
                    </a:p>
                    <a:p>
                      <a:pPr marL="177800" lvl="0" indent="-177800">
                        <a:spcAft>
                          <a:spcPts val="600"/>
                        </a:spcAft>
                        <a:buFont typeface="+mj-lt"/>
                        <a:buAutoNum type="arabicPeriod"/>
                      </a:pPr>
                      <a:r>
                        <a:rPr lang="id-ID" sz="1400" dirty="0" smtClean="0">
                          <a:solidFill>
                            <a:schemeClr val="bg1"/>
                          </a:solidFill>
                          <a:effectLst/>
                          <a:latin typeface="Calibri" pitchFamily="34" charset="0"/>
                          <a:ea typeface="Times New Roman"/>
                          <a:cs typeface="Calibri" pitchFamily="34" charset="0"/>
                        </a:rPr>
                        <a:t>Beroperasinya </a:t>
                      </a:r>
                      <a:r>
                        <a:rPr lang="id-ID" sz="1400" i="1" dirty="0">
                          <a:solidFill>
                            <a:schemeClr val="bg1"/>
                          </a:solidFill>
                          <a:effectLst/>
                          <a:latin typeface="Calibri" pitchFamily="34" charset="0"/>
                          <a:ea typeface="Times New Roman"/>
                          <a:cs typeface="Calibri" pitchFamily="34" charset="0"/>
                        </a:rPr>
                        <a:t>Short Sea Shipping</a:t>
                      </a:r>
                      <a:r>
                        <a:rPr lang="id-ID" sz="1400" dirty="0">
                          <a:solidFill>
                            <a:schemeClr val="bg1"/>
                          </a:solidFill>
                          <a:effectLst/>
                          <a:latin typeface="Calibri" pitchFamily="34" charset="0"/>
                          <a:ea typeface="Times New Roman"/>
                          <a:cs typeface="Calibri" pitchFamily="34" charset="0"/>
                        </a:rPr>
                        <a:t> di jalur perairan Pantura dan Jalintim Sumatera</a:t>
                      </a:r>
                    </a:p>
                    <a:p>
                      <a:pPr marL="177800" lvl="0" indent="-177800">
                        <a:spcAft>
                          <a:spcPts val="600"/>
                        </a:spcAft>
                        <a:buFont typeface="+mj-lt"/>
                        <a:buAutoNum type="arabicPeriod"/>
                      </a:pPr>
                      <a:r>
                        <a:rPr lang="id-ID" sz="1400" dirty="0">
                          <a:solidFill>
                            <a:schemeClr val="bg1"/>
                          </a:solidFill>
                          <a:effectLst/>
                          <a:latin typeface="Calibri" pitchFamily="34" charset="0"/>
                          <a:ea typeface="Times New Roman"/>
                          <a:cs typeface="Calibri" pitchFamily="34" charset="0"/>
                        </a:rPr>
                        <a:t>Peningkatan peran  kargo kereta api di Jawa dan Sumatera.</a:t>
                      </a:r>
                    </a:p>
                    <a:p>
                      <a:pPr marL="177800" lvl="0" indent="-177800">
                        <a:spcAft>
                          <a:spcPts val="600"/>
                        </a:spcAft>
                        <a:buFont typeface="+mj-lt"/>
                        <a:buAutoNum type="arabicPeriod"/>
                      </a:pPr>
                      <a:r>
                        <a:rPr lang="id-ID" sz="1400" dirty="0">
                          <a:solidFill>
                            <a:schemeClr val="bg1"/>
                          </a:solidFill>
                          <a:effectLst/>
                          <a:latin typeface="Calibri" pitchFamily="34" charset="0"/>
                          <a:ea typeface="Times New Roman"/>
                          <a:cs typeface="Calibri" pitchFamily="34" charset="0"/>
                        </a:rPr>
                        <a:t>Pembangunan sistem otomasi dan informasi logistik nasional  yang terintegrasi secara elektronik (INALOG) </a:t>
                      </a:r>
                    </a:p>
                  </a:txBody>
                  <a:tcPr marL="74289" marR="74289" marT="0" marB="0"/>
                </a:tc>
                <a:tc>
                  <a:txBody>
                    <a:bodyPr/>
                    <a:lstStyle/>
                    <a:p>
                      <a:pPr marL="177800" lvl="0" indent="-177800">
                        <a:spcAft>
                          <a:spcPts val="600"/>
                        </a:spcAft>
                        <a:buFont typeface="+mj-lt"/>
                        <a:buAutoNum type="arabicPeriod"/>
                      </a:pPr>
                      <a:r>
                        <a:rPr lang="id-ID" sz="1400" dirty="0">
                          <a:solidFill>
                            <a:srgbClr val="000000"/>
                          </a:solidFill>
                          <a:effectLst/>
                          <a:latin typeface="Calibri" pitchFamily="34" charset="0"/>
                          <a:ea typeface="Times New Roman"/>
                          <a:cs typeface="Calibri" pitchFamily="34" charset="0"/>
                        </a:rPr>
                        <a:t>Terbangunnya International Pelabuhan Hub Laut Internasional di Kuala Tanjung dan Bitung, dan pengembangan kargo udara di Manado, Bali, Balikpapan, Morotai dan Biak.</a:t>
                      </a:r>
                      <a:endParaRPr lang="id-ID" sz="1400" dirty="0">
                        <a:effectLst/>
                        <a:latin typeface="Calibri" pitchFamily="34" charset="0"/>
                        <a:ea typeface="Times New Roman"/>
                        <a:cs typeface="Calibri" pitchFamily="34" charset="0"/>
                      </a:endParaRPr>
                    </a:p>
                    <a:p>
                      <a:pPr marL="177800" lvl="0" indent="-177800">
                        <a:spcAft>
                          <a:spcPts val="600"/>
                        </a:spcAft>
                        <a:buFont typeface="+mj-lt"/>
                        <a:buAutoNum type="arabicPeriod"/>
                      </a:pPr>
                      <a:r>
                        <a:rPr lang="id-ID" sz="1400" dirty="0">
                          <a:solidFill>
                            <a:srgbClr val="000000"/>
                          </a:solidFill>
                          <a:effectLst/>
                          <a:latin typeface="Calibri" pitchFamily="34" charset="0"/>
                          <a:ea typeface="Times New Roman"/>
                          <a:cs typeface="Calibri" pitchFamily="34" charset="0"/>
                        </a:rPr>
                        <a:t>Terbangun dan terkoneksinya jaringan transportasi multi moda antar pelabuhan hub internasional, pelabuhan laut utama, bandar udara utama, pusat-pusat  pertumbuhan dan </a:t>
                      </a:r>
                      <a:r>
                        <a:rPr lang="id-ID" sz="1400" i="1" dirty="0">
                          <a:solidFill>
                            <a:srgbClr val="000000"/>
                          </a:solidFill>
                          <a:effectLst/>
                          <a:latin typeface="Calibri" pitchFamily="34" charset="0"/>
                          <a:ea typeface="Times New Roman"/>
                          <a:cs typeface="Calibri" pitchFamily="34" charset="0"/>
                        </a:rPr>
                        <a:t>dry port</a:t>
                      </a:r>
                      <a:r>
                        <a:rPr lang="id-ID" sz="1400" dirty="0">
                          <a:solidFill>
                            <a:srgbClr val="000000"/>
                          </a:solidFill>
                          <a:effectLst/>
                          <a:latin typeface="Calibri" pitchFamily="34" charset="0"/>
                          <a:ea typeface="Times New Roman"/>
                          <a:cs typeface="Calibri" pitchFamily="34" charset="0"/>
                        </a:rPr>
                        <a:t>.</a:t>
                      </a:r>
                      <a:endParaRPr lang="id-ID" sz="1400" dirty="0">
                        <a:effectLst/>
                        <a:latin typeface="Calibri" pitchFamily="34" charset="0"/>
                        <a:ea typeface="Times New Roman"/>
                        <a:cs typeface="Calibri" pitchFamily="34" charset="0"/>
                      </a:endParaRPr>
                    </a:p>
                    <a:p>
                      <a:pPr marL="177800" lvl="0" indent="-177800">
                        <a:spcAft>
                          <a:spcPts val="600"/>
                        </a:spcAft>
                        <a:buFont typeface="+mj-lt"/>
                        <a:buAutoNum type="arabicPeriod"/>
                      </a:pPr>
                      <a:r>
                        <a:rPr lang="id-ID" sz="1400" dirty="0">
                          <a:solidFill>
                            <a:srgbClr val="000000"/>
                          </a:solidFill>
                          <a:effectLst/>
                          <a:latin typeface="Calibri" pitchFamily="34" charset="0"/>
                          <a:ea typeface="Times New Roman"/>
                          <a:cs typeface="Calibri" pitchFamily="34" charset="0"/>
                        </a:rPr>
                        <a:t>Terbangunnya </a:t>
                      </a:r>
                      <a:r>
                        <a:rPr lang="id-ID" sz="1400" i="1" dirty="0">
                          <a:solidFill>
                            <a:srgbClr val="000000"/>
                          </a:solidFill>
                          <a:effectLst/>
                          <a:latin typeface="Calibri" pitchFamily="34" charset="0"/>
                          <a:ea typeface="Times New Roman"/>
                          <a:cs typeface="Calibri" pitchFamily="34" charset="0"/>
                        </a:rPr>
                        <a:t>Trans Java</a:t>
                      </a:r>
                      <a:r>
                        <a:rPr lang="id-ID" sz="1400" dirty="0">
                          <a:solidFill>
                            <a:srgbClr val="000000"/>
                          </a:solidFill>
                          <a:effectLst/>
                          <a:latin typeface="Calibri" pitchFamily="34" charset="0"/>
                          <a:ea typeface="Times New Roman"/>
                          <a:cs typeface="Calibri" pitchFamily="34" charset="0"/>
                        </a:rPr>
                        <a:t> dan </a:t>
                      </a:r>
                      <a:r>
                        <a:rPr lang="id-ID" sz="1400" i="1" dirty="0">
                          <a:solidFill>
                            <a:srgbClr val="000000"/>
                          </a:solidFill>
                          <a:effectLst/>
                          <a:latin typeface="Calibri" pitchFamily="34" charset="0"/>
                          <a:ea typeface="Times New Roman"/>
                          <a:cs typeface="Calibri" pitchFamily="34" charset="0"/>
                        </a:rPr>
                        <a:t>Trans Sumatera rail way</a:t>
                      </a:r>
                      <a:endParaRPr lang="id-ID" sz="1400" dirty="0">
                        <a:effectLst/>
                        <a:latin typeface="Calibri" pitchFamily="34" charset="0"/>
                        <a:ea typeface="Times New Roman"/>
                        <a:cs typeface="Calibri" pitchFamily="34" charset="0"/>
                      </a:endParaRPr>
                    </a:p>
                    <a:p>
                      <a:pPr marL="177800" lvl="0" indent="-177800">
                        <a:spcAft>
                          <a:spcPts val="600"/>
                        </a:spcAft>
                        <a:buFont typeface="+mj-lt"/>
                        <a:buAutoNum type="arabicPeriod"/>
                      </a:pPr>
                      <a:r>
                        <a:rPr lang="id-ID" sz="1400" dirty="0">
                          <a:solidFill>
                            <a:srgbClr val="000000"/>
                          </a:solidFill>
                          <a:effectLst/>
                          <a:latin typeface="Calibri" pitchFamily="34" charset="0"/>
                          <a:ea typeface="Times New Roman"/>
                          <a:cs typeface="Calibri" pitchFamily="34" charset="0"/>
                        </a:rPr>
                        <a:t>Pengoperasian e-Logistik yang terintegrasi dan terkoneksi dengan jaringan </a:t>
                      </a:r>
                      <a:r>
                        <a:rPr lang="id-ID" sz="1400" dirty="0" smtClean="0">
                          <a:solidFill>
                            <a:srgbClr val="000000"/>
                          </a:solidFill>
                          <a:effectLst/>
                          <a:latin typeface="Calibri" pitchFamily="34" charset="0"/>
                          <a:ea typeface="Times New Roman"/>
                          <a:cs typeface="Calibri" pitchFamily="34" charset="0"/>
                        </a:rPr>
                        <a:t>ASEAN</a:t>
                      </a:r>
                      <a:endParaRPr lang="id-ID" sz="1400" dirty="0">
                        <a:effectLst/>
                        <a:latin typeface="Calibri" pitchFamily="34" charset="0"/>
                        <a:ea typeface="Times New Roman"/>
                        <a:cs typeface="Calibri" pitchFamily="34" charset="0"/>
                      </a:endParaRPr>
                    </a:p>
                  </a:txBody>
                  <a:tcPr marL="74289" marR="74289" marT="0" marB="0"/>
                </a:tc>
                <a:tc>
                  <a:txBody>
                    <a:bodyPr/>
                    <a:lstStyle/>
                    <a:p>
                      <a:pPr marL="228600" lvl="0" indent="-228600">
                        <a:buFont typeface="+mj-lt"/>
                        <a:buAutoNum type="arabicPeriod"/>
                      </a:pPr>
                      <a:r>
                        <a:rPr lang="id-ID" sz="1600" dirty="0">
                          <a:solidFill>
                            <a:srgbClr val="000000"/>
                          </a:solidFill>
                          <a:effectLst/>
                          <a:latin typeface="Calibri" pitchFamily="34" charset="0"/>
                          <a:ea typeface="Times New Roman"/>
                          <a:cs typeface="Calibri" pitchFamily="34" charset="0"/>
                        </a:rPr>
                        <a:t>Beroperasinya secara penuh Pelabuhan Hub Laut Internasional di Kuala Tanjung dan Bitung, dan pelabuhan hub kargo udara internasional </a:t>
                      </a:r>
                      <a:endParaRPr lang="id-ID" sz="1600" dirty="0">
                        <a:effectLst/>
                        <a:latin typeface="Calibri" pitchFamily="34" charset="0"/>
                        <a:ea typeface="Times New Roman"/>
                        <a:cs typeface="Calibri" pitchFamily="34" charset="0"/>
                      </a:endParaRPr>
                    </a:p>
                    <a:p>
                      <a:pPr marL="228600" lvl="0" indent="-228600">
                        <a:buFont typeface="+mj-lt"/>
                        <a:buAutoNum type="arabicPeriod"/>
                      </a:pPr>
                      <a:r>
                        <a:rPr lang="id-ID" sz="1600" dirty="0">
                          <a:solidFill>
                            <a:srgbClr val="000000"/>
                          </a:solidFill>
                          <a:effectLst/>
                          <a:latin typeface="Calibri" pitchFamily="34" charset="0"/>
                          <a:ea typeface="Times New Roman"/>
                          <a:cs typeface="Calibri" pitchFamily="34" charset="0"/>
                        </a:rPr>
                        <a:t>Efektifnya pengoperasian  jaringan transportasi multi moda yang menghubungkan simpul simpul logistik</a:t>
                      </a:r>
                      <a:endParaRPr lang="id-ID" sz="1600" dirty="0">
                        <a:effectLst/>
                        <a:latin typeface="Calibri" pitchFamily="34" charset="0"/>
                        <a:ea typeface="Times New Roman"/>
                        <a:cs typeface="Calibri" pitchFamily="34" charset="0"/>
                      </a:endParaRPr>
                    </a:p>
                    <a:p>
                      <a:pPr marL="228600" lvl="0" indent="-228600">
                        <a:buFont typeface="+mj-lt"/>
                        <a:buAutoNum type="arabicPeriod"/>
                      </a:pPr>
                      <a:r>
                        <a:rPr lang="id-ID" sz="1600" dirty="0">
                          <a:solidFill>
                            <a:srgbClr val="000000"/>
                          </a:solidFill>
                          <a:effectLst/>
                          <a:latin typeface="Calibri" pitchFamily="34" charset="0"/>
                          <a:ea typeface="Times New Roman"/>
                          <a:cs typeface="Calibri" pitchFamily="34" charset="0"/>
                        </a:rPr>
                        <a:t>Beroperasinya secara efektif  angkutan K</a:t>
                      </a:r>
                      <a:endParaRPr lang="id-ID" sz="1600" dirty="0">
                        <a:effectLst/>
                        <a:latin typeface="Calibri" pitchFamily="34" charset="0"/>
                        <a:ea typeface="Times New Roman"/>
                        <a:cs typeface="Calibri" pitchFamily="34" charset="0"/>
                      </a:endParaRPr>
                    </a:p>
                    <a:p>
                      <a:pPr marL="228600" lvl="0" indent="-228600">
                        <a:buFont typeface="+mj-lt"/>
                        <a:buAutoNum type="arabicPeriod"/>
                      </a:pPr>
                      <a:r>
                        <a:rPr lang="id-ID" sz="1600" dirty="0">
                          <a:solidFill>
                            <a:srgbClr val="000000"/>
                          </a:solidFill>
                          <a:effectLst/>
                          <a:latin typeface="Calibri" pitchFamily="34" charset="0"/>
                          <a:ea typeface="Times New Roman"/>
                          <a:cs typeface="Calibri" pitchFamily="34" charset="0"/>
                        </a:rPr>
                        <a:t>kereta api barang </a:t>
                      </a:r>
                      <a:r>
                        <a:rPr lang="id-ID" sz="1600" i="1" dirty="0">
                          <a:solidFill>
                            <a:srgbClr val="000000"/>
                          </a:solidFill>
                          <a:effectLst/>
                          <a:latin typeface="Calibri" pitchFamily="34" charset="0"/>
                          <a:ea typeface="Times New Roman"/>
                          <a:cs typeface="Calibri" pitchFamily="34" charset="0"/>
                        </a:rPr>
                        <a:t>Trans Java</a:t>
                      </a:r>
                      <a:r>
                        <a:rPr lang="id-ID" sz="1600" dirty="0">
                          <a:solidFill>
                            <a:srgbClr val="000000"/>
                          </a:solidFill>
                          <a:effectLst/>
                          <a:latin typeface="Calibri" pitchFamily="34" charset="0"/>
                          <a:ea typeface="Times New Roman"/>
                          <a:cs typeface="Calibri" pitchFamily="34" charset="0"/>
                        </a:rPr>
                        <a:t> dan </a:t>
                      </a:r>
                      <a:r>
                        <a:rPr lang="id-ID" sz="1600" i="1" dirty="0">
                          <a:solidFill>
                            <a:srgbClr val="000000"/>
                          </a:solidFill>
                          <a:effectLst/>
                          <a:latin typeface="Calibri" pitchFamily="34" charset="0"/>
                          <a:ea typeface="Times New Roman"/>
                          <a:cs typeface="Calibri" pitchFamily="34" charset="0"/>
                        </a:rPr>
                        <a:t>Trans Sumatera rail way</a:t>
                      </a:r>
                      <a:r>
                        <a:rPr lang="id-ID" sz="1600" dirty="0">
                          <a:solidFill>
                            <a:srgbClr val="000000"/>
                          </a:solidFill>
                          <a:effectLst/>
                          <a:latin typeface="Calibri" pitchFamily="34" charset="0"/>
                          <a:ea typeface="Times New Roman"/>
                          <a:cs typeface="Calibri" pitchFamily="34" charset="0"/>
                        </a:rPr>
                        <a:t> sebagai angkutan darat jarak jauh </a:t>
                      </a:r>
                      <a:endParaRPr lang="id-ID" sz="1600" dirty="0">
                        <a:effectLst/>
                        <a:latin typeface="Calibri" pitchFamily="34" charset="0"/>
                        <a:ea typeface="Times New Roman"/>
                        <a:cs typeface="Calibri" pitchFamily="34" charset="0"/>
                      </a:endParaRPr>
                    </a:p>
                  </a:txBody>
                  <a:tcPr marL="74289" marR="74289" marT="0" marB="0"/>
                </a:tc>
              </a:tr>
            </a:tbl>
          </a:graphicData>
        </a:graphic>
      </p:graphicFrame>
      <p:sp>
        <p:nvSpPr>
          <p:cNvPr id="4" name="Title 1"/>
          <p:cNvSpPr>
            <a:spLocks noGrp="1"/>
          </p:cNvSpPr>
          <p:nvPr>
            <p:ph type="title"/>
          </p:nvPr>
        </p:nvSpPr>
        <p:spPr>
          <a:xfrm>
            <a:off x="274638" y="115888"/>
            <a:ext cx="9174162" cy="576262"/>
          </a:xfrm>
          <a:noFill/>
          <a:ln>
            <a:noFill/>
          </a:ln>
        </p:spPr>
        <p:txBody>
          <a:bodyPr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Aft>
                <a:spcPts val="0"/>
              </a:spcAft>
              <a:defRPr/>
            </a:pP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II(E). Rencana  Aksi/</a:t>
            </a:r>
            <a:r>
              <a:rPr lang="id-ID" sz="3200" b="1" i="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Bigwin </a:t>
            </a: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(1)</a:t>
            </a:r>
            <a:endParaRPr lang="en-US" sz="32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xmlns="" val="5807729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1872138862"/>
              </p:ext>
            </p:extLst>
          </p:nvPr>
        </p:nvGraphicFramePr>
        <p:xfrm>
          <a:off x="474662" y="882650"/>
          <a:ext cx="9080500" cy="5775372"/>
        </p:xfrm>
        <a:graphic>
          <a:graphicData uri="http://schemas.openxmlformats.org/drawingml/2006/table">
            <a:tbl>
              <a:tblPr/>
              <a:tblGrid>
                <a:gridCol w="2995877"/>
                <a:gridCol w="2901289"/>
                <a:gridCol w="3183334"/>
              </a:tblGrid>
              <a:tr h="4266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dirty="0" smtClean="0">
                          <a:ln>
                            <a:noFill/>
                          </a:ln>
                          <a:solidFill>
                            <a:srgbClr val="FFFFFF"/>
                          </a:solidFill>
                          <a:effectLst/>
                          <a:latin typeface="Calibri" pitchFamily="34" charset="0"/>
                          <a:cs typeface="Calibri" pitchFamily="34" charset="0"/>
                        </a:rPr>
                        <a:t>Tahap 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dirty="0" smtClean="0">
                          <a:ln>
                            <a:noFill/>
                          </a:ln>
                          <a:solidFill>
                            <a:srgbClr val="FFFFFF"/>
                          </a:solidFill>
                          <a:effectLst/>
                          <a:latin typeface="Calibri" pitchFamily="34" charset="0"/>
                          <a:cs typeface="Calibri" pitchFamily="34" charset="0"/>
                        </a:rPr>
                        <a:t>(2011-2015)</a:t>
                      </a:r>
                    </a:p>
                  </a:txBody>
                  <a:tcPr marL="13039" marR="1303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dirty="0" smtClean="0">
                          <a:ln>
                            <a:noFill/>
                          </a:ln>
                          <a:solidFill>
                            <a:srgbClr val="FFFFFF"/>
                          </a:solidFill>
                          <a:effectLst/>
                          <a:latin typeface="Calibri" pitchFamily="34" charset="0"/>
                          <a:cs typeface="Calibri" pitchFamily="34" charset="0"/>
                        </a:rPr>
                        <a:t>Tahap II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dirty="0" smtClean="0">
                          <a:ln>
                            <a:noFill/>
                          </a:ln>
                          <a:solidFill>
                            <a:srgbClr val="FFFFFF"/>
                          </a:solidFill>
                          <a:effectLst/>
                          <a:latin typeface="Calibri" pitchFamily="34" charset="0"/>
                          <a:cs typeface="Calibri" pitchFamily="34" charset="0"/>
                        </a:rPr>
                        <a:t>(2016-2020)</a:t>
                      </a:r>
                    </a:p>
                  </a:txBody>
                  <a:tcPr marL="13039" marR="1303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dirty="0" smtClean="0">
                          <a:ln>
                            <a:noFill/>
                          </a:ln>
                          <a:solidFill>
                            <a:srgbClr val="FFFFFF"/>
                          </a:solidFill>
                          <a:effectLst/>
                          <a:latin typeface="Calibri" pitchFamily="34" charset="0"/>
                          <a:cs typeface="Calibri" pitchFamily="34" charset="0"/>
                        </a:rPr>
                        <a:t>Tahap III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400" b="1" i="0" u="none" strike="noStrike" cap="none" normalizeH="0" baseline="0" dirty="0" smtClean="0">
                          <a:ln>
                            <a:noFill/>
                          </a:ln>
                          <a:solidFill>
                            <a:srgbClr val="FFFFFF"/>
                          </a:solidFill>
                          <a:effectLst/>
                          <a:latin typeface="Calibri" pitchFamily="34" charset="0"/>
                          <a:cs typeface="Calibri" pitchFamily="34" charset="0"/>
                        </a:rPr>
                        <a:t>(2021-2025)</a:t>
                      </a:r>
                    </a:p>
                  </a:txBody>
                  <a:tcPr marL="13039" marR="1303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348652">
                <a:tc>
                  <a:txBody>
                    <a:bodyPr/>
                    <a:lstStyle/>
                    <a:p>
                      <a:pPr marL="342900" marR="0" lvl="0" indent="-342900" algn="l" defTabSz="914400" rtl="0" eaLnBrk="1" fontAlgn="base" latinLnBrk="0" hangingPunct="1">
                        <a:lnSpc>
                          <a:spcPct val="100000"/>
                        </a:lnSpc>
                        <a:spcBef>
                          <a:spcPct val="0"/>
                        </a:spcBef>
                        <a:spcAft>
                          <a:spcPts val="600"/>
                        </a:spcAft>
                        <a:buClrTx/>
                        <a:buSzTx/>
                        <a:buFont typeface="Calibri" pitchFamily="34" charset="0"/>
                        <a:buAutoNum type="arabicPeriod" startAt="6"/>
                        <a:tabLst/>
                      </a:pPr>
                      <a:r>
                        <a:rPr kumimoji="0" lang="id-ID" sz="1600" b="1" i="0" u="none" strike="noStrike" cap="none" normalizeH="0" baseline="0" smtClean="0">
                          <a:ln>
                            <a:noFill/>
                          </a:ln>
                          <a:solidFill>
                            <a:schemeClr val="bg1"/>
                          </a:solidFill>
                          <a:effectLst/>
                          <a:latin typeface="Calibri" pitchFamily="34" charset="0"/>
                          <a:ea typeface="Times New Roman" pitchFamily="18" charset="0"/>
                          <a:cs typeface="Calibri" pitchFamily="34" charset="0"/>
                        </a:rPr>
                        <a:t>Peningkatan kapasitas angkut armada kapal perintis dan nasional untuk transportasi penumpang dan kargo di kawasan Timur Indonesia</a:t>
                      </a:r>
                    </a:p>
                    <a:p>
                      <a:pPr marL="342900" marR="0" lvl="0" indent="-342900" algn="l" defTabSz="914400" rtl="0" eaLnBrk="1" fontAlgn="base" latinLnBrk="0" hangingPunct="1">
                        <a:lnSpc>
                          <a:spcPct val="100000"/>
                        </a:lnSpc>
                        <a:spcBef>
                          <a:spcPct val="0"/>
                        </a:spcBef>
                        <a:spcAft>
                          <a:spcPts val="600"/>
                        </a:spcAft>
                        <a:buClrTx/>
                        <a:buSzTx/>
                        <a:buFont typeface="Calibri" pitchFamily="34" charset="0"/>
                        <a:buAutoNum type="arabicPeriod" startAt="6"/>
                        <a:tabLst/>
                      </a:pPr>
                      <a:r>
                        <a:rPr kumimoji="0" lang="id-ID" sz="1600" b="1" i="0" u="none" strike="noStrike" cap="none" normalizeH="0" baseline="0" smtClean="0">
                          <a:ln>
                            <a:noFill/>
                          </a:ln>
                          <a:solidFill>
                            <a:schemeClr val="bg1"/>
                          </a:solidFill>
                          <a:effectLst/>
                          <a:latin typeface="Calibri" pitchFamily="34" charset="0"/>
                          <a:ea typeface="Times New Roman" pitchFamily="18" charset="0"/>
                          <a:cs typeface="Calibri" pitchFamily="34" charset="0"/>
                        </a:rPr>
                        <a:t>Peningkatan ketersediaan, kualitas dan kapasitas angkutan laut antar pulau melalui pemberdayaan pelayaran nasional dan pelayaran rakyat.</a:t>
                      </a:r>
                      <a:endParaRPr kumimoji="0" lang="id-ID" sz="1600" b="1" i="0" u="none" strike="noStrike" cap="none" normalizeH="0" baseline="0" smtClean="0">
                        <a:ln>
                          <a:noFill/>
                        </a:ln>
                        <a:solidFill>
                          <a:schemeClr val="bg1"/>
                        </a:solidFill>
                        <a:effectLst/>
                        <a:latin typeface="Calibri" pitchFamily="34" charset="0"/>
                        <a:cs typeface="Calibri" pitchFamily="34" charset="0"/>
                      </a:endParaRPr>
                    </a:p>
                    <a:p>
                      <a:pPr marL="342900" marR="0" lvl="0" indent="-342900" algn="l" defTabSz="914400" rtl="0" eaLnBrk="1" fontAlgn="base" latinLnBrk="0" hangingPunct="1">
                        <a:lnSpc>
                          <a:spcPct val="100000"/>
                        </a:lnSpc>
                        <a:spcBef>
                          <a:spcPct val="0"/>
                        </a:spcBef>
                        <a:spcAft>
                          <a:spcPts val="600"/>
                        </a:spcAft>
                        <a:buClrTx/>
                        <a:buSzTx/>
                        <a:buFont typeface="Calibri" pitchFamily="34" charset="0"/>
                        <a:buAutoNum type="arabicPeriod" startAt="6"/>
                        <a:tabLst/>
                      </a:pPr>
                      <a:r>
                        <a:rPr kumimoji="0" lang="id-ID" sz="1600" b="1" i="0" u="none" strike="noStrike" cap="none" normalizeH="0" baseline="0" smtClean="0">
                          <a:ln>
                            <a:noFill/>
                          </a:ln>
                          <a:solidFill>
                            <a:schemeClr val="bg1"/>
                          </a:solidFill>
                          <a:effectLst/>
                          <a:latin typeface="Calibri" pitchFamily="34" charset="0"/>
                          <a:cs typeface="Calibri" pitchFamily="34" charset="0"/>
                        </a:rPr>
                        <a:t>Terbangunnya </a:t>
                      </a:r>
                      <a:r>
                        <a:rPr kumimoji="0" lang="id-ID" sz="1600" b="1" i="1" u="none" strike="noStrike" cap="none" normalizeH="0" baseline="0" smtClean="0">
                          <a:ln>
                            <a:noFill/>
                          </a:ln>
                          <a:solidFill>
                            <a:schemeClr val="bg1"/>
                          </a:solidFill>
                          <a:effectLst/>
                          <a:latin typeface="Calibri" pitchFamily="34" charset="0"/>
                          <a:cs typeface="Calibri" pitchFamily="34" charset="0"/>
                        </a:rPr>
                        <a:t>logistics center </a:t>
                      </a:r>
                      <a:r>
                        <a:rPr kumimoji="0" lang="id-ID" sz="1600" b="1" i="0" u="none" strike="noStrike" cap="none" normalizeH="0" baseline="0" smtClean="0">
                          <a:ln>
                            <a:noFill/>
                          </a:ln>
                          <a:solidFill>
                            <a:schemeClr val="bg1"/>
                          </a:solidFill>
                          <a:effectLst/>
                          <a:latin typeface="Calibri" pitchFamily="34" charset="0"/>
                          <a:cs typeface="Calibri" pitchFamily="34" charset="0"/>
                        </a:rPr>
                        <a:t> untuk melayani </a:t>
                      </a:r>
                      <a:r>
                        <a:rPr kumimoji="0" lang="id-ID" sz="1600" b="1" i="1" u="none" strike="noStrike" cap="none" normalizeH="0" baseline="0" smtClean="0">
                          <a:ln>
                            <a:noFill/>
                          </a:ln>
                          <a:solidFill>
                            <a:schemeClr val="bg1"/>
                          </a:solidFill>
                          <a:effectLst/>
                          <a:latin typeface="Calibri" pitchFamily="34" charset="0"/>
                          <a:cs typeface="Calibri" pitchFamily="34" charset="0"/>
                        </a:rPr>
                        <a:t>consolidated container</a:t>
                      </a:r>
                      <a:r>
                        <a:rPr kumimoji="0" lang="id-ID" sz="1600" b="1" i="0" u="none" strike="noStrike" cap="none" normalizeH="0" baseline="0" smtClean="0">
                          <a:ln>
                            <a:noFill/>
                          </a:ln>
                          <a:solidFill>
                            <a:schemeClr val="bg1"/>
                          </a:solidFill>
                          <a:effectLst/>
                          <a:latin typeface="Calibri" pitchFamily="34" charset="0"/>
                          <a:cs typeface="Calibri" pitchFamily="34" charset="0"/>
                        </a:rPr>
                        <a:t>  bagi LCL cargo eksportir UKM</a:t>
                      </a:r>
                    </a:p>
                    <a:p>
                      <a:pPr marL="342900" marR="0" lvl="0" indent="-342900" algn="l" defTabSz="914400" rtl="0" eaLnBrk="1" fontAlgn="base" latinLnBrk="0" hangingPunct="1">
                        <a:lnSpc>
                          <a:spcPct val="100000"/>
                        </a:lnSpc>
                        <a:spcBef>
                          <a:spcPct val="0"/>
                        </a:spcBef>
                        <a:spcAft>
                          <a:spcPts val="600"/>
                        </a:spcAft>
                        <a:buClrTx/>
                        <a:buSzTx/>
                        <a:buFont typeface="Calibri" pitchFamily="34" charset="0"/>
                        <a:buAutoNum type="arabicPeriod" startAt="6"/>
                        <a:tabLst/>
                      </a:pPr>
                      <a:r>
                        <a:rPr kumimoji="0" lang="id-ID" sz="1600" b="1" i="0" u="none" strike="noStrike" cap="none" normalizeH="0" baseline="0" smtClean="0">
                          <a:ln>
                            <a:noFill/>
                          </a:ln>
                          <a:solidFill>
                            <a:schemeClr val="bg1"/>
                          </a:solidFill>
                          <a:effectLst/>
                          <a:latin typeface="Calibri" pitchFamily="34" charset="0"/>
                          <a:cs typeface="Calibri" pitchFamily="34" charset="0"/>
                        </a:rPr>
                        <a:t>Beroperasinya model sistem pelayanan 24/7 kargo udara  di Bandara Soekarno Hatta</a:t>
                      </a:r>
                    </a:p>
                  </a:txBody>
                  <a:tcPr marL="74289" marR="7428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77800" marR="0" lvl="0" indent="-177800" algn="l" defTabSz="914400" rtl="0" eaLnBrk="1" fontAlgn="base" latinLnBrk="0" hangingPunct="1">
                        <a:lnSpc>
                          <a:spcPct val="100000"/>
                        </a:lnSpc>
                        <a:spcBef>
                          <a:spcPct val="0"/>
                        </a:spcBef>
                        <a:spcAft>
                          <a:spcPts val="600"/>
                        </a:spcAft>
                        <a:buClrTx/>
                        <a:buSzTx/>
                        <a:buFont typeface="Calibri" pitchFamily="34" charset="0"/>
                        <a:buAutoNum type="arabicPeriod" startAt="5"/>
                        <a:tabLst/>
                      </a:pPr>
                      <a:r>
                        <a:rPr kumimoji="0" lang="id-ID" sz="16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Beroperasinya model sistem pelayanan 24/7 kargo udara di Bandara Utama</a:t>
                      </a:r>
                    </a:p>
                    <a:p>
                      <a:pPr marL="177800" marR="0" lvl="0" indent="-177800" algn="l" defTabSz="914400" rtl="0" eaLnBrk="1" fontAlgn="base" latinLnBrk="0" hangingPunct="1">
                        <a:lnSpc>
                          <a:spcPct val="100000"/>
                        </a:lnSpc>
                        <a:spcBef>
                          <a:spcPct val="0"/>
                        </a:spcBef>
                        <a:spcAft>
                          <a:spcPts val="600"/>
                        </a:spcAft>
                        <a:buClrTx/>
                        <a:buSzTx/>
                        <a:buFont typeface="Calibri" pitchFamily="34" charset="0"/>
                        <a:buAutoNum type="arabicPeriod" startAt="5"/>
                        <a:tabLst/>
                      </a:pPr>
                      <a:r>
                        <a:rPr kumimoji="0" lang="id-ID" sz="16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Peningkatan pangsa pasar Penyedia Jasa Logistik Nasional  sebagai pemain logistik klas dunia</a:t>
                      </a:r>
                      <a:endParaRPr kumimoji="0" lang="id-ID" sz="1600" b="0" i="0" u="none" strike="noStrike" cap="none" normalizeH="0" baseline="0" smtClean="0">
                        <a:ln>
                          <a:noFill/>
                        </a:ln>
                        <a:solidFill>
                          <a:srgbClr val="000000"/>
                        </a:solidFill>
                        <a:effectLst/>
                        <a:latin typeface="Calibri" pitchFamily="34" charset="0"/>
                        <a:cs typeface="Calibri" pitchFamily="34" charset="0"/>
                      </a:endParaRPr>
                    </a:p>
                    <a:p>
                      <a:pPr marL="177800" marR="0" lvl="0" indent="-177800" algn="l" defTabSz="914400" rtl="0" eaLnBrk="1" fontAlgn="base" latinLnBrk="0" hangingPunct="1">
                        <a:lnSpc>
                          <a:spcPct val="100000"/>
                        </a:lnSpc>
                        <a:spcBef>
                          <a:spcPct val="0"/>
                        </a:spcBef>
                        <a:spcAft>
                          <a:spcPts val="600"/>
                        </a:spcAft>
                        <a:buClrTx/>
                        <a:buSzTx/>
                        <a:buFont typeface="Calibri" pitchFamily="34" charset="0"/>
                        <a:buAutoNum type="arabicPeriod" startAt="5"/>
                        <a:tabLst/>
                      </a:pPr>
                      <a:r>
                        <a:rPr kumimoji="0" lang="id-ID" sz="1600" b="0" i="0" u="none" strike="noStrike" cap="none" normalizeH="0" baseline="0" smtClean="0">
                          <a:ln>
                            <a:noFill/>
                          </a:ln>
                          <a:solidFill>
                            <a:srgbClr val="000000"/>
                          </a:solidFill>
                          <a:effectLst/>
                          <a:latin typeface="Calibri" pitchFamily="34" charset="0"/>
                          <a:cs typeface="Calibri" pitchFamily="34" charset="0"/>
                        </a:rPr>
                        <a:t>Terwujudnya Pusat Distribusi Propinsi Komoditas pokok dan Strategis  di Propinsi Konsumen </a:t>
                      </a:r>
                    </a:p>
                    <a:p>
                      <a:pPr marL="177800" marR="0" lvl="0" indent="-177800" algn="l" defTabSz="914400" rtl="0" eaLnBrk="1" fontAlgn="base" latinLnBrk="0" hangingPunct="1">
                        <a:lnSpc>
                          <a:spcPct val="100000"/>
                        </a:lnSpc>
                        <a:spcBef>
                          <a:spcPct val="0"/>
                        </a:spcBef>
                        <a:spcAft>
                          <a:spcPts val="600"/>
                        </a:spcAft>
                        <a:buClrTx/>
                        <a:buSzTx/>
                        <a:buFont typeface="Calibri" pitchFamily="34" charset="0"/>
                        <a:buAutoNum type="arabicPeriod" startAt="5"/>
                        <a:tabLst/>
                      </a:pPr>
                      <a:r>
                        <a:rPr kumimoji="0" lang="id-ID" sz="1600" b="0" i="0" u="none" strike="noStrike" cap="none" normalizeH="0" baseline="0" smtClean="0">
                          <a:ln>
                            <a:noFill/>
                          </a:ln>
                          <a:solidFill>
                            <a:srgbClr val="000000"/>
                          </a:solidFill>
                          <a:effectLst/>
                          <a:latin typeface="Calibri" pitchFamily="34" charset="0"/>
                          <a:cs typeface="Calibri" pitchFamily="34" charset="0"/>
                        </a:rPr>
                        <a:t>Peningkatan kemampuan PL dan PJL dalam membangun jaringan rantai pasok komoditas ekspor di pasar global.</a:t>
                      </a:r>
                    </a:p>
                  </a:txBody>
                  <a:tcPr marL="74289" marR="7428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177800" marR="0" lvl="0" indent="-177800" algn="l" defTabSz="914400" rtl="0" eaLnBrk="1" fontAlgn="base" latinLnBrk="0" hangingPunct="1">
                        <a:lnSpc>
                          <a:spcPct val="100000"/>
                        </a:lnSpc>
                        <a:spcBef>
                          <a:spcPct val="0"/>
                        </a:spcBef>
                        <a:spcAft>
                          <a:spcPct val="0"/>
                        </a:spcAft>
                        <a:buClrTx/>
                        <a:buSzTx/>
                        <a:buFont typeface="Calibri" pitchFamily="34" charset="0"/>
                        <a:buAutoNum type="arabicPeriod" startAt="5"/>
                        <a:tabLst/>
                      </a:pPr>
                      <a:r>
                        <a:rPr kumimoji="0" lang="id-ID" sz="1600" b="0" i="0" u="none" strike="noStrike" cap="none" normalizeH="0" baseline="0" dirty="0" smtClean="0">
                          <a:ln>
                            <a:noFill/>
                          </a:ln>
                          <a:solidFill>
                            <a:srgbClr val="000000"/>
                          </a:solidFill>
                          <a:effectLst/>
                          <a:latin typeface="Calibri" pitchFamily="34" charset="0"/>
                          <a:cs typeface="Calibri" pitchFamily="34" charset="0"/>
                        </a:rPr>
                        <a:t>Beroperasinya jaringan transportasi antar pulau secara efektif sehingga transportasi laut sebagai </a:t>
                      </a:r>
                      <a:r>
                        <a:rPr kumimoji="0" lang="id-ID" sz="1600" b="0" i="1" u="none" strike="noStrike" cap="none" normalizeH="0" baseline="0" dirty="0" smtClean="0">
                          <a:ln>
                            <a:noFill/>
                          </a:ln>
                          <a:solidFill>
                            <a:srgbClr val="000000"/>
                          </a:solidFill>
                          <a:effectLst/>
                          <a:latin typeface="Calibri" pitchFamily="34" charset="0"/>
                          <a:cs typeface="Calibri" pitchFamily="34" charset="0"/>
                        </a:rPr>
                        <a:t>backbone</a:t>
                      </a:r>
                      <a:r>
                        <a:rPr kumimoji="0" lang="id-ID" sz="1600" b="0" i="0" u="none" strike="noStrike" cap="none" normalizeH="0" baseline="0" dirty="0" smtClean="0">
                          <a:ln>
                            <a:noFill/>
                          </a:ln>
                          <a:solidFill>
                            <a:srgbClr val="000000"/>
                          </a:solidFill>
                          <a:effectLst/>
                          <a:latin typeface="Calibri" pitchFamily="34" charset="0"/>
                          <a:cs typeface="Calibri" pitchFamily="34" charset="0"/>
                        </a:rPr>
                        <a:t> transportasi nasional</a:t>
                      </a:r>
                    </a:p>
                    <a:p>
                      <a:pPr marL="177800" marR="0" lvl="0" indent="-177800" algn="l" defTabSz="914400" rtl="0" eaLnBrk="1" fontAlgn="base" latinLnBrk="0" hangingPunct="1">
                        <a:lnSpc>
                          <a:spcPct val="100000"/>
                        </a:lnSpc>
                        <a:spcBef>
                          <a:spcPct val="0"/>
                        </a:spcBef>
                        <a:spcAft>
                          <a:spcPct val="0"/>
                        </a:spcAft>
                        <a:buClrTx/>
                        <a:buSzTx/>
                        <a:buFont typeface="Calibri" pitchFamily="34" charset="0"/>
                        <a:buAutoNum type="arabicPeriod" startAt="5"/>
                        <a:tabLst/>
                      </a:pPr>
                      <a:r>
                        <a:rPr kumimoji="0" lang="id-ID" sz="1600" b="0" i="0" u="none" strike="noStrike" cap="none" normalizeH="0" baseline="0" dirty="0" smtClean="0">
                          <a:ln>
                            <a:noFill/>
                          </a:ln>
                          <a:solidFill>
                            <a:srgbClr val="000000"/>
                          </a:solidFill>
                          <a:effectLst/>
                          <a:latin typeface="Calibri" pitchFamily="34" charset="0"/>
                          <a:cs typeface="Calibri" pitchFamily="34" charset="0"/>
                        </a:rPr>
                        <a:t>Efektifnya pengoperasian  jaringan transportasi multi moda yang menghubungkan simpul simpul logistik</a:t>
                      </a:r>
                    </a:p>
                    <a:p>
                      <a:pPr marL="177800" marR="0" lvl="0" indent="-177800" algn="l" defTabSz="914400" rtl="0" eaLnBrk="1" fontAlgn="base" latinLnBrk="0" hangingPunct="1">
                        <a:lnSpc>
                          <a:spcPct val="100000"/>
                        </a:lnSpc>
                        <a:spcBef>
                          <a:spcPct val="0"/>
                        </a:spcBef>
                        <a:spcAft>
                          <a:spcPct val="0"/>
                        </a:spcAft>
                        <a:buClrTx/>
                        <a:buSzTx/>
                        <a:buFont typeface="Calibri" pitchFamily="34" charset="0"/>
                        <a:buAutoNum type="arabicPeriod" startAt="5"/>
                        <a:tabLst/>
                      </a:pPr>
                      <a:r>
                        <a:rPr kumimoji="0" lang="id-ID" sz="16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Pelaku Logistik  dan  Penyedia Jasa Logistik Nasional menjadi pemain logistik kelas dunia yang handal</a:t>
                      </a:r>
                      <a:endParaRPr kumimoji="0" lang="id-ID" sz="1600" b="0" i="0" u="none" strike="noStrike" cap="none" normalizeH="0" baseline="0" dirty="0" smtClean="0">
                        <a:ln>
                          <a:noFill/>
                        </a:ln>
                        <a:solidFill>
                          <a:srgbClr val="000000"/>
                        </a:solidFill>
                        <a:effectLst/>
                        <a:latin typeface="Calibri" pitchFamily="34" charset="0"/>
                        <a:cs typeface="Calibri" pitchFamily="34" charset="0"/>
                      </a:endParaRPr>
                    </a:p>
                    <a:p>
                      <a:pPr marL="177800" marR="0" lvl="0" indent="-177800" algn="l" defTabSz="914400" rtl="0" eaLnBrk="1" fontAlgn="base" latinLnBrk="0" hangingPunct="1">
                        <a:lnSpc>
                          <a:spcPct val="100000"/>
                        </a:lnSpc>
                        <a:spcBef>
                          <a:spcPct val="0"/>
                        </a:spcBef>
                        <a:spcAft>
                          <a:spcPct val="0"/>
                        </a:spcAft>
                        <a:buClrTx/>
                        <a:buSzTx/>
                        <a:buFont typeface="Calibri" pitchFamily="34" charset="0"/>
                        <a:buAutoNum type="arabicPeriod" startAt="5"/>
                        <a:tabLst/>
                      </a:pPr>
                      <a:r>
                        <a:rPr kumimoji="0" lang="id-ID" sz="1600" b="0" i="0" u="none" strike="noStrike" cap="none" normalizeH="0" baseline="0" dirty="0" smtClean="0">
                          <a:ln>
                            <a:noFill/>
                          </a:ln>
                          <a:solidFill>
                            <a:srgbClr val="000000"/>
                          </a:solidFill>
                          <a:effectLst/>
                          <a:latin typeface="Calibri" pitchFamily="34" charset="0"/>
                          <a:cs typeface="Calibri" pitchFamily="34" charset="0"/>
                        </a:rPr>
                        <a:t>Tekoneksinya e-Logistik Nasional kedalam Jaringan Logistik  Global </a:t>
                      </a:r>
                    </a:p>
                    <a:p>
                      <a:pPr marL="177800" marR="0" lvl="0" indent="-177800" algn="l" defTabSz="914400" rtl="0" eaLnBrk="1" fontAlgn="base" latinLnBrk="0" hangingPunct="1">
                        <a:lnSpc>
                          <a:spcPct val="100000"/>
                        </a:lnSpc>
                        <a:spcBef>
                          <a:spcPct val="0"/>
                        </a:spcBef>
                        <a:spcAft>
                          <a:spcPts val="600"/>
                        </a:spcAft>
                        <a:buClrTx/>
                        <a:buSzTx/>
                        <a:buFontTx/>
                        <a:buNone/>
                        <a:tabLst/>
                      </a:pPr>
                      <a:r>
                        <a:rPr kumimoji="0" lang="id-ID" sz="1600" b="1" i="0" u="none" strike="noStrike" cap="none" normalizeH="0" baseline="0" dirty="0" smtClean="0">
                          <a:ln>
                            <a:noFill/>
                          </a:ln>
                          <a:solidFill>
                            <a:srgbClr val="000000"/>
                          </a:solidFill>
                          <a:effectLst/>
                          <a:latin typeface="Calibri" pitchFamily="34" charset="0"/>
                          <a:cs typeface="Calibri" pitchFamily="34" charset="0"/>
                        </a:rPr>
                        <a:t> </a:t>
                      </a:r>
                      <a:endParaRPr kumimoji="0" lang="id-ID" sz="1600" b="0" i="0" u="none" strike="noStrike" cap="none" normalizeH="0" baseline="0" dirty="0" smtClean="0">
                        <a:ln>
                          <a:noFill/>
                        </a:ln>
                        <a:solidFill>
                          <a:srgbClr val="000000"/>
                        </a:solidFill>
                        <a:effectLst/>
                        <a:latin typeface="Calibri" pitchFamily="34" charset="0"/>
                        <a:cs typeface="Calibri" pitchFamily="34" charset="0"/>
                      </a:endParaRPr>
                    </a:p>
                  </a:txBody>
                  <a:tcPr marL="74289" marR="74289"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4" name="Title 1"/>
          <p:cNvSpPr>
            <a:spLocks noGrp="1"/>
          </p:cNvSpPr>
          <p:nvPr>
            <p:ph type="title"/>
          </p:nvPr>
        </p:nvSpPr>
        <p:spPr>
          <a:xfrm>
            <a:off x="274638" y="115888"/>
            <a:ext cx="9174162" cy="576262"/>
          </a:xfrm>
          <a:noFill/>
          <a:ln>
            <a:noFill/>
          </a:ln>
        </p:spPr>
        <p:txBody>
          <a:bodyPr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Aft>
                <a:spcPts val="0"/>
              </a:spcAft>
              <a:defRPr/>
            </a:pP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II(E). Rencana  Aksi/</a:t>
            </a:r>
            <a:r>
              <a:rPr lang="id-ID" sz="3200" b="1" i="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Bigwin </a:t>
            </a: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(2)</a:t>
            </a:r>
            <a:endParaRPr lang="en-US" sz="32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xmlns="" val="234340589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2622352698"/>
              </p:ext>
            </p:extLst>
          </p:nvPr>
        </p:nvGraphicFramePr>
        <p:xfrm>
          <a:off x="412750" y="836613"/>
          <a:ext cx="9080500" cy="5548409"/>
        </p:xfrm>
        <a:graphic>
          <a:graphicData uri="http://schemas.openxmlformats.org/drawingml/2006/table">
            <a:tbl>
              <a:tblPr/>
              <a:tblGrid>
                <a:gridCol w="2995877"/>
                <a:gridCol w="2903008"/>
                <a:gridCol w="3181615"/>
              </a:tblGrid>
              <a:tr h="6873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dirty="0" smtClean="0">
                          <a:ln>
                            <a:noFill/>
                          </a:ln>
                          <a:solidFill>
                            <a:srgbClr val="FFFFFF"/>
                          </a:solidFill>
                          <a:effectLst/>
                          <a:latin typeface="Calibri" pitchFamily="34" charset="0"/>
                          <a:cs typeface="Calibri" pitchFamily="34" charset="0"/>
                        </a:rPr>
                        <a:t>Tahap 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dirty="0" smtClean="0">
                          <a:ln>
                            <a:noFill/>
                          </a:ln>
                          <a:solidFill>
                            <a:srgbClr val="FFFFFF"/>
                          </a:solidFill>
                          <a:effectLst/>
                          <a:latin typeface="Calibri" pitchFamily="34" charset="0"/>
                          <a:cs typeface="Calibri" pitchFamily="34" charset="0"/>
                        </a:rPr>
                        <a:t>(2011-2015)</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dirty="0" smtClean="0">
                          <a:ln>
                            <a:noFill/>
                          </a:ln>
                          <a:solidFill>
                            <a:srgbClr val="FFFFFF"/>
                          </a:solidFill>
                          <a:effectLst/>
                          <a:latin typeface="Calibri" pitchFamily="34" charset="0"/>
                          <a:cs typeface="Calibri" pitchFamily="34" charset="0"/>
                        </a:rPr>
                        <a:t>Tahap II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dirty="0" smtClean="0">
                          <a:ln>
                            <a:noFill/>
                          </a:ln>
                          <a:solidFill>
                            <a:srgbClr val="FFFFFF"/>
                          </a:solidFill>
                          <a:effectLst/>
                          <a:latin typeface="Calibri" pitchFamily="34" charset="0"/>
                          <a:cs typeface="Calibri" pitchFamily="34" charset="0"/>
                        </a:rPr>
                        <a:t>(2016-2020)</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dirty="0" smtClean="0">
                          <a:ln>
                            <a:noFill/>
                          </a:ln>
                          <a:solidFill>
                            <a:srgbClr val="FFFFFF"/>
                          </a:solidFill>
                          <a:effectLst/>
                          <a:latin typeface="Calibri" pitchFamily="34" charset="0"/>
                          <a:cs typeface="Calibri" pitchFamily="34" charset="0"/>
                        </a:rPr>
                        <a:t>Tahap III</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dirty="0" smtClean="0">
                          <a:ln>
                            <a:noFill/>
                          </a:ln>
                          <a:solidFill>
                            <a:srgbClr val="FFFFFF"/>
                          </a:solidFill>
                          <a:effectLst/>
                          <a:latin typeface="Calibri" pitchFamily="34" charset="0"/>
                          <a:cs typeface="Calibri" pitchFamily="34" charset="0"/>
                        </a:rPr>
                        <a:t>(2021-2025)</a:t>
                      </a:r>
                    </a:p>
                  </a:txBody>
                  <a:tcPr marL="13040" marR="1304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861022">
                <a:tc>
                  <a:txBody>
                    <a:bodyPr/>
                    <a:lstStyle/>
                    <a:p>
                      <a:pPr marL="342900" marR="0" lvl="0" indent="-342900" algn="l" defTabSz="914400" rtl="0" eaLnBrk="1" fontAlgn="base" latinLnBrk="0" hangingPunct="1">
                        <a:lnSpc>
                          <a:spcPct val="100000"/>
                        </a:lnSpc>
                        <a:spcBef>
                          <a:spcPct val="0"/>
                        </a:spcBef>
                        <a:spcAft>
                          <a:spcPts val="600"/>
                        </a:spcAft>
                        <a:buClrTx/>
                        <a:buSzTx/>
                        <a:buFont typeface="+mj-lt"/>
                        <a:buAutoNum type="arabicPeriod" startAt="10"/>
                        <a:tabLst/>
                      </a:pPr>
                      <a:r>
                        <a:rPr kumimoji="0" lang="id-ID" sz="1600" b="1"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Revitalisasi BUMN Niaga sebagai </a:t>
                      </a:r>
                      <a:r>
                        <a:rPr kumimoji="0" lang="id-ID" sz="1600" b="1" i="1"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Trading House</a:t>
                      </a:r>
                      <a:r>
                        <a:rPr kumimoji="0" lang="id-ID" sz="1600" b="1" i="0" u="none" strike="noStrike" cap="none" normalizeH="0" baseline="0" dirty="0" smtClean="0">
                          <a:ln>
                            <a:noFill/>
                          </a:ln>
                          <a:solidFill>
                            <a:schemeClr val="bg1"/>
                          </a:solidFill>
                          <a:effectLst/>
                          <a:latin typeface="Calibri" pitchFamily="34" charset="0"/>
                          <a:ea typeface="Times New Roman" pitchFamily="18" charset="0"/>
                          <a:cs typeface="Calibri" pitchFamily="34" charset="0"/>
                        </a:rPr>
                        <a:t> Komoditas Pokok dan Strategis serta Komoditas unggulan ekspor</a:t>
                      </a:r>
                      <a:endParaRPr kumimoji="0" lang="id-ID" sz="1600" b="1" i="0" u="none" strike="noStrike" cap="none" normalizeH="0" baseline="0" dirty="0" smtClean="0">
                        <a:ln>
                          <a:noFill/>
                        </a:ln>
                        <a:solidFill>
                          <a:schemeClr val="bg1"/>
                        </a:solidFill>
                        <a:effectLst/>
                        <a:latin typeface="Calibri" pitchFamily="34" charset="0"/>
                        <a:cs typeface="Calibri" pitchFamily="34" charset="0"/>
                      </a:endParaRPr>
                    </a:p>
                    <a:p>
                      <a:pPr marL="342900" marR="0" lvl="0" indent="-342900" algn="l" defTabSz="914400" rtl="0" eaLnBrk="1" fontAlgn="base" latinLnBrk="0" hangingPunct="1">
                        <a:lnSpc>
                          <a:spcPct val="100000"/>
                        </a:lnSpc>
                        <a:spcBef>
                          <a:spcPct val="0"/>
                        </a:spcBef>
                        <a:spcAft>
                          <a:spcPts val="600"/>
                        </a:spcAft>
                        <a:buClrTx/>
                        <a:buSzTx/>
                        <a:buFont typeface="Calibri" pitchFamily="34" charset="0"/>
                        <a:buAutoNum type="arabicPeriod" startAt="10"/>
                        <a:tabLst/>
                      </a:pPr>
                      <a:r>
                        <a:rPr kumimoji="0" lang="id-ID" sz="1600" b="1" i="0" u="none" strike="noStrike" cap="none" normalizeH="0" baseline="0" dirty="0" smtClean="0">
                          <a:ln>
                            <a:noFill/>
                          </a:ln>
                          <a:solidFill>
                            <a:schemeClr val="bg1"/>
                          </a:solidFill>
                          <a:effectLst/>
                          <a:latin typeface="Calibri" pitchFamily="34" charset="0"/>
                          <a:cs typeface="Calibri" pitchFamily="34" charset="0"/>
                        </a:rPr>
                        <a:t>Meningkatnya Peran BUMN (Pos, BGR dan Bulog) dalam Logistik Pedesaan</a:t>
                      </a:r>
                    </a:p>
                    <a:p>
                      <a:pPr marL="342900" marR="0" lvl="0" indent="-342900" algn="l" defTabSz="914400" rtl="0" eaLnBrk="1" fontAlgn="base" latinLnBrk="0" hangingPunct="1">
                        <a:lnSpc>
                          <a:spcPct val="100000"/>
                        </a:lnSpc>
                        <a:spcBef>
                          <a:spcPct val="0"/>
                        </a:spcBef>
                        <a:spcAft>
                          <a:spcPts val="600"/>
                        </a:spcAft>
                        <a:buClrTx/>
                        <a:buSzTx/>
                        <a:buFont typeface="Calibri" pitchFamily="34" charset="0"/>
                        <a:buAutoNum type="arabicPeriod" startAt="10"/>
                        <a:tabLst/>
                      </a:pPr>
                      <a:r>
                        <a:rPr kumimoji="0" lang="id-ID" sz="1600" b="1" i="0" u="none" strike="noStrike" cap="none" normalizeH="0" baseline="0" dirty="0" smtClean="0">
                          <a:ln>
                            <a:noFill/>
                          </a:ln>
                          <a:solidFill>
                            <a:schemeClr val="bg1"/>
                          </a:solidFill>
                          <a:effectLst/>
                          <a:latin typeface="Calibri" pitchFamily="34" charset="0"/>
                          <a:cs typeface="Calibri" pitchFamily="34" charset="0"/>
                        </a:rPr>
                        <a:t>Terselenggaranya</a:t>
                      </a:r>
                      <a:r>
                        <a:rPr kumimoji="0" lang="en-US" sz="1600" b="1" i="0" u="none" strike="noStrike" cap="none" normalizeH="0" baseline="0" dirty="0" smtClean="0">
                          <a:ln>
                            <a:noFill/>
                          </a:ln>
                          <a:solidFill>
                            <a:schemeClr val="bg1"/>
                          </a:solidFill>
                          <a:effectLst/>
                          <a:latin typeface="Calibri" pitchFamily="34" charset="0"/>
                          <a:cs typeface="Calibri" pitchFamily="34" charset="0"/>
                        </a:rPr>
                        <a:t> </a:t>
                      </a:r>
                      <a:r>
                        <a:rPr kumimoji="0" lang="en-US" sz="1600" b="1" i="0" u="none" strike="noStrike" cap="none" normalizeH="0" baseline="0" dirty="0" err="1" smtClean="0">
                          <a:ln>
                            <a:noFill/>
                          </a:ln>
                          <a:solidFill>
                            <a:schemeClr val="bg1"/>
                          </a:solidFill>
                          <a:effectLst/>
                          <a:latin typeface="Calibri" pitchFamily="34" charset="0"/>
                          <a:cs typeface="Calibri" pitchFamily="34" charset="0"/>
                        </a:rPr>
                        <a:t>sistem</a:t>
                      </a:r>
                      <a:r>
                        <a:rPr kumimoji="0" lang="en-US" sz="1600" b="1" i="0" u="none" strike="noStrike" cap="none" normalizeH="0" baseline="0" dirty="0" smtClean="0">
                          <a:ln>
                            <a:noFill/>
                          </a:ln>
                          <a:solidFill>
                            <a:schemeClr val="bg1"/>
                          </a:solidFill>
                          <a:effectLst/>
                          <a:latin typeface="Calibri" pitchFamily="34" charset="0"/>
                          <a:cs typeface="Calibri" pitchFamily="34" charset="0"/>
                        </a:rPr>
                        <a:t> </a:t>
                      </a:r>
                      <a:r>
                        <a:rPr kumimoji="0" lang="en-US" sz="1600" b="1" i="0" u="none" strike="noStrike" cap="none" normalizeH="0" baseline="0" dirty="0" err="1" smtClean="0">
                          <a:ln>
                            <a:noFill/>
                          </a:ln>
                          <a:solidFill>
                            <a:schemeClr val="bg1"/>
                          </a:solidFill>
                          <a:effectLst/>
                          <a:latin typeface="Calibri" pitchFamily="34" charset="0"/>
                          <a:cs typeface="Calibri" pitchFamily="34" charset="0"/>
                        </a:rPr>
                        <a:t>pendidikan</a:t>
                      </a:r>
                      <a:r>
                        <a:rPr kumimoji="0" lang="en-US" sz="1600" b="1" i="0" u="none" strike="noStrike" cap="none" normalizeH="0" baseline="0" dirty="0" smtClean="0">
                          <a:ln>
                            <a:noFill/>
                          </a:ln>
                          <a:solidFill>
                            <a:schemeClr val="bg1"/>
                          </a:solidFill>
                          <a:effectLst/>
                          <a:latin typeface="Calibri" pitchFamily="34" charset="0"/>
                          <a:cs typeface="Calibri" pitchFamily="34" charset="0"/>
                        </a:rPr>
                        <a:t> </a:t>
                      </a:r>
                      <a:r>
                        <a:rPr kumimoji="0" lang="en-US" sz="1600" b="1" i="0" u="none" strike="noStrike" cap="none" normalizeH="0" baseline="0" dirty="0" err="1" smtClean="0">
                          <a:ln>
                            <a:noFill/>
                          </a:ln>
                          <a:solidFill>
                            <a:schemeClr val="bg1"/>
                          </a:solidFill>
                          <a:effectLst/>
                          <a:latin typeface="Calibri" pitchFamily="34" charset="0"/>
                          <a:cs typeface="Calibri" pitchFamily="34" charset="0"/>
                        </a:rPr>
                        <a:t>dan</a:t>
                      </a:r>
                      <a:r>
                        <a:rPr kumimoji="0" lang="en-US" sz="1600" b="1" i="0" u="none" strike="noStrike" cap="none" normalizeH="0" baseline="0" dirty="0" smtClean="0">
                          <a:ln>
                            <a:noFill/>
                          </a:ln>
                          <a:solidFill>
                            <a:schemeClr val="bg1"/>
                          </a:solidFill>
                          <a:effectLst/>
                          <a:latin typeface="Calibri" pitchFamily="34" charset="0"/>
                          <a:cs typeface="Calibri" pitchFamily="34" charset="0"/>
                        </a:rPr>
                        <a:t> </a:t>
                      </a:r>
                      <a:r>
                        <a:rPr kumimoji="0" lang="en-US" sz="1600" b="1" i="0" u="none" strike="noStrike" cap="none" normalizeH="0" baseline="0" dirty="0" err="1" smtClean="0">
                          <a:ln>
                            <a:noFill/>
                          </a:ln>
                          <a:solidFill>
                            <a:schemeClr val="bg1"/>
                          </a:solidFill>
                          <a:effectLst/>
                          <a:latin typeface="Calibri" pitchFamily="34" charset="0"/>
                          <a:cs typeface="Calibri" pitchFamily="34" charset="0"/>
                        </a:rPr>
                        <a:t>pelatihan</a:t>
                      </a:r>
                      <a:r>
                        <a:rPr kumimoji="0" lang="en-US" sz="1600" b="1" i="0" u="none" strike="noStrike" cap="none" normalizeH="0" baseline="0" dirty="0" smtClean="0">
                          <a:ln>
                            <a:noFill/>
                          </a:ln>
                          <a:solidFill>
                            <a:schemeClr val="bg1"/>
                          </a:solidFill>
                          <a:effectLst/>
                          <a:latin typeface="Calibri" pitchFamily="34" charset="0"/>
                          <a:cs typeface="Calibri" pitchFamily="34" charset="0"/>
                        </a:rPr>
                        <a:t> </a:t>
                      </a:r>
                      <a:r>
                        <a:rPr kumimoji="0" lang="en-US" sz="1600" b="1" i="0" u="none" strike="noStrike" cap="none" normalizeH="0" baseline="0" dirty="0" err="1" smtClean="0">
                          <a:ln>
                            <a:noFill/>
                          </a:ln>
                          <a:solidFill>
                            <a:schemeClr val="bg1"/>
                          </a:solidFill>
                          <a:effectLst/>
                          <a:latin typeface="Calibri" pitchFamily="34" charset="0"/>
                          <a:cs typeface="Calibri" pitchFamily="34" charset="0"/>
                        </a:rPr>
                        <a:t>profesi</a:t>
                      </a:r>
                      <a:r>
                        <a:rPr kumimoji="0" lang="en-US" sz="1600" b="1" i="0" u="none" strike="noStrike" cap="none" normalizeH="0" baseline="0" dirty="0" smtClean="0">
                          <a:ln>
                            <a:noFill/>
                          </a:ln>
                          <a:solidFill>
                            <a:schemeClr val="bg1"/>
                          </a:solidFill>
                          <a:effectLst/>
                          <a:latin typeface="Calibri" pitchFamily="34" charset="0"/>
                          <a:cs typeface="Calibri" pitchFamily="34" charset="0"/>
                        </a:rPr>
                        <a:t> </a:t>
                      </a:r>
                      <a:r>
                        <a:rPr kumimoji="0" lang="en-US" sz="1600" b="1" i="0" u="none" strike="noStrike" cap="none" normalizeH="0" baseline="0" dirty="0" err="1" smtClean="0">
                          <a:ln>
                            <a:noFill/>
                          </a:ln>
                          <a:solidFill>
                            <a:schemeClr val="bg1"/>
                          </a:solidFill>
                          <a:effectLst/>
                          <a:latin typeface="Calibri" pitchFamily="34" charset="0"/>
                          <a:cs typeface="Calibri" pitchFamily="34" charset="0"/>
                        </a:rPr>
                        <a:t>logistik</a:t>
                      </a:r>
                      <a:r>
                        <a:rPr kumimoji="0" lang="en-US" sz="1600" b="1" i="0" u="none" strike="noStrike" cap="none" normalizeH="0" baseline="0" dirty="0" smtClean="0">
                          <a:ln>
                            <a:noFill/>
                          </a:ln>
                          <a:solidFill>
                            <a:schemeClr val="bg1"/>
                          </a:solidFill>
                          <a:effectLst/>
                          <a:latin typeface="Calibri" pitchFamily="34" charset="0"/>
                          <a:cs typeface="Calibri" pitchFamily="34" charset="0"/>
                        </a:rPr>
                        <a:t> </a:t>
                      </a:r>
                      <a:r>
                        <a:rPr kumimoji="0" lang="en-US" sz="1600" b="1" i="0" u="none" strike="noStrike" cap="none" normalizeH="0" baseline="0" dirty="0" err="1" smtClean="0">
                          <a:ln>
                            <a:noFill/>
                          </a:ln>
                          <a:solidFill>
                            <a:schemeClr val="bg1"/>
                          </a:solidFill>
                          <a:effectLst/>
                          <a:latin typeface="Calibri" pitchFamily="34" charset="0"/>
                          <a:cs typeface="Calibri" pitchFamily="34" charset="0"/>
                        </a:rPr>
                        <a:t>nasional</a:t>
                      </a:r>
                      <a:r>
                        <a:rPr kumimoji="0" lang="en-US" sz="1600" b="1" i="0" u="none" strike="noStrike" cap="none" normalizeH="0" baseline="0" dirty="0" smtClean="0">
                          <a:ln>
                            <a:noFill/>
                          </a:ln>
                          <a:solidFill>
                            <a:schemeClr val="bg1"/>
                          </a:solidFill>
                          <a:effectLst/>
                          <a:latin typeface="Calibri" pitchFamily="34" charset="0"/>
                          <a:cs typeface="Calibri" pitchFamily="34" charset="0"/>
                        </a:rPr>
                        <a:t> </a:t>
                      </a:r>
                      <a:r>
                        <a:rPr kumimoji="0" lang="id-ID" sz="1600" b="1" i="0" u="none" strike="noStrike" cap="none" normalizeH="0" baseline="0" dirty="0" smtClean="0">
                          <a:ln>
                            <a:noFill/>
                          </a:ln>
                          <a:solidFill>
                            <a:schemeClr val="bg1"/>
                          </a:solidFill>
                          <a:effectLst/>
                          <a:latin typeface="Calibri" pitchFamily="34" charset="0"/>
                          <a:cs typeface="Calibri" pitchFamily="34" charset="0"/>
                        </a:rPr>
                        <a:t> yang ber</a:t>
                      </a:r>
                      <a:r>
                        <a:rPr kumimoji="0" lang="en-US" sz="1600" b="1" i="0" u="none" strike="noStrike" cap="none" normalizeH="0" baseline="0" dirty="0" err="1" smtClean="0">
                          <a:ln>
                            <a:noFill/>
                          </a:ln>
                          <a:solidFill>
                            <a:schemeClr val="bg1"/>
                          </a:solidFill>
                          <a:effectLst/>
                          <a:latin typeface="Calibri" pitchFamily="34" charset="0"/>
                          <a:cs typeface="Calibri" pitchFamily="34" charset="0"/>
                        </a:rPr>
                        <a:t>standar</a:t>
                      </a:r>
                      <a:r>
                        <a:rPr kumimoji="0" lang="id-ID" sz="1600" b="1" i="0" u="none" strike="noStrike" cap="none" normalizeH="0" baseline="0" dirty="0" smtClean="0">
                          <a:ln>
                            <a:noFill/>
                          </a:ln>
                          <a:solidFill>
                            <a:schemeClr val="bg1"/>
                          </a:solidFill>
                          <a:effectLst/>
                          <a:latin typeface="Calibri" pitchFamily="34" charset="0"/>
                          <a:cs typeface="Calibri" pitchFamily="34" charset="0"/>
                        </a:rPr>
                        <a:t> internasional  </a:t>
                      </a:r>
                    </a:p>
                    <a:p>
                      <a:pPr marL="342900" marR="0" lvl="0" indent="-342900" algn="l" defTabSz="914400" rtl="0" eaLnBrk="1" fontAlgn="base" latinLnBrk="0" hangingPunct="1">
                        <a:lnSpc>
                          <a:spcPct val="100000"/>
                        </a:lnSpc>
                        <a:spcBef>
                          <a:spcPct val="0"/>
                        </a:spcBef>
                        <a:spcAft>
                          <a:spcPts val="600"/>
                        </a:spcAft>
                        <a:buClrTx/>
                        <a:buSzTx/>
                        <a:buFont typeface="Calibri" pitchFamily="34" charset="0"/>
                        <a:buAutoNum type="arabicPeriod" startAt="10"/>
                        <a:tabLst/>
                      </a:pPr>
                      <a:r>
                        <a:rPr kumimoji="0" lang="id-ID" sz="1600" b="1" i="0" u="none" strike="noStrike" cap="none" normalizeH="0" baseline="0" dirty="0" smtClean="0">
                          <a:ln>
                            <a:noFill/>
                          </a:ln>
                          <a:solidFill>
                            <a:schemeClr val="bg1"/>
                          </a:solidFill>
                          <a:effectLst/>
                          <a:latin typeface="Calibri" pitchFamily="34" charset="0"/>
                          <a:cs typeface="Calibri" pitchFamily="34" charset="0"/>
                        </a:rPr>
                        <a:t>Terwujudnya Pusat Distribusi Regional Komoditas pokok dan Strategis  pada setiap koridor ekonomi</a:t>
                      </a: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ts val="600"/>
                        </a:spcAft>
                        <a:buClrTx/>
                        <a:buSzTx/>
                        <a:buFont typeface="Calibri" pitchFamily="34" charset="0"/>
                        <a:buAutoNum type="arabicPeriod" startAt="9"/>
                        <a:tabLst/>
                      </a:pPr>
                      <a:r>
                        <a:rPr kumimoji="0" lang="id-ID" sz="1600" b="0" i="0" u="none" strike="noStrike" cap="none" normalizeH="0" baseline="0" smtClean="0">
                          <a:ln>
                            <a:noFill/>
                          </a:ln>
                          <a:solidFill>
                            <a:srgbClr val="000000"/>
                          </a:solidFill>
                          <a:effectLst/>
                          <a:latin typeface="Calibri" pitchFamily="34" charset="0"/>
                          <a:cs typeface="Calibri" pitchFamily="34" charset="0"/>
                        </a:rPr>
                        <a:t>Terwujudnya </a:t>
                      </a:r>
                      <a:r>
                        <a:rPr kumimoji="0" lang="id-ID" sz="1600" b="0" i="1" u="none" strike="noStrike" cap="none" normalizeH="0" baseline="0" smtClean="0">
                          <a:ln>
                            <a:noFill/>
                          </a:ln>
                          <a:solidFill>
                            <a:srgbClr val="000000"/>
                          </a:solidFill>
                          <a:effectLst/>
                          <a:latin typeface="Calibri" pitchFamily="34" charset="0"/>
                          <a:cs typeface="Calibri" pitchFamily="34" charset="0"/>
                        </a:rPr>
                        <a:t>Inland FTA</a:t>
                      </a:r>
                      <a:endParaRPr kumimoji="0" lang="id-ID" sz="1600" b="0" i="0" u="none" strike="noStrike" cap="none" normalizeH="0" baseline="0" smtClean="0">
                        <a:ln>
                          <a:noFill/>
                        </a:ln>
                        <a:solidFill>
                          <a:srgbClr val="000000"/>
                        </a:solidFill>
                        <a:effectLst/>
                        <a:latin typeface="Calibri" pitchFamily="34" charset="0"/>
                        <a:cs typeface="Calibri" pitchFamily="34" charset="0"/>
                      </a:endParaRPr>
                    </a:p>
                    <a:p>
                      <a:pPr marL="342900" marR="0" lvl="0" indent="-342900" algn="l" defTabSz="914400" rtl="0" eaLnBrk="1" fontAlgn="base" latinLnBrk="0" hangingPunct="1">
                        <a:lnSpc>
                          <a:spcPct val="100000"/>
                        </a:lnSpc>
                        <a:spcBef>
                          <a:spcPct val="0"/>
                        </a:spcBef>
                        <a:spcAft>
                          <a:spcPts val="600"/>
                        </a:spcAft>
                        <a:buClrTx/>
                        <a:buSzTx/>
                        <a:buFont typeface="Calibri" pitchFamily="34" charset="0"/>
                        <a:buAutoNum type="arabicPeriod" startAt="9"/>
                        <a:tabLst/>
                      </a:pPr>
                      <a:r>
                        <a:rPr kumimoji="0" lang="id-ID" sz="16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Pekerja logistik di Indonesia ber</a:t>
                      </a:r>
                      <a:r>
                        <a:rPr kumimoji="0" lang="en-AU" sz="16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sertifikasi logisti</a:t>
                      </a:r>
                      <a:r>
                        <a:rPr kumimoji="0" lang="id-ID" sz="16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k nasional  yang ber</a:t>
                      </a:r>
                      <a:r>
                        <a:rPr kumimoji="0" lang="en-US" sz="16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standar</a:t>
                      </a:r>
                      <a:r>
                        <a:rPr kumimoji="0" lang="id-ID" sz="1600" b="0" i="0" u="none" strike="noStrike" cap="none" normalizeH="0" baseline="0" smtClean="0">
                          <a:ln>
                            <a:noFill/>
                          </a:ln>
                          <a:solidFill>
                            <a:srgbClr val="000000"/>
                          </a:solidFill>
                          <a:effectLst/>
                          <a:latin typeface="Calibri" pitchFamily="34" charset="0"/>
                          <a:ea typeface="Times New Roman" pitchFamily="18" charset="0"/>
                          <a:cs typeface="Calibri" pitchFamily="34" charset="0"/>
                        </a:rPr>
                        <a:t> internasional</a:t>
                      </a:r>
                      <a:endParaRPr kumimoji="0" lang="id-ID" sz="1600" b="0" i="0" u="none" strike="noStrike" cap="none" normalizeH="0" baseline="0" smtClean="0">
                        <a:ln>
                          <a:noFill/>
                        </a:ln>
                        <a:solidFill>
                          <a:srgbClr val="000000"/>
                        </a:solidFill>
                        <a:effectLst/>
                        <a:latin typeface="Calibri" pitchFamily="34" charset="0"/>
                        <a:cs typeface="Calibri"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 typeface="Calibri" pitchFamily="34" charset="0"/>
                        <a:buAutoNum type="arabicPeriod" startAt="9"/>
                        <a:tabLst/>
                      </a:pPr>
                      <a:r>
                        <a:rPr kumimoji="0" lang="id-ID" sz="1600" b="0" i="0" u="none" strike="noStrike" cap="none" normalizeH="0" baseline="0" dirty="0" smtClean="0">
                          <a:ln>
                            <a:noFill/>
                          </a:ln>
                          <a:solidFill>
                            <a:srgbClr val="000000"/>
                          </a:solidFill>
                          <a:effectLst/>
                          <a:latin typeface="Calibri" pitchFamily="34" charset="0"/>
                          <a:ea typeface="Times New Roman" pitchFamily="18" charset="0"/>
                          <a:cs typeface="Calibri" pitchFamily="34" charset="0"/>
                        </a:rPr>
                        <a:t>Terwujudnya peraturan perundangan yang terunifikasi (UU Logistik  Nasional) yang menjamin kelancaran arus barang secara efisien baik domestik maupun internasional</a:t>
                      </a:r>
                      <a:endParaRPr kumimoji="0" lang="id-ID" sz="1600" b="0" i="0" u="none" strike="noStrike" cap="none" normalizeH="0" baseline="0" dirty="0" smtClean="0">
                        <a:ln>
                          <a:noFill/>
                        </a:ln>
                        <a:solidFill>
                          <a:srgbClr val="000000"/>
                        </a:solidFill>
                        <a:effectLst/>
                        <a:latin typeface="Calibri" pitchFamily="34" charset="0"/>
                        <a:cs typeface="Calibri"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id-ID" sz="1600" b="0" i="0" u="none" strike="noStrike" cap="none" normalizeH="0" baseline="0" dirty="0" smtClean="0">
                          <a:ln>
                            <a:noFill/>
                          </a:ln>
                          <a:solidFill>
                            <a:srgbClr val="000000"/>
                          </a:solidFill>
                          <a:effectLst/>
                          <a:latin typeface="Calibri" pitchFamily="34" charset="0"/>
                          <a:cs typeface="Calibri" pitchFamily="34" charset="0"/>
                        </a:rPr>
                        <a:t> </a:t>
                      </a:r>
                    </a:p>
                    <a:p>
                      <a:pPr marL="342900" marR="0" lvl="0" indent="-342900" algn="l" defTabSz="914400" rtl="0" eaLnBrk="1" fontAlgn="base" latinLnBrk="0" hangingPunct="1">
                        <a:lnSpc>
                          <a:spcPct val="100000"/>
                        </a:lnSpc>
                        <a:spcBef>
                          <a:spcPct val="0"/>
                        </a:spcBef>
                        <a:spcAft>
                          <a:spcPts val="600"/>
                        </a:spcAft>
                        <a:buClrTx/>
                        <a:buSzTx/>
                        <a:buFontTx/>
                        <a:buNone/>
                        <a:tabLst/>
                      </a:pPr>
                      <a:r>
                        <a:rPr kumimoji="0" lang="id-ID" sz="1600" b="1" i="0" u="none" strike="noStrike" cap="none" normalizeH="0" baseline="0" dirty="0" smtClean="0">
                          <a:ln>
                            <a:noFill/>
                          </a:ln>
                          <a:solidFill>
                            <a:srgbClr val="000000"/>
                          </a:solidFill>
                          <a:effectLst/>
                          <a:latin typeface="Calibri" pitchFamily="34" charset="0"/>
                          <a:cs typeface="Calibri" pitchFamily="34" charset="0"/>
                        </a:rPr>
                        <a:t> </a:t>
                      </a:r>
                      <a:endParaRPr kumimoji="0" lang="id-ID" sz="1600" b="0" i="0" u="none" strike="noStrike" cap="none" normalizeH="0" baseline="0" dirty="0" smtClean="0">
                        <a:ln>
                          <a:noFill/>
                        </a:ln>
                        <a:solidFill>
                          <a:srgbClr val="000000"/>
                        </a:solidFill>
                        <a:effectLst/>
                        <a:latin typeface="Calibri" pitchFamily="34" charset="0"/>
                        <a:cs typeface="Calibri" pitchFamily="34" charset="0"/>
                      </a:endParaRPr>
                    </a:p>
                  </a:txBody>
                  <a:tcPr marL="74295" marR="7429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4" name="Title 1"/>
          <p:cNvSpPr>
            <a:spLocks noGrp="1"/>
          </p:cNvSpPr>
          <p:nvPr>
            <p:ph type="title"/>
          </p:nvPr>
        </p:nvSpPr>
        <p:spPr>
          <a:xfrm>
            <a:off x="274638" y="115888"/>
            <a:ext cx="9174162" cy="576262"/>
          </a:xfrm>
          <a:noFill/>
          <a:ln>
            <a:noFill/>
          </a:ln>
        </p:spPr>
        <p:txBody>
          <a:bodyPr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Aft>
                <a:spcPts val="0"/>
              </a:spcAft>
              <a:defRPr/>
            </a:pP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II(E). Rencana  Aksi/</a:t>
            </a:r>
            <a:r>
              <a:rPr lang="id-ID" sz="3200" b="1" i="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Bigwin </a:t>
            </a: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(3)</a:t>
            </a:r>
            <a:endParaRPr lang="en-US" sz="32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xmlns="" val="138269589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133912356"/>
              </p:ext>
            </p:extLst>
          </p:nvPr>
        </p:nvGraphicFramePr>
        <p:xfrm>
          <a:off x="428229" y="836613"/>
          <a:ext cx="9082220" cy="5364211"/>
        </p:xfrm>
        <a:graphic>
          <a:graphicData uri="http://schemas.openxmlformats.org/drawingml/2006/table">
            <a:tbl>
              <a:tblPr firstRow="1" firstCol="1" bandRow="1">
                <a:tableStyleId>{5C22544A-7EE6-4342-B048-85BDC9FD1C3A}</a:tableStyleId>
              </a:tblPr>
              <a:tblGrid>
                <a:gridCol w="2996197"/>
                <a:gridCol w="2902565"/>
                <a:gridCol w="3183458"/>
              </a:tblGrid>
              <a:tr h="426671">
                <a:tc>
                  <a:txBody>
                    <a:bodyPr/>
                    <a:lstStyle/>
                    <a:p>
                      <a:pPr algn="ctr">
                        <a:spcAft>
                          <a:spcPts val="0"/>
                        </a:spcAft>
                      </a:pPr>
                      <a:r>
                        <a:rPr lang="id-ID" sz="1400" dirty="0">
                          <a:effectLst/>
                          <a:latin typeface="Calibri" pitchFamily="34" charset="0"/>
                          <a:cs typeface="Calibri" pitchFamily="34" charset="0"/>
                        </a:rPr>
                        <a:t>Tahap I</a:t>
                      </a:r>
                    </a:p>
                    <a:p>
                      <a:pPr algn="ctr">
                        <a:spcAft>
                          <a:spcPts val="0"/>
                        </a:spcAft>
                      </a:pPr>
                      <a:r>
                        <a:rPr lang="id-ID" sz="1400" dirty="0">
                          <a:effectLst/>
                          <a:latin typeface="Calibri" pitchFamily="34" charset="0"/>
                          <a:cs typeface="Calibri" pitchFamily="34" charset="0"/>
                        </a:rPr>
                        <a:t>(2011-2015)</a:t>
                      </a:r>
                      <a:endParaRPr lang="id-ID" sz="1400" dirty="0">
                        <a:effectLst/>
                        <a:latin typeface="Calibri" pitchFamily="34" charset="0"/>
                        <a:ea typeface="Times New Roman"/>
                        <a:cs typeface="Calibri" pitchFamily="34" charset="0"/>
                      </a:endParaRPr>
                    </a:p>
                  </a:txBody>
                  <a:tcPr marL="13041" marR="13041" marT="0" marB="0"/>
                </a:tc>
                <a:tc>
                  <a:txBody>
                    <a:bodyPr/>
                    <a:lstStyle/>
                    <a:p>
                      <a:pPr algn="ctr">
                        <a:spcAft>
                          <a:spcPts val="0"/>
                        </a:spcAft>
                      </a:pPr>
                      <a:r>
                        <a:rPr lang="id-ID" sz="1400" dirty="0">
                          <a:effectLst/>
                          <a:latin typeface="Calibri" pitchFamily="34" charset="0"/>
                          <a:cs typeface="Calibri" pitchFamily="34" charset="0"/>
                        </a:rPr>
                        <a:t>Tahap II</a:t>
                      </a:r>
                    </a:p>
                    <a:p>
                      <a:pPr algn="ctr">
                        <a:spcAft>
                          <a:spcPts val="0"/>
                        </a:spcAft>
                      </a:pPr>
                      <a:r>
                        <a:rPr lang="id-ID" sz="1400" dirty="0">
                          <a:effectLst/>
                          <a:latin typeface="Calibri" pitchFamily="34" charset="0"/>
                          <a:cs typeface="Calibri" pitchFamily="34" charset="0"/>
                        </a:rPr>
                        <a:t>(2016-2020)</a:t>
                      </a:r>
                      <a:endParaRPr lang="id-ID" sz="1400" dirty="0">
                        <a:effectLst/>
                        <a:latin typeface="Calibri" pitchFamily="34" charset="0"/>
                        <a:ea typeface="Times New Roman"/>
                        <a:cs typeface="Calibri" pitchFamily="34" charset="0"/>
                      </a:endParaRPr>
                    </a:p>
                  </a:txBody>
                  <a:tcPr marL="13041" marR="13041" marT="0" marB="0"/>
                </a:tc>
                <a:tc>
                  <a:txBody>
                    <a:bodyPr/>
                    <a:lstStyle/>
                    <a:p>
                      <a:pPr algn="ctr">
                        <a:spcAft>
                          <a:spcPts val="0"/>
                        </a:spcAft>
                      </a:pPr>
                      <a:r>
                        <a:rPr lang="id-ID" sz="1400" dirty="0">
                          <a:effectLst/>
                          <a:latin typeface="Calibri" pitchFamily="34" charset="0"/>
                          <a:cs typeface="Calibri" pitchFamily="34" charset="0"/>
                        </a:rPr>
                        <a:t>Tahap III</a:t>
                      </a:r>
                    </a:p>
                    <a:p>
                      <a:pPr algn="ctr">
                        <a:spcAft>
                          <a:spcPts val="0"/>
                        </a:spcAft>
                      </a:pPr>
                      <a:r>
                        <a:rPr lang="id-ID" sz="1400" dirty="0">
                          <a:effectLst/>
                          <a:latin typeface="Calibri" pitchFamily="34" charset="0"/>
                          <a:cs typeface="Calibri" pitchFamily="34" charset="0"/>
                        </a:rPr>
                        <a:t>(2021-2025)</a:t>
                      </a:r>
                      <a:endParaRPr lang="id-ID" sz="1400" dirty="0">
                        <a:effectLst/>
                        <a:latin typeface="Calibri" pitchFamily="34" charset="0"/>
                        <a:ea typeface="Times New Roman"/>
                        <a:cs typeface="Calibri" pitchFamily="34" charset="0"/>
                      </a:endParaRPr>
                    </a:p>
                  </a:txBody>
                  <a:tcPr marL="13041" marR="13041" marT="0" marB="0"/>
                </a:tc>
              </a:tr>
              <a:tr h="4937491">
                <a:tc>
                  <a:txBody>
                    <a:bodyPr/>
                    <a:lstStyle/>
                    <a:p>
                      <a:pPr marL="342900" lvl="0" indent="-342900">
                        <a:spcAft>
                          <a:spcPts val="600"/>
                        </a:spcAft>
                        <a:buFont typeface="+mj-lt"/>
                        <a:buAutoNum type="arabicPeriod" startAt="14"/>
                      </a:pPr>
                      <a:r>
                        <a:rPr lang="id-ID" sz="1600" smtClean="0">
                          <a:solidFill>
                            <a:schemeClr val="bg1"/>
                          </a:solidFill>
                          <a:effectLst/>
                          <a:latin typeface="Calibri" pitchFamily="34" charset="0"/>
                          <a:ea typeface="Times New Roman"/>
                          <a:cs typeface="Calibri" pitchFamily="34" charset="0"/>
                        </a:rPr>
                        <a:t>Sinkronnya </a:t>
                      </a:r>
                      <a:r>
                        <a:rPr lang="id-ID" sz="1600" dirty="0">
                          <a:solidFill>
                            <a:schemeClr val="bg1"/>
                          </a:solidFill>
                          <a:effectLst/>
                          <a:latin typeface="Calibri" pitchFamily="34" charset="0"/>
                          <a:ea typeface="Times New Roman"/>
                          <a:cs typeface="Calibri" pitchFamily="34" charset="0"/>
                        </a:rPr>
                        <a:t>regulasi dan kebijakan yang mendorong efisiensi kegiatan ekspor impor </a:t>
                      </a:r>
                    </a:p>
                    <a:p>
                      <a:pPr marL="342900" lvl="0" indent="-342900">
                        <a:spcAft>
                          <a:spcPts val="600"/>
                        </a:spcAft>
                        <a:buFont typeface="+mj-lt"/>
                        <a:buAutoNum type="arabicPeriod" startAt="14"/>
                      </a:pPr>
                      <a:r>
                        <a:rPr lang="id-ID" sz="1600" dirty="0">
                          <a:solidFill>
                            <a:schemeClr val="bg1"/>
                          </a:solidFill>
                          <a:effectLst/>
                          <a:latin typeface="Calibri" pitchFamily="34" charset="0"/>
                          <a:ea typeface="Times New Roman"/>
                          <a:cs typeface="Calibri" pitchFamily="34" charset="0"/>
                        </a:rPr>
                        <a:t>Terbentuknya Tim Logistik Nasional sebagai Pengawas Pelaksanaan Cetak Biru Sislognas dan sebagai </a:t>
                      </a:r>
                      <a:r>
                        <a:rPr lang="id-ID" sz="1600" i="1" dirty="0">
                          <a:solidFill>
                            <a:schemeClr val="bg1"/>
                          </a:solidFill>
                          <a:effectLst/>
                          <a:latin typeface="Calibri" pitchFamily="34" charset="0"/>
                          <a:ea typeface="Times New Roman"/>
                          <a:cs typeface="Calibri" pitchFamily="34" charset="0"/>
                        </a:rPr>
                        <a:t>Damage Control Unit</a:t>
                      </a:r>
                      <a:endParaRPr lang="id-ID" sz="1600" dirty="0">
                        <a:solidFill>
                          <a:schemeClr val="bg1"/>
                        </a:solidFill>
                        <a:effectLst/>
                        <a:latin typeface="Calibri" pitchFamily="34" charset="0"/>
                        <a:ea typeface="Times New Roman"/>
                        <a:cs typeface="Calibri" pitchFamily="34" charset="0"/>
                      </a:endParaRPr>
                    </a:p>
                    <a:p>
                      <a:pPr marL="342900" lvl="0" indent="-342900">
                        <a:spcAft>
                          <a:spcPts val="600"/>
                        </a:spcAft>
                        <a:buFont typeface="+mj-lt"/>
                        <a:buAutoNum type="arabicPeriod" startAt="14"/>
                      </a:pPr>
                      <a:r>
                        <a:rPr lang="id-ID" sz="1600" dirty="0">
                          <a:solidFill>
                            <a:schemeClr val="bg1"/>
                          </a:solidFill>
                          <a:effectLst/>
                          <a:latin typeface="Calibri" pitchFamily="34" charset="0"/>
                          <a:ea typeface="Times New Roman"/>
                          <a:cs typeface="Calibri" pitchFamily="34" charset="0"/>
                        </a:rPr>
                        <a:t>Penetapan tarif pelayanan jasa logistik dengan denominasi Rupiah.</a:t>
                      </a:r>
                    </a:p>
                    <a:p>
                      <a:pPr marL="342900" lvl="0" indent="-342900">
                        <a:spcAft>
                          <a:spcPts val="600"/>
                        </a:spcAft>
                        <a:buFont typeface="+mj-lt"/>
                        <a:buAutoNum type="arabicPeriod" startAt="14"/>
                      </a:pPr>
                      <a:r>
                        <a:rPr lang="id-ID" sz="1600" dirty="0">
                          <a:solidFill>
                            <a:schemeClr val="bg1"/>
                          </a:solidFill>
                          <a:effectLst/>
                          <a:latin typeface="Calibri" pitchFamily="34" charset="0"/>
                          <a:ea typeface="Times New Roman"/>
                          <a:cs typeface="Calibri" pitchFamily="34" charset="0"/>
                        </a:rPr>
                        <a:t>Efektifnya pengoperasian </a:t>
                      </a:r>
                      <a:r>
                        <a:rPr lang="id-ID" sz="1600" i="1" dirty="0">
                          <a:solidFill>
                            <a:schemeClr val="bg1"/>
                          </a:solidFill>
                          <a:effectLst/>
                          <a:latin typeface="Calibri" pitchFamily="34" charset="0"/>
                          <a:ea typeface="Times New Roman"/>
                          <a:cs typeface="Calibri" pitchFamily="34" charset="0"/>
                        </a:rPr>
                        <a:t>Dry Port</a:t>
                      </a:r>
                      <a:endParaRPr lang="id-ID" sz="1600" dirty="0">
                        <a:solidFill>
                          <a:schemeClr val="bg1"/>
                        </a:solidFill>
                        <a:effectLst/>
                        <a:latin typeface="Calibri" pitchFamily="34" charset="0"/>
                        <a:ea typeface="Times New Roman"/>
                        <a:cs typeface="Calibri" pitchFamily="34" charset="0"/>
                      </a:endParaRPr>
                    </a:p>
                  </a:txBody>
                  <a:tcPr marL="74303" marR="74303" marT="0" marB="0"/>
                </a:tc>
                <a:tc>
                  <a:txBody>
                    <a:bodyPr/>
                    <a:lstStyle/>
                    <a:p>
                      <a:pPr marL="342900" lvl="0" indent="-342900">
                        <a:spcAft>
                          <a:spcPts val="600"/>
                        </a:spcAft>
                        <a:buFont typeface="+mj-lt"/>
                        <a:buAutoNum type="arabicPeriod" startAt="7"/>
                      </a:pPr>
                      <a:r>
                        <a:rPr lang="id-ID" sz="1600" dirty="0" smtClean="0">
                          <a:effectLst/>
                          <a:latin typeface="Calibri" pitchFamily="34" charset="0"/>
                          <a:ea typeface="Times New Roman"/>
                          <a:cs typeface="Calibri" pitchFamily="34" charset="0"/>
                        </a:rPr>
                        <a:t>Sinkronnya </a:t>
                      </a:r>
                      <a:r>
                        <a:rPr lang="id-ID" sz="1600" dirty="0">
                          <a:effectLst/>
                          <a:latin typeface="Calibri" pitchFamily="34" charset="0"/>
                          <a:ea typeface="Times New Roman"/>
                          <a:cs typeface="Calibri" pitchFamily="34" charset="0"/>
                        </a:rPr>
                        <a:t>regulasi dan kebijakan antar sektor dan antar wilayah ( pusat, daerah, dan antar daerah)</a:t>
                      </a:r>
                    </a:p>
                    <a:p>
                      <a:pPr algn="just">
                        <a:spcAft>
                          <a:spcPts val="600"/>
                        </a:spcAft>
                        <a:tabLst>
                          <a:tab pos="5486400" algn="l"/>
                          <a:tab pos="5715000" algn="l"/>
                        </a:tabLst>
                      </a:pPr>
                      <a:r>
                        <a:rPr lang="id-ID" sz="1600" b="1" dirty="0">
                          <a:effectLst/>
                          <a:latin typeface="Calibri" pitchFamily="34" charset="0"/>
                          <a:ea typeface="Times New Roman"/>
                          <a:cs typeface="Calibri" pitchFamily="34" charset="0"/>
                        </a:rPr>
                        <a:t> </a:t>
                      </a:r>
                      <a:endParaRPr lang="id-ID" sz="1600" dirty="0">
                        <a:effectLst/>
                        <a:latin typeface="Calibri" pitchFamily="34" charset="0"/>
                        <a:ea typeface="Times New Roman"/>
                        <a:cs typeface="Calibri" pitchFamily="34" charset="0"/>
                      </a:endParaRPr>
                    </a:p>
                  </a:txBody>
                  <a:tcPr marL="74303" marR="74303" marT="0" marB="0"/>
                </a:tc>
                <a:tc>
                  <a:txBody>
                    <a:bodyPr/>
                    <a:lstStyle/>
                    <a:p>
                      <a:pPr marL="228600">
                        <a:spcAft>
                          <a:spcPts val="600"/>
                        </a:spcAft>
                        <a:tabLst>
                          <a:tab pos="5486400" algn="l"/>
                          <a:tab pos="5715000" algn="l"/>
                        </a:tabLst>
                      </a:pPr>
                      <a:r>
                        <a:rPr lang="id-ID" sz="1600" b="1" dirty="0">
                          <a:effectLst/>
                          <a:latin typeface="Calibri" pitchFamily="34" charset="0"/>
                          <a:ea typeface="Times New Roman"/>
                          <a:cs typeface="Calibri" pitchFamily="34" charset="0"/>
                        </a:rPr>
                        <a:t> </a:t>
                      </a:r>
                      <a:endParaRPr lang="id-ID" sz="1600" dirty="0">
                        <a:effectLst/>
                        <a:latin typeface="Calibri" pitchFamily="34" charset="0"/>
                        <a:ea typeface="Times New Roman"/>
                        <a:cs typeface="Calibri" pitchFamily="34" charset="0"/>
                      </a:endParaRPr>
                    </a:p>
                  </a:txBody>
                  <a:tcPr marL="74303" marR="74303" marT="0" marB="0"/>
                </a:tc>
              </a:tr>
            </a:tbl>
          </a:graphicData>
        </a:graphic>
      </p:graphicFrame>
      <p:sp>
        <p:nvSpPr>
          <p:cNvPr id="4" name="Title 1"/>
          <p:cNvSpPr>
            <a:spLocks noGrp="1"/>
          </p:cNvSpPr>
          <p:nvPr>
            <p:ph type="title"/>
          </p:nvPr>
        </p:nvSpPr>
        <p:spPr>
          <a:xfrm>
            <a:off x="274638" y="115888"/>
            <a:ext cx="9174162" cy="576262"/>
          </a:xfrm>
          <a:noFill/>
          <a:ln>
            <a:noFill/>
          </a:ln>
        </p:spPr>
        <p:txBody>
          <a:bodyPr rtlCol="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Aft>
                <a:spcPts val="0"/>
              </a:spcAft>
              <a:defRPr/>
            </a:pP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II(E). Rencana  Aksi/</a:t>
            </a:r>
            <a:r>
              <a:rPr lang="id-ID" sz="3200" b="1" i="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Bigwin </a:t>
            </a: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(4)</a:t>
            </a:r>
            <a:endParaRPr lang="en-US" sz="32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xmlns="" val="115010970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7"/>
          <p:cNvSpPr>
            <a:spLocks noChangeArrowheads="1"/>
          </p:cNvSpPr>
          <p:nvPr/>
        </p:nvSpPr>
        <p:spPr bwMode="auto">
          <a:xfrm>
            <a:off x="1083469" y="2608264"/>
            <a:ext cx="8132895" cy="46037"/>
          </a:xfrm>
          <a:prstGeom prst="rect">
            <a:avLst/>
          </a:prstGeom>
          <a:solidFill>
            <a:schemeClr val="bg1"/>
          </a:solidFill>
          <a:ln w="9525">
            <a:noFill/>
            <a:miter lim="800000"/>
            <a:headEnd/>
            <a:tailEnd/>
          </a:ln>
        </p:spPr>
        <p:txBody>
          <a:bodyPr wrap="none" anchor="ctr"/>
          <a:lstStyle/>
          <a:p>
            <a:endParaRPr lang="id-ID"/>
          </a:p>
        </p:txBody>
      </p:sp>
      <p:sp>
        <p:nvSpPr>
          <p:cNvPr id="6148" name="Rectangle 8"/>
          <p:cNvSpPr>
            <a:spLocks noGrp="1" noChangeArrowheads="1"/>
          </p:cNvSpPr>
          <p:nvPr>
            <p:ph type="title"/>
          </p:nvPr>
        </p:nvSpPr>
        <p:spPr>
          <a:xfrm>
            <a:off x="0" y="2822781"/>
            <a:ext cx="9531920" cy="1901619"/>
          </a:xfrm>
          <a:solidFill>
            <a:srgbClr val="FF0000"/>
          </a:solidFill>
        </p:spPr>
        <p:txBody>
          <a:bodyPr anchor="t">
            <a:noAutofit/>
          </a:bodyPr>
          <a:lstStyle/>
          <a:p>
            <a:pPr marL="627063" indent="-449263">
              <a:spcBef>
                <a:spcPts val="0"/>
              </a:spcBef>
              <a:buFont typeface="Arial" pitchFamily="34" charset="0"/>
              <a:buNone/>
              <a:defRPr/>
            </a:pPr>
            <a:r>
              <a:rPr lang="id-ID" sz="2400" b="1" cap="none" smtClean="0">
                <a:solidFill>
                  <a:schemeClr val="bg1"/>
                </a:solidFill>
                <a:latin typeface="Arial" pitchFamily="34" charset="0"/>
                <a:ea typeface="+mn-ea"/>
                <a:cs typeface="Arial" pitchFamily="34" charset="0"/>
              </a:rPr>
              <a:t>III.  </a:t>
            </a:r>
            <a:r>
              <a:rPr lang="en-US" sz="2400" b="1" cap="none" smtClean="0">
                <a:solidFill>
                  <a:schemeClr val="bg1"/>
                </a:solidFill>
                <a:latin typeface="Arial" pitchFamily="34" charset="0"/>
                <a:ea typeface="+mn-ea"/>
                <a:cs typeface="Arial" pitchFamily="34" charset="0"/>
              </a:rPr>
              <a:t>ST</a:t>
            </a:r>
            <a:r>
              <a:rPr lang="id-ID" sz="2400" b="1" cap="none" smtClean="0">
                <a:solidFill>
                  <a:schemeClr val="bg1"/>
                </a:solidFill>
                <a:latin typeface="Arial" pitchFamily="34" charset="0"/>
                <a:ea typeface="+mn-ea"/>
                <a:cs typeface="Arial" pitchFamily="34" charset="0"/>
              </a:rPr>
              <a:t>OCKTAKE IMPLEMENTASI </a:t>
            </a:r>
            <a:r>
              <a:rPr lang="en-US" sz="2400" b="1" cap="none" smtClean="0">
                <a:solidFill>
                  <a:schemeClr val="bg1"/>
                </a:solidFill>
                <a:latin typeface="Arial" pitchFamily="34" charset="0"/>
                <a:ea typeface="+mn-ea"/>
                <a:cs typeface="Arial" pitchFamily="34" charset="0"/>
              </a:rPr>
              <a:t> </a:t>
            </a:r>
            <a:r>
              <a:rPr lang="id-ID" sz="2400" b="1" cap="none" smtClean="0">
                <a:solidFill>
                  <a:schemeClr val="bg1"/>
                </a:solidFill>
                <a:latin typeface="Arial" pitchFamily="34" charset="0"/>
                <a:ea typeface="+mn-ea"/>
                <a:cs typeface="Arial" pitchFamily="34" charset="0"/>
              </a:rPr>
              <a:t>SISLOGNAS</a:t>
            </a:r>
            <a:r>
              <a:rPr lang="en-US" sz="2400" b="1" cap="none" smtClean="0">
                <a:solidFill>
                  <a:schemeClr val="bg1"/>
                </a:solidFill>
                <a:latin typeface="Arial" pitchFamily="34" charset="0"/>
                <a:ea typeface="+mn-ea"/>
                <a:cs typeface="Arial" pitchFamily="34" charset="0"/>
              </a:rPr>
              <a:t>, </a:t>
            </a:r>
            <a:r>
              <a:rPr lang="id-ID" sz="2400" b="1" cap="none" smtClean="0">
                <a:solidFill>
                  <a:schemeClr val="bg1"/>
                </a:solidFill>
                <a:latin typeface="Arial" pitchFamily="34" charset="0"/>
                <a:ea typeface="+mn-ea"/>
                <a:cs typeface="Arial" pitchFamily="34" charset="0"/>
              </a:rPr>
              <a:t> DESEMBER 2012</a:t>
            </a:r>
            <a:r>
              <a:rPr lang="en-US" sz="2400" b="1" cap="none" smtClean="0">
                <a:solidFill>
                  <a:schemeClr val="bg1"/>
                </a:solidFill>
                <a:latin typeface="Arial" pitchFamily="34" charset="0"/>
                <a:ea typeface="+mn-ea"/>
                <a:cs typeface="Arial" pitchFamily="34" charset="0"/>
              </a:rPr>
              <a:t>: </a:t>
            </a:r>
            <a:br>
              <a:rPr lang="en-US" sz="2400" b="1" cap="none" smtClean="0">
                <a:solidFill>
                  <a:schemeClr val="bg1"/>
                </a:solidFill>
                <a:latin typeface="Arial" pitchFamily="34" charset="0"/>
                <a:ea typeface="+mn-ea"/>
                <a:cs typeface="Arial" pitchFamily="34" charset="0"/>
              </a:rPr>
            </a:br>
            <a:r>
              <a:rPr lang="en-US" sz="2400" b="1" cap="none" smtClean="0">
                <a:solidFill>
                  <a:schemeClr val="bg1"/>
                </a:solidFill>
                <a:latin typeface="Arial" pitchFamily="34" charset="0"/>
                <a:ea typeface="+mn-ea"/>
                <a:cs typeface="Arial" pitchFamily="34" charset="0"/>
              </a:rPr>
              <a:t>Penurunan Biaya Pelayanan Logistik di Pelabuhan dan Penerapan ICT System (INALOG</a:t>
            </a:r>
            <a:r>
              <a:rPr lang="en-US" sz="2800" b="1" cap="none" smtClean="0">
                <a:solidFill>
                  <a:schemeClr val="bg1"/>
                </a:solidFill>
                <a:latin typeface="Arial" pitchFamily="34" charset="0"/>
                <a:ea typeface="+mn-ea"/>
                <a:cs typeface="Arial" pitchFamily="34" charset="0"/>
              </a:rPr>
              <a:t>)</a:t>
            </a:r>
            <a:endParaRPr lang="en-US" sz="2800" b="1" cap="none" dirty="0">
              <a:solidFill>
                <a:schemeClr val="bg1"/>
              </a:solidFill>
              <a:latin typeface="Arial" pitchFamily="34" charset="0"/>
              <a:ea typeface="+mn-ea"/>
              <a:cs typeface="Arial" pitchFamily="34" charset="0"/>
            </a:endParaRPr>
          </a:p>
        </p:txBody>
      </p:sp>
      <p:sp>
        <p:nvSpPr>
          <p:cNvPr id="7" name="Rectangle 20"/>
          <p:cNvSpPr>
            <a:spLocks noChangeArrowheads="1"/>
          </p:cNvSpPr>
          <p:nvPr/>
        </p:nvSpPr>
        <p:spPr bwMode="auto">
          <a:xfrm>
            <a:off x="9243477" y="6180053"/>
            <a:ext cx="780087" cy="569913"/>
          </a:xfrm>
          <a:prstGeom prst="rect">
            <a:avLst/>
          </a:prstGeom>
          <a:noFill/>
          <a:ln w="9525">
            <a:noFill/>
            <a:miter lim="800000"/>
            <a:headEnd/>
            <a:tailEnd/>
          </a:ln>
          <a:effectLst/>
        </p:spPr>
        <p:txBody>
          <a:bodyPr lIns="128016" tIns="64008" rIns="128016" bIns="64008" anchor="ctr"/>
          <a:lstStyle/>
          <a:p>
            <a:pPr defTabSz="1279525">
              <a:defRPr/>
            </a:pPr>
            <a:fld id="{B5F4DBDF-68AC-476E-9E25-3064AA713988}" type="slidenum">
              <a:rPr lang="en-US" sz="2000">
                <a:ln w="18415" cmpd="sng">
                  <a:solidFill>
                    <a:srgbClr val="FFFFFF"/>
                  </a:solidFill>
                  <a:prstDash val="solid"/>
                </a:ln>
                <a:solidFill>
                  <a:srgbClr val="FFFFFF"/>
                </a:solidFill>
                <a:effectLst>
                  <a:outerShdw blurRad="63500" dir="3600000" algn="tl" rotWithShape="0">
                    <a:srgbClr val="000000">
                      <a:alpha val="70000"/>
                    </a:srgbClr>
                  </a:outerShdw>
                </a:effectLst>
              </a:rPr>
              <a:pPr defTabSz="1279525">
                <a:defRPr/>
              </a:pPr>
              <a:t>27</a:t>
            </a:fld>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xmlns="" val="298572578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a:xfrm>
            <a:off x="152400" y="228600"/>
            <a:ext cx="9601200" cy="762000"/>
          </a:xfrm>
          <a:noFill/>
          <a:ln>
            <a:noFill/>
          </a:ln>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725488" indent="-725488"/>
            <a:r>
              <a:rPr lang="id-ID"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III(A). </a:t>
            </a:r>
            <a:r>
              <a:rPr lang="en-US"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St</a:t>
            </a:r>
            <a:r>
              <a:rPr lang="id-ID"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ocktake Implementasi  SISLOGNAS</a:t>
            </a:r>
            <a:r>
              <a:rPr lang="en-US"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Desember 2012</a:t>
            </a:r>
            <a:r>
              <a:rPr lang="en-US"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Fokus Program</a:t>
            </a:r>
            <a:r>
              <a:rPr lang="en-US"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Tahun  2012 </a:t>
            </a:r>
            <a:endParaRPr lang="th-TH" sz="28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
        <p:nvSpPr>
          <p:cNvPr id="425987" name="Rectangle 3"/>
          <p:cNvSpPr>
            <a:spLocks noGrp="1" noChangeArrowheads="1"/>
          </p:cNvSpPr>
          <p:nvPr>
            <p:ph idx="1"/>
          </p:nvPr>
        </p:nvSpPr>
        <p:spPr>
          <a:xfrm>
            <a:off x="412750" y="1295399"/>
            <a:ext cx="9493250" cy="6019801"/>
          </a:xfrm>
          <a:noFill/>
        </p:spPr>
        <p:txBody>
          <a:bodyPr>
            <a:noAutofit/>
          </a:bodyPr>
          <a:lstStyle/>
          <a:p>
            <a:pPr marL="457200" lvl="0" indent="-457200">
              <a:spcBef>
                <a:spcPts val="0"/>
              </a:spcBef>
              <a:spcAft>
                <a:spcPts val="0"/>
              </a:spcAft>
              <a:buFont typeface="+mj-lt"/>
              <a:buAutoNum type="arabicPeriod"/>
            </a:pPr>
            <a:r>
              <a:rPr lang="id-ID" b="0" i="1" dirty="0">
                <a:latin typeface="Calibri" pitchFamily="34" charset="0"/>
                <a:cs typeface="Calibri" pitchFamily="34" charset="0"/>
              </a:rPr>
              <a:t>Key Driver</a:t>
            </a:r>
            <a:r>
              <a:rPr lang="id-ID" b="0" dirty="0">
                <a:latin typeface="Calibri" pitchFamily="34" charset="0"/>
                <a:cs typeface="Calibri" pitchFamily="34" charset="0"/>
              </a:rPr>
              <a:t> Komoditi</a:t>
            </a:r>
            <a:r>
              <a:rPr lang="en-US" b="0" dirty="0">
                <a:latin typeface="Calibri" pitchFamily="34" charset="0"/>
                <a:cs typeface="Calibri" pitchFamily="34" charset="0"/>
              </a:rPr>
              <a:t> </a:t>
            </a:r>
            <a:r>
              <a:rPr lang="en-US" b="0" dirty="0" err="1">
                <a:latin typeface="Calibri" pitchFamily="34" charset="0"/>
                <a:cs typeface="Calibri" pitchFamily="34" charset="0"/>
              </a:rPr>
              <a:t>Utama</a:t>
            </a:r>
            <a:r>
              <a:rPr lang="id-ID" b="0" dirty="0">
                <a:latin typeface="Calibri" pitchFamily="34" charset="0"/>
                <a:cs typeface="Calibri" pitchFamily="34" charset="0"/>
              </a:rPr>
              <a:t>: </a:t>
            </a:r>
            <a:endParaRPr lang="id-ID" b="0" dirty="0" smtClean="0">
              <a:latin typeface="Calibri" pitchFamily="34" charset="0"/>
              <a:cs typeface="Calibri" pitchFamily="34" charset="0"/>
            </a:endParaRPr>
          </a:p>
          <a:p>
            <a:pPr marL="895350" lvl="1" indent="-438150">
              <a:spcBef>
                <a:spcPts val="0"/>
              </a:spcBef>
              <a:buFont typeface="Wingdings" pitchFamily="2" charset="2"/>
              <a:buChar char="Ø"/>
            </a:pPr>
            <a:r>
              <a:rPr lang="en-US" sz="1800" dirty="0" smtClean="0">
                <a:latin typeface="Calibri" pitchFamily="34" charset="0"/>
                <a:cs typeface="Calibri" pitchFamily="34" charset="0"/>
              </a:rPr>
              <a:t>Pembangunan </a:t>
            </a:r>
            <a:r>
              <a:rPr lang="id-ID" sz="1800" dirty="0">
                <a:latin typeface="Calibri" pitchFamily="34" charset="0"/>
                <a:cs typeface="Calibri" pitchFamily="34" charset="0"/>
              </a:rPr>
              <a:t>Pusat Distribusi Regional (</a:t>
            </a:r>
            <a:r>
              <a:rPr lang="id-ID" sz="1800" i="1" dirty="0">
                <a:latin typeface="Calibri" pitchFamily="34" charset="0"/>
                <a:cs typeface="Calibri" pitchFamily="34" charset="0"/>
              </a:rPr>
              <a:t>Bigwin</a:t>
            </a:r>
            <a:r>
              <a:rPr lang="id-ID" sz="1800" dirty="0">
                <a:latin typeface="Calibri" pitchFamily="34" charset="0"/>
                <a:cs typeface="Calibri" pitchFamily="34" charset="0"/>
              </a:rPr>
              <a:t> 8);</a:t>
            </a:r>
          </a:p>
          <a:p>
            <a:pPr marL="457200" lvl="0" indent="-457200">
              <a:spcBef>
                <a:spcPts val="0"/>
              </a:spcBef>
              <a:spcAft>
                <a:spcPts val="0"/>
              </a:spcAft>
              <a:buFont typeface="+mj-lt"/>
              <a:buAutoNum type="arabicPeriod"/>
            </a:pPr>
            <a:r>
              <a:rPr lang="id-ID" sz="2400" b="1" i="1" dirty="0" smtClean="0">
                <a:solidFill>
                  <a:schemeClr val="tx2"/>
                </a:solidFill>
                <a:effectLst>
                  <a:outerShdw blurRad="38100" dist="38100" dir="2700000" algn="tl">
                    <a:srgbClr val="000000">
                      <a:alpha val="43137"/>
                    </a:srgbClr>
                  </a:outerShdw>
                </a:effectLst>
                <a:latin typeface="Calibri" pitchFamily="34" charset="0"/>
                <a:cs typeface="Calibri" pitchFamily="34" charset="0"/>
              </a:rPr>
              <a:t>Key </a:t>
            </a:r>
            <a:r>
              <a:rPr lang="id-ID" sz="2400" b="1" i="1" dirty="0">
                <a:solidFill>
                  <a:schemeClr val="tx2"/>
                </a:solidFill>
                <a:effectLst>
                  <a:outerShdw blurRad="38100" dist="38100" dir="2700000" algn="tl">
                    <a:srgbClr val="000000">
                      <a:alpha val="43137"/>
                    </a:srgbClr>
                  </a:outerShdw>
                </a:effectLst>
                <a:latin typeface="Calibri" pitchFamily="34" charset="0"/>
                <a:cs typeface="Calibri" pitchFamily="34" charset="0"/>
              </a:rPr>
              <a:t>Driver</a:t>
            </a:r>
            <a:r>
              <a:rPr lang="id-ID" sz="2400" b="1" dirty="0">
                <a:solidFill>
                  <a:schemeClr val="tx2"/>
                </a:solidFill>
                <a:effectLst>
                  <a:outerShdw blurRad="38100" dist="38100" dir="2700000" algn="tl">
                    <a:srgbClr val="000000">
                      <a:alpha val="43137"/>
                    </a:srgbClr>
                  </a:outerShdw>
                </a:effectLst>
                <a:latin typeface="Calibri" pitchFamily="34" charset="0"/>
                <a:cs typeface="Calibri" pitchFamily="34" charset="0"/>
              </a:rPr>
              <a:t> Infrastruktur</a:t>
            </a:r>
            <a:r>
              <a:rPr lang="en-US" sz="2400" b="1" dirty="0">
                <a:solidFill>
                  <a:schemeClr val="tx2"/>
                </a:solidFill>
                <a:effectLst>
                  <a:outerShdw blurRad="38100" dist="38100" dir="2700000" algn="tl">
                    <a:srgbClr val="000000">
                      <a:alpha val="43137"/>
                    </a:srgbClr>
                  </a:outerShdw>
                </a:effectLst>
                <a:latin typeface="Calibri" pitchFamily="34" charset="0"/>
                <a:cs typeface="Calibri" pitchFamily="34" charset="0"/>
              </a:rPr>
              <a:t> </a:t>
            </a:r>
            <a:r>
              <a:rPr lang="en-US" sz="2400" b="1" dirty="0" err="1">
                <a:solidFill>
                  <a:schemeClr val="tx2"/>
                </a:solidFill>
                <a:effectLst>
                  <a:outerShdw blurRad="38100" dist="38100" dir="2700000" algn="tl">
                    <a:srgbClr val="000000">
                      <a:alpha val="43137"/>
                    </a:srgbClr>
                  </a:outerShdw>
                </a:effectLst>
                <a:latin typeface="Calibri" pitchFamily="34" charset="0"/>
                <a:cs typeface="Calibri" pitchFamily="34" charset="0"/>
              </a:rPr>
              <a:t>Transportasi</a:t>
            </a:r>
            <a:r>
              <a:rPr lang="id-ID" sz="2400" b="1" dirty="0">
                <a:solidFill>
                  <a:schemeClr val="tx2"/>
                </a:solidFill>
                <a:effectLst>
                  <a:outerShdw blurRad="38100" dist="38100" dir="2700000" algn="tl">
                    <a:srgbClr val="000000">
                      <a:alpha val="43137"/>
                    </a:srgbClr>
                  </a:outerShdw>
                </a:effectLst>
                <a:latin typeface="Calibri" pitchFamily="34" charset="0"/>
                <a:cs typeface="Calibri" pitchFamily="34" charset="0"/>
              </a:rPr>
              <a:t>: </a:t>
            </a:r>
            <a:endParaRPr lang="id-ID" sz="2400" b="1" dirty="0" smtClean="0">
              <a:solidFill>
                <a:schemeClr val="tx2"/>
              </a:solidFill>
              <a:effectLst>
                <a:outerShdw blurRad="38100" dist="38100" dir="2700000" algn="tl">
                  <a:srgbClr val="000000">
                    <a:alpha val="43137"/>
                  </a:srgbClr>
                </a:outerShdw>
              </a:effectLst>
              <a:latin typeface="Calibri" pitchFamily="34" charset="0"/>
              <a:cs typeface="Calibri" pitchFamily="34" charset="0"/>
            </a:endParaRPr>
          </a:p>
          <a:p>
            <a:pPr marL="895350" lvl="1" indent="-438150">
              <a:spcBef>
                <a:spcPts val="0"/>
              </a:spcBef>
              <a:buFont typeface="Wingdings" pitchFamily="2" charset="2"/>
              <a:buChar char="Ø"/>
            </a:pPr>
            <a:r>
              <a:rPr lang="id-ID" sz="1800" dirty="0" smtClean="0">
                <a:solidFill>
                  <a:schemeClr val="tx2"/>
                </a:solidFill>
                <a:effectLst>
                  <a:outerShdw blurRad="38100" dist="38100" dir="2700000" algn="tl">
                    <a:srgbClr val="000000">
                      <a:alpha val="43137"/>
                    </a:srgbClr>
                  </a:outerShdw>
                </a:effectLst>
                <a:latin typeface="Calibri" pitchFamily="34" charset="0"/>
                <a:cs typeface="Calibri" pitchFamily="34" charset="0"/>
              </a:rPr>
              <a:t>Penurunan biaya logistik di Pelabuhan </a:t>
            </a:r>
            <a:r>
              <a:rPr lang="id-ID" sz="1800" dirty="0">
                <a:solidFill>
                  <a:schemeClr val="tx2"/>
                </a:solidFill>
                <a:effectLst>
                  <a:outerShdw blurRad="38100" dist="38100" dir="2700000" algn="tl">
                    <a:srgbClr val="000000">
                      <a:alpha val="43137"/>
                    </a:srgbClr>
                  </a:outerShdw>
                </a:effectLst>
                <a:latin typeface="Calibri" pitchFamily="34" charset="0"/>
                <a:cs typeface="Calibri" pitchFamily="34" charset="0"/>
              </a:rPr>
              <a:t>(</a:t>
            </a:r>
            <a:r>
              <a:rPr lang="id-ID" sz="1800" i="1" dirty="0">
                <a:solidFill>
                  <a:schemeClr val="tx2"/>
                </a:solidFill>
                <a:effectLst>
                  <a:outerShdw blurRad="38100" dist="38100" dir="2700000" algn="tl">
                    <a:srgbClr val="000000">
                      <a:alpha val="43137"/>
                    </a:srgbClr>
                  </a:outerShdw>
                </a:effectLst>
                <a:latin typeface="Calibri" pitchFamily="34" charset="0"/>
                <a:cs typeface="Calibri" pitchFamily="34" charset="0"/>
              </a:rPr>
              <a:t>Bigwin</a:t>
            </a:r>
            <a:r>
              <a:rPr lang="id-ID" sz="1800" dirty="0">
                <a:solidFill>
                  <a:schemeClr val="tx2"/>
                </a:solidFill>
                <a:effectLst>
                  <a:outerShdw blurRad="38100" dist="38100" dir="2700000" algn="tl">
                    <a:srgbClr val="000000">
                      <a:alpha val="43137"/>
                    </a:srgbClr>
                  </a:outerShdw>
                </a:effectLst>
                <a:latin typeface="Calibri" pitchFamily="34" charset="0"/>
                <a:cs typeface="Calibri" pitchFamily="34" charset="0"/>
              </a:rPr>
              <a:t> 15)</a:t>
            </a:r>
            <a:r>
              <a:rPr lang="en-US" sz="1800" dirty="0">
                <a:solidFill>
                  <a:schemeClr val="tx2"/>
                </a:solidFill>
                <a:effectLst>
                  <a:outerShdw blurRad="38100" dist="38100" dir="2700000" algn="tl">
                    <a:srgbClr val="000000">
                      <a:alpha val="43137"/>
                    </a:srgbClr>
                  </a:outerShdw>
                </a:effectLst>
                <a:latin typeface="Calibri" pitchFamily="34" charset="0"/>
                <a:cs typeface="Calibri" pitchFamily="34" charset="0"/>
              </a:rPr>
              <a:t>;</a:t>
            </a:r>
            <a:endParaRPr lang="id-ID" sz="1800" dirty="0">
              <a:solidFill>
                <a:schemeClr val="tx2"/>
              </a:solidFill>
              <a:effectLst>
                <a:outerShdw blurRad="38100" dist="38100" dir="2700000" algn="tl">
                  <a:srgbClr val="000000">
                    <a:alpha val="43137"/>
                  </a:srgbClr>
                </a:outerShdw>
              </a:effectLst>
              <a:latin typeface="Calibri" pitchFamily="34" charset="0"/>
              <a:cs typeface="Calibri" pitchFamily="34" charset="0"/>
            </a:endParaRPr>
          </a:p>
          <a:p>
            <a:pPr marL="895350" lvl="1" indent="-438150">
              <a:spcBef>
                <a:spcPts val="0"/>
              </a:spcBef>
              <a:buFont typeface="Wingdings" pitchFamily="2" charset="2"/>
              <a:buChar char="Ø"/>
            </a:pPr>
            <a:r>
              <a:rPr lang="id-ID" sz="1800" dirty="0" smtClean="0">
                <a:latin typeface="Calibri" pitchFamily="34" charset="0"/>
                <a:cs typeface="Calibri" pitchFamily="34" charset="0"/>
              </a:rPr>
              <a:t>Optimalisasi </a:t>
            </a:r>
            <a:r>
              <a:rPr lang="id-ID" sz="1800" i="1" dirty="0">
                <a:latin typeface="Calibri" pitchFamily="34" charset="0"/>
                <a:cs typeface="Calibri" pitchFamily="34" charset="0"/>
              </a:rPr>
              <a:t>Dry Port</a:t>
            </a:r>
            <a:r>
              <a:rPr lang="id-ID" sz="1800" dirty="0">
                <a:latin typeface="Calibri" pitchFamily="34" charset="0"/>
                <a:cs typeface="Calibri" pitchFamily="34" charset="0"/>
              </a:rPr>
              <a:t> Cikarang dan Pembangunan </a:t>
            </a:r>
            <a:r>
              <a:rPr lang="id-ID" sz="1800" i="1" dirty="0">
                <a:latin typeface="Calibri" pitchFamily="34" charset="0"/>
                <a:cs typeface="Calibri" pitchFamily="34" charset="0"/>
              </a:rPr>
              <a:t>Dry Port</a:t>
            </a:r>
            <a:r>
              <a:rPr lang="id-ID" sz="1800" dirty="0">
                <a:latin typeface="Calibri" pitchFamily="34" charset="0"/>
                <a:cs typeface="Calibri" pitchFamily="34" charset="0"/>
              </a:rPr>
              <a:t> Entikong (</a:t>
            </a:r>
            <a:r>
              <a:rPr lang="id-ID" sz="1800" i="1" dirty="0">
                <a:latin typeface="Calibri" pitchFamily="34" charset="0"/>
                <a:cs typeface="Calibri" pitchFamily="34" charset="0"/>
              </a:rPr>
              <a:t>Bigwin 17</a:t>
            </a:r>
            <a:r>
              <a:rPr lang="id-ID" sz="1800" dirty="0">
                <a:latin typeface="Calibri" pitchFamily="34" charset="0"/>
                <a:cs typeface="Calibri" pitchFamily="34" charset="0"/>
              </a:rPr>
              <a:t>);</a:t>
            </a:r>
          </a:p>
          <a:p>
            <a:pPr marL="895350" lvl="1" indent="-438150">
              <a:spcBef>
                <a:spcPts val="0"/>
              </a:spcBef>
              <a:buFont typeface="Wingdings" pitchFamily="2" charset="2"/>
              <a:buChar char="Ø"/>
            </a:pPr>
            <a:r>
              <a:rPr lang="en-US" sz="1800" dirty="0" err="1" smtClean="0">
                <a:latin typeface="Calibri" pitchFamily="34" charset="0"/>
                <a:cs typeface="Calibri" pitchFamily="34" charset="0"/>
              </a:rPr>
              <a:t>Penetapan</a:t>
            </a:r>
            <a:r>
              <a:rPr lang="id-ID" sz="1800" dirty="0" smtClean="0">
                <a:latin typeface="Calibri" pitchFamily="34" charset="0"/>
                <a:cs typeface="Calibri" pitchFamily="34" charset="0"/>
              </a:rPr>
              <a:t> Pelabuhan Hub Laut Internasional  di Kuala Tanjung dan Bitung (</a:t>
            </a:r>
            <a:r>
              <a:rPr lang="id-ID" sz="1800" i="1" dirty="0" smtClean="0">
                <a:latin typeface="Calibri" pitchFamily="34" charset="0"/>
                <a:cs typeface="Calibri" pitchFamily="34" charset="0"/>
              </a:rPr>
              <a:t>Bigwin </a:t>
            </a:r>
            <a:r>
              <a:rPr lang="id-ID" sz="1800" dirty="0" smtClean="0">
                <a:latin typeface="Calibri" pitchFamily="34" charset="0"/>
                <a:cs typeface="Calibri" pitchFamily="34" charset="0"/>
              </a:rPr>
              <a:t>1) </a:t>
            </a:r>
          </a:p>
          <a:p>
            <a:pPr marL="457200" lvl="0" indent="-457200">
              <a:spcBef>
                <a:spcPts val="0"/>
              </a:spcBef>
              <a:spcAft>
                <a:spcPts val="0"/>
              </a:spcAft>
              <a:buFont typeface="+mj-lt"/>
              <a:buAutoNum type="arabicPeriod"/>
            </a:pPr>
            <a:r>
              <a:rPr lang="id-ID" b="0" i="1" dirty="0" smtClean="0">
                <a:latin typeface="Calibri" pitchFamily="34" charset="0"/>
                <a:cs typeface="Calibri" pitchFamily="34" charset="0"/>
              </a:rPr>
              <a:t>Key Driver</a:t>
            </a:r>
            <a:r>
              <a:rPr lang="id-ID" b="0" dirty="0" smtClean="0">
                <a:latin typeface="Calibri" pitchFamily="34" charset="0"/>
                <a:cs typeface="Calibri" pitchFamily="34" charset="0"/>
              </a:rPr>
              <a:t> Pelaku dan Penyedia Jasa Logistik: </a:t>
            </a:r>
          </a:p>
          <a:p>
            <a:pPr marL="895350" lvl="1" indent="-438150">
              <a:spcBef>
                <a:spcPts val="0"/>
              </a:spcBef>
              <a:buFont typeface="Wingdings" pitchFamily="2" charset="2"/>
              <a:buChar char="Ø"/>
            </a:pPr>
            <a:r>
              <a:rPr lang="id-ID" sz="1800" dirty="0" smtClean="0">
                <a:latin typeface="Calibri" pitchFamily="34" charset="0"/>
                <a:cs typeface="Calibri" pitchFamily="34" charset="0"/>
              </a:rPr>
              <a:t>Revitalisasi </a:t>
            </a:r>
            <a:r>
              <a:rPr lang="id-ID" sz="1800" dirty="0">
                <a:latin typeface="Calibri" pitchFamily="34" charset="0"/>
                <a:cs typeface="Calibri" pitchFamily="34" charset="0"/>
              </a:rPr>
              <a:t>BUMN Niaga dan Peningkatan Peran BUMN (</a:t>
            </a:r>
            <a:r>
              <a:rPr lang="id-ID" sz="1800" i="1" dirty="0">
                <a:latin typeface="Calibri" pitchFamily="34" charset="0"/>
                <a:cs typeface="Calibri" pitchFamily="34" charset="0"/>
              </a:rPr>
              <a:t>Bigwin</a:t>
            </a:r>
            <a:r>
              <a:rPr lang="id-ID" sz="1800" dirty="0">
                <a:latin typeface="Calibri" pitchFamily="34" charset="0"/>
                <a:cs typeface="Calibri" pitchFamily="34" charset="0"/>
              </a:rPr>
              <a:t> 11 dan 12); </a:t>
            </a:r>
            <a:endParaRPr lang="id-ID" sz="1800" dirty="0" smtClean="0">
              <a:latin typeface="Calibri" pitchFamily="34" charset="0"/>
              <a:cs typeface="Calibri" pitchFamily="34" charset="0"/>
            </a:endParaRPr>
          </a:p>
          <a:p>
            <a:pPr marL="895350" lvl="1" indent="-438150">
              <a:spcBef>
                <a:spcPts val="0"/>
              </a:spcBef>
              <a:buFont typeface="Wingdings" pitchFamily="2" charset="2"/>
              <a:buChar char="Ø"/>
            </a:pPr>
            <a:r>
              <a:rPr lang="id-ID" sz="1800" dirty="0" smtClean="0">
                <a:latin typeface="Calibri" pitchFamily="34" charset="0"/>
                <a:cs typeface="Calibri" pitchFamily="34" charset="0"/>
              </a:rPr>
              <a:t>Pengembangan </a:t>
            </a:r>
            <a:r>
              <a:rPr lang="id-ID" sz="1800" i="1" dirty="0">
                <a:latin typeface="Calibri" pitchFamily="34" charset="0"/>
                <a:cs typeface="Calibri" pitchFamily="34" charset="0"/>
              </a:rPr>
              <a:t>Short Sea Shipping</a:t>
            </a:r>
            <a:r>
              <a:rPr lang="id-ID" sz="1800" dirty="0">
                <a:latin typeface="Calibri" pitchFamily="34" charset="0"/>
                <a:cs typeface="Calibri" pitchFamily="34" charset="0"/>
              </a:rPr>
              <a:t> (</a:t>
            </a:r>
            <a:r>
              <a:rPr lang="id-ID" sz="1800" i="1" dirty="0">
                <a:latin typeface="Calibri" pitchFamily="34" charset="0"/>
                <a:cs typeface="Calibri" pitchFamily="34" charset="0"/>
              </a:rPr>
              <a:t>Bigwin</a:t>
            </a:r>
            <a:r>
              <a:rPr lang="id-ID" sz="1800" dirty="0">
                <a:latin typeface="Calibri" pitchFamily="34" charset="0"/>
                <a:cs typeface="Calibri" pitchFamily="34" charset="0"/>
              </a:rPr>
              <a:t> 3</a:t>
            </a:r>
            <a:r>
              <a:rPr lang="id-ID" sz="1800" dirty="0" smtClean="0">
                <a:latin typeface="Calibri" pitchFamily="34" charset="0"/>
                <a:cs typeface="Calibri" pitchFamily="34" charset="0"/>
              </a:rPr>
              <a:t>);</a:t>
            </a:r>
          </a:p>
          <a:p>
            <a:pPr marL="895350" lvl="1" indent="-438150">
              <a:spcBef>
                <a:spcPts val="0"/>
              </a:spcBef>
              <a:buFont typeface="Wingdings" pitchFamily="2" charset="2"/>
              <a:buChar char="Ø"/>
            </a:pPr>
            <a:r>
              <a:rPr lang="id-ID" sz="1800" dirty="0">
                <a:latin typeface="Calibri" pitchFamily="34" charset="0"/>
                <a:cs typeface="Calibri" pitchFamily="34" charset="0"/>
              </a:rPr>
              <a:t>Revitalisasi Transportasi</a:t>
            </a:r>
            <a:r>
              <a:rPr lang="en-US" sz="1800" dirty="0">
                <a:latin typeface="Calibri" pitchFamily="34" charset="0"/>
                <a:cs typeface="Calibri" pitchFamily="34" charset="0"/>
              </a:rPr>
              <a:t> </a:t>
            </a:r>
            <a:r>
              <a:rPr lang="en-US" sz="1800" dirty="0" err="1">
                <a:latin typeface="Calibri" pitchFamily="34" charset="0"/>
                <a:cs typeface="Calibri" pitchFamily="34" charset="0"/>
              </a:rPr>
              <a:t>Angkutan</a:t>
            </a:r>
            <a:r>
              <a:rPr lang="en-US" sz="1800" dirty="0">
                <a:latin typeface="Calibri" pitchFamily="34" charset="0"/>
                <a:cs typeface="Calibri" pitchFamily="34" charset="0"/>
              </a:rPr>
              <a:t> </a:t>
            </a:r>
            <a:r>
              <a:rPr lang="en-US" sz="1800" dirty="0" err="1">
                <a:latin typeface="Calibri" pitchFamily="34" charset="0"/>
                <a:cs typeface="Calibri" pitchFamily="34" charset="0"/>
              </a:rPr>
              <a:t>Barang</a:t>
            </a:r>
            <a:r>
              <a:rPr lang="en-US" sz="1800" dirty="0">
                <a:latin typeface="Calibri" pitchFamily="34" charset="0"/>
                <a:cs typeface="Calibri" pitchFamily="34" charset="0"/>
              </a:rPr>
              <a:t> </a:t>
            </a:r>
            <a:r>
              <a:rPr lang="en-US" sz="1800" dirty="0" err="1">
                <a:latin typeface="Calibri" pitchFamily="34" charset="0"/>
                <a:cs typeface="Calibri" pitchFamily="34" charset="0"/>
              </a:rPr>
              <a:t>dan</a:t>
            </a:r>
            <a:r>
              <a:rPr lang="en-US" sz="1800" dirty="0">
                <a:latin typeface="Calibri" pitchFamily="34" charset="0"/>
                <a:cs typeface="Calibri" pitchFamily="34" charset="0"/>
              </a:rPr>
              <a:t> </a:t>
            </a:r>
            <a:r>
              <a:rPr lang="en-US" sz="1800" dirty="0" err="1">
                <a:latin typeface="Calibri" pitchFamily="34" charset="0"/>
                <a:cs typeface="Calibri" pitchFamily="34" charset="0"/>
              </a:rPr>
              <a:t>Pangan</a:t>
            </a:r>
            <a:endParaRPr lang="id-ID" sz="1800" dirty="0">
              <a:latin typeface="Calibri" pitchFamily="34" charset="0"/>
              <a:cs typeface="Calibri" pitchFamily="34" charset="0"/>
            </a:endParaRPr>
          </a:p>
          <a:p>
            <a:pPr marL="457200" lvl="0" indent="-457200">
              <a:spcBef>
                <a:spcPts val="0"/>
              </a:spcBef>
              <a:spcAft>
                <a:spcPts val="0"/>
              </a:spcAft>
              <a:buFont typeface="+mj-lt"/>
              <a:buAutoNum type="arabicPeriod"/>
            </a:pPr>
            <a:r>
              <a:rPr lang="id-ID" b="0" i="1" dirty="0" smtClean="0">
                <a:latin typeface="Calibri" pitchFamily="34" charset="0"/>
                <a:cs typeface="Calibri" pitchFamily="34" charset="0"/>
              </a:rPr>
              <a:t>Key </a:t>
            </a:r>
            <a:r>
              <a:rPr lang="id-ID" b="0" i="1" dirty="0">
                <a:latin typeface="Calibri" pitchFamily="34" charset="0"/>
                <a:cs typeface="Calibri" pitchFamily="34" charset="0"/>
              </a:rPr>
              <a:t>Driver</a:t>
            </a:r>
            <a:r>
              <a:rPr lang="id-ID" b="0" dirty="0">
                <a:latin typeface="Calibri" pitchFamily="34" charset="0"/>
                <a:cs typeface="Calibri" pitchFamily="34" charset="0"/>
              </a:rPr>
              <a:t> Sumber Daya Manusia (SDM) Logistik: </a:t>
            </a:r>
            <a:endParaRPr lang="id-ID" b="0" dirty="0" smtClean="0">
              <a:latin typeface="Calibri" pitchFamily="34" charset="0"/>
              <a:cs typeface="Calibri" pitchFamily="34" charset="0"/>
            </a:endParaRPr>
          </a:p>
          <a:p>
            <a:pPr marL="895350" lvl="1" indent="-438150">
              <a:spcBef>
                <a:spcPts val="0"/>
              </a:spcBef>
              <a:buFont typeface="Wingdings" pitchFamily="2" charset="2"/>
              <a:buChar char="Ø"/>
            </a:pPr>
            <a:r>
              <a:rPr lang="id-ID" sz="1800" dirty="0" smtClean="0">
                <a:latin typeface="Calibri" pitchFamily="34" charset="0"/>
                <a:cs typeface="Calibri" pitchFamily="34" charset="0"/>
              </a:rPr>
              <a:t>Keilmuan </a:t>
            </a:r>
            <a:r>
              <a:rPr lang="id-ID" sz="1800" dirty="0">
                <a:latin typeface="Calibri" pitchFamily="34" charset="0"/>
                <a:cs typeface="Calibri" pitchFamily="34" charset="0"/>
              </a:rPr>
              <a:t>dan Program Studi Logistik di Perguruan Tinggi </a:t>
            </a:r>
            <a:endParaRPr lang="id-ID" sz="1800" dirty="0" smtClean="0">
              <a:latin typeface="Calibri" pitchFamily="34" charset="0"/>
              <a:cs typeface="Calibri" pitchFamily="34" charset="0"/>
            </a:endParaRPr>
          </a:p>
          <a:p>
            <a:pPr marL="895350" lvl="1" indent="-438150">
              <a:spcBef>
                <a:spcPts val="0"/>
              </a:spcBef>
              <a:buFont typeface="Wingdings" pitchFamily="2" charset="2"/>
              <a:buChar char="Ø"/>
            </a:pPr>
            <a:r>
              <a:rPr lang="id-ID" sz="1800" dirty="0" smtClean="0">
                <a:latin typeface="Calibri" pitchFamily="34" charset="0"/>
                <a:cs typeface="Calibri" pitchFamily="34" charset="0"/>
              </a:rPr>
              <a:t>Standar </a:t>
            </a:r>
            <a:r>
              <a:rPr lang="id-ID" sz="1800" dirty="0">
                <a:latin typeface="Calibri" pitchFamily="34" charset="0"/>
                <a:cs typeface="Calibri" pitchFamily="34" charset="0"/>
              </a:rPr>
              <a:t>Kompetensi Profesi Logistik dan Lembaga Sertifikasi Profesi (</a:t>
            </a:r>
            <a:r>
              <a:rPr lang="id-ID" sz="1800" i="1" dirty="0">
                <a:latin typeface="Calibri" pitchFamily="34" charset="0"/>
                <a:cs typeface="Calibri" pitchFamily="34" charset="0"/>
              </a:rPr>
              <a:t>Bigwin</a:t>
            </a:r>
            <a:r>
              <a:rPr lang="id-ID" sz="1800" dirty="0">
                <a:latin typeface="Calibri" pitchFamily="34" charset="0"/>
                <a:cs typeface="Calibri" pitchFamily="34" charset="0"/>
              </a:rPr>
              <a:t> 13);</a:t>
            </a:r>
          </a:p>
          <a:p>
            <a:pPr marL="457200" lvl="0" indent="-457200">
              <a:spcBef>
                <a:spcPts val="0"/>
              </a:spcBef>
              <a:spcAft>
                <a:spcPts val="0"/>
              </a:spcAft>
              <a:buFont typeface="+mj-lt"/>
              <a:buAutoNum type="arabicPeriod"/>
            </a:pPr>
            <a:r>
              <a:rPr lang="id-ID" sz="2400" i="1" dirty="0">
                <a:solidFill>
                  <a:schemeClr val="tx2"/>
                </a:solidFill>
                <a:latin typeface="Calibri" pitchFamily="34" charset="0"/>
                <a:cs typeface="Calibri" pitchFamily="34" charset="0"/>
              </a:rPr>
              <a:t>Key Driver</a:t>
            </a:r>
            <a:r>
              <a:rPr lang="id-ID" sz="2400" dirty="0">
                <a:solidFill>
                  <a:schemeClr val="tx2"/>
                </a:solidFill>
                <a:latin typeface="Calibri" pitchFamily="34" charset="0"/>
                <a:cs typeface="Calibri" pitchFamily="34" charset="0"/>
              </a:rPr>
              <a:t> ICT: </a:t>
            </a:r>
            <a:endParaRPr lang="id-ID" sz="2400" dirty="0" smtClean="0">
              <a:solidFill>
                <a:schemeClr val="tx2"/>
              </a:solidFill>
              <a:latin typeface="Calibri" pitchFamily="34" charset="0"/>
              <a:cs typeface="Calibri" pitchFamily="34" charset="0"/>
            </a:endParaRPr>
          </a:p>
          <a:p>
            <a:pPr marL="895350" lvl="1" indent="-438150">
              <a:spcBef>
                <a:spcPts val="0"/>
              </a:spcBef>
              <a:buFont typeface="Wingdings" pitchFamily="2" charset="2"/>
              <a:buChar char="Ø"/>
            </a:pPr>
            <a:r>
              <a:rPr lang="en-US" sz="1800" b="1" dirty="0" err="1" smtClean="0">
                <a:solidFill>
                  <a:schemeClr val="tx2"/>
                </a:solidFill>
                <a:latin typeface="Calibri" pitchFamily="34" charset="0"/>
                <a:cs typeface="Calibri" pitchFamily="34" charset="0"/>
              </a:rPr>
              <a:t>Konsep</a:t>
            </a:r>
            <a:r>
              <a:rPr lang="en-US" sz="1800" b="1" dirty="0" smtClean="0">
                <a:solidFill>
                  <a:schemeClr val="tx2"/>
                </a:solidFill>
                <a:latin typeface="Calibri" pitchFamily="34" charset="0"/>
                <a:cs typeface="Calibri" pitchFamily="34" charset="0"/>
              </a:rPr>
              <a:t> </a:t>
            </a:r>
            <a:r>
              <a:rPr lang="id-ID" sz="1800" b="1" dirty="0">
                <a:solidFill>
                  <a:schemeClr val="tx2"/>
                </a:solidFill>
                <a:latin typeface="Calibri" pitchFamily="34" charset="0"/>
                <a:cs typeface="Calibri" pitchFamily="34" charset="0"/>
              </a:rPr>
              <a:t>Sistem e-Logistik Nasional - INALOG (</a:t>
            </a:r>
            <a:r>
              <a:rPr lang="id-ID" sz="1800" b="1" i="1" dirty="0">
                <a:solidFill>
                  <a:schemeClr val="tx2"/>
                </a:solidFill>
                <a:latin typeface="Calibri" pitchFamily="34" charset="0"/>
                <a:cs typeface="Calibri" pitchFamily="34" charset="0"/>
              </a:rPr>
              <a:t>Bigwin</a:t>
            </a:r>
            <a:r>
              <a:rPr lang="id-ID" sz="1800" b="1" dirty="0">
                <a:solidFill>
                  <a:schemeClr val="tx2"/>
                </a:solidFill>
                <a:latin typeface="Calibri" pitchFamily="34" charset="0"/>
                <a:cs typeface="Calibri" pitchFamily="34" charset="0"/>
              </a:rPr>
              <a:t> 5); </a:t>
            </a:r>
          </a:p>
          <a:p>
            <a:pPr marL="457200" lvl="0" indent="-457200">
              <a:spcBef>
                <a:spcPts val="0"/>
              </a:spcBef>
              <a:spcAft>
                <a:spcPts val="0"/>
              </a:spcAft>
              <a:buFont typeface="+mj-lt"/>
              <a:buAutoNum type="arabicPeriod"/>
            </a:pPr>
            <a:r>
              <a:rPr lang="id-ID" b="0" i="1" dirty="0">
                <a:latin typeface="Calibri" pitchFamily="34" charset="0"/>
                <a:cs typeface="Calibri" pitchFamily="34" charset="0"/>
              </a:rPr>
              <a:t>Key Driver</a:t>
            </a:r>
            <a:r>
              <a:rPr lang="id-ID" b="0" dirty="0">
                <a:latin typeface="Calibri" pitchFamily="34" charset="0"/>
                <a:cs typeface="Calibri" pitchFamily="34" charset="0"/>
              </a:rPr>
              <a:t> Regulasi dan Kelembagaan</a:t>
            </a:r>
            <a:r>
              <a:rPr lang="id-ID" b="0" dirty="0" smtClean="0">
                <a:latin typeface="Calibri" pitchFamily="34" charset="0"/>
                <a:cs typeface="Calibri" pitchFamily="34" charset="0"/>
              </a:rPr>
              <a:t>:</a:t>
            </a:r>
          </a:p>
          <a:p>
            <a:pPr marL="895350" lvl="1" indent="-438150">
              <a:spcBef>
                <a:spcPts val="0"/>
              </a:spcBef>
              <a:buFont typeface="Wingdings" pitchFamily="2" charset="2"/>
              <a:buChar char="Ø"/>
            </a:pPr>
            <a:r>
              <a:rPr lang="id-ID" sz="1800" dirty="0" smtClean="0">
                <a:latin typeface="Calibri" pitchFamily="34" charset="0"/>
                <a:cs typeface="Calibri" pitchFamily="34" charset="0"/>
              </a:rPr>
              <a:t> </a:t>
            </a:r>
            <a:r>
              <a:rPr lang="id-ID" sz="1800" dirty="0">
                <a:latin typeface="Calibri" pitchFamily="34" charset="0"/>
                <a:cs typeface="Calibri" pitchFamily="34" charset="0"/>
              </a:rPr>
              <a:t>Kebijakan Optimalisasi Peran </a:t>
            </a:r>
            <a:r>
              <a:rPr lang="id-ID" sz="1800" i="1" dirty="0">
                <a:latin typeface="Calibri" pitchFamily="34" charset="0"/>
                <a:cs typeface="Calibri" pitchFamily="34" charset="0"/>
              </a:rPr>
              <a:t>Dryport</a:t>
            </a:r>
            <a:r>
              <a:rPr lang="en-US" sz="1800" dirty="0" smtClean="0">
                <a:latin typeface="Calibri" pitchFamily="34" charset="0"/>
                <a:cs typeface="Calibri" pitchFamily="34" charset="0"/>
              </a:rPr>
              <a:t>.</a:t>
            </a:r>
            <a:endParaRPr lang="id-ID" dirty="0">
              <a:latin typeface="Calibri" pitchFamily="34" charset="0"/>
              <a:cs typeface="Calibri" pitchFamily="34" charset="0"/>
            </a:endParaRPr>
          </a:p>
        </p:txBody>
      </p:sp>
      <p:sp>
        <p:nvSpPr>
          <p:cNvPr id="5" name="Rectangle 20"/>
          <p:cNvSpPr>
            <a:spLocks noChangeArrowheads="1"/>
          </p:cNvSpPr>
          <p:nvPr/>
        </p:nvSpPr>
        <p:spPr bwMode="auto">
          <a:xfrm>
            <a:off x="9321485" y="6180053"/>
            <a:ext cx="702078" cy="569913"/>
          </a:xfrm>
          <a:prstGeom prst="rect">
            <a:avLst/>
          </a:prstGeom>
          <a:noFill/>
          <a:ln w="9525">
            <a:noFill/>
            <a:miter lim="800000"/>
            <a:headEnd/>
            <a:tailEnd/>
          </a:ln>
          <a:effectLst/>
        </p:spPr>
        <p:txBody>
          <a:bodyPr lIns="128016" tIns="64008" rIns="128016" bIns="64008" anchor="ctr"/>
          <a:lstStyle/>
          <a:p>
            <a:pPr defTabSz="1279525">
              <a:defRPr/>
            </a:pPr>
            <a:fld id="{B5F4DBDF-68AC-476E-9E25-3064AA713988}" type="slidenum">
              <a:rPr lang="en-US" sz="2000">
                <a:ln w="18415" cmpd="sng">
                  <a:solidFill>
                    <a:srgbClr val="FFFFFF"/>
                  </a:solidFill>
                  <a:prstDash val="solid"/>
                </a:ln>
                <a:solidFill>
                  <a:srgbClr val="FFFFFF"/>
                </a:solidFill>
                <a:effectLst>
                  <a:outerShdw blurRad="63500" dir="3600000" algn="tl" rotWithShape="0">
                    <a:srgbClr val="000000">
                      <a:alpha val="70000"/>
                    </a:srgbClr>
                  </a:outerShdw>
                </a:effectLst>
              </a:rPr>
              <a:pPr defTabSz="1279525">
                <a:defRPr/>
              </a:pPr>
              <a:t>28</a:t>
            </a:fld>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xmlns="" val="177572094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a:xfrm>
            <a:off x="0" y="0"/>
            <a:ext cx="9906000" cy="838200"/>
          </a:xfrm>
          <a:noFill/>
          <a:ln>
            <a:noFill/>
          </a:ln>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898525" indent="-898525"/>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III(B). </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St</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ocktake Implementasi SISLOGNAS</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Desember 2012</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Penurunan Biaya </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Logistik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d</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i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Pelabuhan</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(1)</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r>
            <a:b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b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b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br>
            <a:endParaRPr lang="id-ID" sz="2800" b="1" cap="none" spc="0" dirty="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
        <p:nvSpPr>
          <p:cNvPr id="425987" name="Rectangle 3"/>
          <p:cNvSpPr>
            <a:spLocks noGrp="1" noChangeArrowheads="1"/>
          </p:cNvSpPr>
          <p:nvPr>
            <p:ph idx="1"/>
          </p:nvPr>
        </p:nvSpPr>
        <p:spPr>
          <a:xfrm>
            <a:off x="427736" y="1219200"/>
            <a:ext cx="9097264" cy="5029200"/>
          </a:xfrm>
          <a:noFill/>
        </p:spPr>
        <p:txBody>
          <a:bodyPr>
            <a:noAutofit/>
          </a:bodyPr>
          <a:lstStyle/>
          <a:p>
            <a:pPr marL="457200" lvl="0" indent="-457200" algn="just">
              <a:buFont typeface="+mj-lt"/>
              <a:buAutoNum type="alphaUcPeriod"/>
            </a:pPr>
            <a:r>
              <a:rPr lang="id-ID" b="1" u="sng" dirty="0" smtClean="0">
                <a:solidFill>
                  <a:srgbClr val="C00000"/>
                </a:solidFill>
                <a:latin typeface="Calibri" pitchFamily="34" charset="0"/>
                <a:cs typeface="Calibri" pitchFamily="34" charset="0"/>
              </a:rPr>
              <a:t>Kebijakan Umum Penurunan Biaya Logistik</a:t>
            </a:r>
            <a:r>
              <a:rPr lang="en-US" b="1" u="sng" dirty="0" smtClean="0">
                <a:solidFill>
                  <a:srgbClr val="C00000"/>
                </a:solidFill>
                <a:latin typeface="Calibri" pitchFamily="34" charset="0"/>
                <a:cs typeface="Calibri" pitchFamily="34" charset="0"/>
              </a:rPr>
              <a:t>:</a:t>
            </a:r>
            <a:endParaRPr lang="id-ID" b="0" dirty="0">
              <a:solidFill>
                <a:srgbClr val="C00000"/>
              </a:solidFill>
              <a:latin typeface="Calibri" pitchFamily="34" charset="0"/>
              <a:cs typeface="Calibri" pitchFamily="34" charset="0"/>
            </a:endParaRPr>
          </a:p>
          <a:p>
            <a:pPr marL="441325" algn="just"/>
            <a:r>
              <a:rPr lang="en-US" dirty="0" smtClean="0">
                <a:latin typeface="Calibri" pitchFamily="34" charset="0"/>
                <a:cs typeface="Calibri" pitchFamily="34" charset="0"/>
              </a:rPr>
              <a:t>Pen</a:t>
            </a:r>
            <a:r>
              <a:rPr lang="id-ID" dirty="0" smtClean="0">
                <a:latin typeface="Calibri" pitchFamily="34" charset="0"/>
                <a:cs typeface="Calibri" pitchFamily="34" charset="0"/>
              </a:rPr>
              <a:t>urunan biaya </a:t>
            </a:r>
            <a:r>
              <a:rPr lang="id-ID" dirty="0">
                <a:latin typeface="Calibri" pitchFamily="34" charset="0"/>
                <a:cs typeface="Calibri" pitchFamily="34" charset="0"/>
              </a:rPr>
              <a:t>logistik </a:t>
            </a:r>
            <a:r>
              <a:rPr lang="en-US" dirty="0" err="1">
                <a:latin typeface="Calibri" pitchFamily="34" charset="0"/>
                <a:cs typeface="Calibri" pitchFamily="34" charset="0"/>
              </a:rPr>
              <a:t>menjadi</a:t>
            </a:r>
            <a:r>
              <a:rPr lang="en-US" dirty="0">
                <a:latin typeface="Calibri" pitchFamily="34" charset="0"/>
                <a:cs typeface="Calibri" pitchFamily="34" charset="0"/>
              </a:rPr>
              <a:t> </a:t>
            </a:r>
            <a:r>
              <a:rPr lang="en-US" dirty="0" err="1">
                <a:latin typeface="Calibri" pitchFamily="34" charset="0"/>
                <a:cs typeface="Calibri" pitchFamily="34" charset="0"/>
              </a:rPr>
              <a:t>landasan</a:t>
            </a:r>
            <a:r>
              <a:rPr lang="en-US" dirty="0">
                <a:latin typeface="Calibri" pitchFamily="34" charset="0"/>
                <a:cs typeface="Calibri" pitchFamily="34" charset="0"/>
              </a:rPr>
              <a:t> </a:t>
            </a:r>
            <a:r>
              <a:rPr lang="en-US" dirty="0" err="1">
                <a:latin typeface="Calibri" pitchFamily="34" charset="0"/>
                <a:cs typeface="Calibri" pitchFamily="34" charset="0"/>
              </a:rPr>
              <a:t>kebijakan</a:t>
            </a:r>
            <a:r>
              <a:rPr lang="en-US" dirty="0">
                <a:latin typeface="Calibri" pitchFamily="34" charset="0"/>
                <a:cs typeface="Calibri" pitchFamily="34" charset="0"/>
              </a:rPr>
              <a:t> </a:t>
            </a:r>
            <a:r>
              <a:rPr lang="en-US" dirty="0" err="1">
                <a:latin typeface="Calibri" pitchFamily="34" charset="0"/>
                <a:cs typeface="Calibri" pitchFamily="34" charset="0"/>
              </a:rPr>
              <a:t>ekonomi</a:t>
            </a:r>
            <a:r>
              <a:rPr lang="en-US" dirty="0">
                <a:latin typeface="Calibri" pitchFamily="34" charset="0"/>
                <a:cs typeface="Calibri" pitchFamily="34" charset="0"/>
              </a:rPr>
              <a:t> </a:t>
            </a:r>
            <a:r>
              <a:rPr lang="en-US" dirty="0" err="1">
                <a:latin typeface="Calibri" pitchFamily="34" charset="0"/>
                <a:cs typeface="Calibri" pitchFamily="34" charset="0"/>
              </a:rPr>
              <a:t>secara</a:t>
            </a:r>
            <a:r>
              <a:rPr lang="en-US" dirty="0">
                <a:latin typeface="Calibri" pitchFamily="34" charset="0"/>
                <a:cs typeface="Calibri" pitchFamily="34" charset="0"/>
              </a:rPr>
              <a:t> </a:t>
            </a:r>
            <a:r>
              <a:rPr lang="en-US" dirty="0" err="1">
                <a:latin typeface="Calibri" pitchFamily="34" charset="0"/>
                <a:cs typeface="Calibri" pitchFamily="34" charset="0"/>
              </a:rPr>
              <a:t>umum</a:t>
            </a:r>
            <a:r>
              <a:rPr lang="en-US" dirty="0">
                <a:latin typeface="Calibri" pitchFamily="34" charset="0"/>
                <a:cs typeface="Calibri" pitchFamily="34" charset="0"/>
              </a:rPr>
              <a:t>.</a:t>
            </a:r>
            <a:r>
              <a:rPr lang="id-ID" dirty="0">
                <a:latin typeface="Calibri" pitchFamily="34" charset="0"/>
                <a:cs typeface="Calibri" pitchFamily="34" charset="0"/>
              </a:rPr>
              <a:t> </a:t>
            </a:r>
            <a:endParaRPr lang="id-ID" dirty="0" smtClean="0">
              <a:latin typeface="Calibri" pitchFamily="34" charset="0"/>
              <a:cs typeface="Calibri" pitchFamily="34" charset="0"/>
            </a:endParaRPr>
          </a:p>
          <a:p>
            <a:pPr marL="441325" algn="just"/>
            <a:r>
              <a:rPr lang="en-US" dirty="0" err="1">
                <a:latin typeface="Calibri" pitchFamily="34" charset="0"/>
                <a:cs typeface="Calibri" pitchFamily="34" charset="0"/>
              </a:rPr>
              <a:t>Tahun</a:t>
            </a:r>
            <a:r>
              <a:rPr lang="en-US" dirty="0">
                <a:latin typeface="Calibri" pitchFamily="34" charset="0"/>
                <a:cs typeface="Calibri" pitchFamily="34" charset="0"/>
              </a:rPr>
              <a:t> 2010, </a:t>
            </a:r>
            <a:r>
              <a:rPr lang="en-US" dirty="0" err="1">
                <a:latin typeface="Calibri" pitchFamily="34" charset="0"/>
                <a:cs typeface="Calibri" pitchFamily="34" charset="0"/>
              </a:rPr>
              <a:t>Anggota</a:t>
            </a:r>
            <a:r>
              <a:rPr lang="en-US" dirty="0">
                <a:latin typeface="Calibri" pitchFamily="34" charset="0"/>
                <a:cs typeface="Calibri" pitchFamily="34" charset="0"/>
              </a:rPr>
              <a:t> APEC </a:t>
            </a:r>
            <a:r>
              <a:rPr lang="en-US" b="1" i="1" dirty="0">
                <a:solidFill>
                  <a:srgbClr val="C00000"/>
                </a:solidFill>
                <a:latin typeface="Calibri" pitchFamily="34" charset="0"/>
                <a:cs typeface="Calibri" pitchFamily="34" charset="0"/>
              </a:rPr>
              <a:t>agreed to adopt </a:t>
            </a:r>
            <a:r>
              <a:rPr lang="en-US" b="1" i="1" u="sng" dirty="0">
                <a:solidFill>
                  <a:srgbClr val="C00000"/>
                </a:solidFill>
                <a:latin typeface="Calibri" pitchFamily="34" charset="0"/>
                <a:cs typeface="Calibri" pitchFamily="34" charset="0"/>
              </a:rPr>
              <a:t>10 percent</a:t>
            </a:r>
            <a:r>
              <a:rPr lang="en-US" b="1" i="1" dirty="0">
                <a:solidFill>
                  <a:srgbClr val="C00000"/>
                </a:solidFill>
                <a:latin typeface="Calibri" pitchFamily="34" charset="0"/>
                <a:cs typeface="Calibri" pitchFamily="34" charset="0"/>
              </a:rPr>
              <a:t> as the overarching target for improving supply-chain performance in terms of </a:t>
            </a:r>
            <a:r>
              <a:rPr lang="en-US" b="1" i="1" u="sng" dirty="0">
                <a:solidFill>
                  <a:srgbClr val="C00000"/>
                </a:solidFill>
                <a:latin typeface="Calibri" pitchFamily="34" charset="0"/>
                <a:cs typeface="Calibri" pitchFamily="34" charset="0"/>
              </a:rPr>
              <a:t>time, cost and uncertainty by 2015</a:t>
            </a:r>
          </a:p>
          <a:p>
            <a:pPr marL="441325" algn="just"/>
            <a:r>
              <a:rPr lang="en-US" dirty="0" err="1">
                <a:latin typeface="Calibri" pitchFamily="34" charset="0"/>
                <a:cs typeface="Calibri" pitchFamily="34" charset="0"/>
              </a:rPr>
              <a:t>Cetak</a:t>
            </a:r>
            <a:r>
              <a:rPr lang="en-US" dirty="0">
                <a:latin typeface="Calibri" pitchFamily="34" charset="0"/>
                <a:cs typeface="Calibri" pitchFamily="34" charset="0"/>
              </a:rPr>
              <a:t> </a:t>
            </a:r>
            <a:r>
              <a:rPr lang="en-US" dirty="0" err="1">
                <a:latin typeface="Calibri" pitchFamily="34" charset="0"/>
                <a:cs typeface="Calibri" pitchFamily="34" charset="0"/>
              </a:rPr>
              <a:t>Biru</a:t>
            </a:r>
            <a:r>
              <a:rPr lang="en-US" dirty="0">
                <a:latin typeface="Calibri" pitchFamily="34" charset="0"/>
                <a:cs typeface="Calibri" pitchFamily="34" charset="0"/>
              </a:rPr>
              <a:t> </a:t>
            </a:r>
            <a:r>
              <a:rPr lang="en-US" dirty="0" err="1">
                <a:latin typeface="Calibri" pitchFamily="34" charset="0"/>
                <a:cs typeface="Calibri" pitchFamily="34" charset="0"/>
              </a:rPr>
              <a:t>Pengembangan</a:t>
            </a:r>
            <a:r>
              <a:rPr lang="en-US" dirty="0">
                <a:latin typeface="Calibri" pitchFamily="34" charset="0"/>
                <a:cs typeface="Calibri" pitchFamily="34" charset="0"/>
              </a:rPr>
              <a:t> </a:t>
            </a:r>
            <a:r>
              <a:rPr lang="en-US" dirty="0" err="1">
                <a:latin typeface="Calibri" pitchFamily="34" charset="0"/>
                <a:cs typeface="Calibri" pitchFamily="34" charset="0"/>
              </a:rPr>
              <a:t>Sislognas</a:t>
            </a:r>
            <a:r>
              <a:rPr lang="en-US" dirty="0">
                <a:latin typeface="Calibri" pitchFamily="34" charset="0"/>
                <a:cs typeface="Calibri" pitchFamily="34" charset="0"/>
              </a:rPr>
              <a:t> </a:t>
            </a:r>
            <a:r>
              <a:rPr lang="en-US" dirty="0" err="1">
                <a:latin typeface="Calibri" pitchFamily="34" charset="0"/>
                <a:cs typeface="Calibri" pitchFamily="34" charset="0"/>
              </a:rPr>
              <a:t>menetapkan</a:t>
            </a:r>
            <a:r>
              <a:rPr lang="en-US" dirty="0">
                <a:latin typeface="Calibri" pitchFamily="34" charset="0"/>
                <a:cs typeface="Calibri" pitchFamily="34" charset="0"/>
              </a:rPr>
              <a:t> </a:t>
            </a:r>
            <a:r>
              <a:rPr lang="en-US" dirty="0" err="1">
                <a:latin typeface="Calibri" pitchFamily="34" charset="0"/>
                <a:cs typeface="Calibri" pitchFamily="34" charset="0"/>
              </a:rPr>
              <a:t>bahwa</a:t>
            </a:r>
            <a:r>
              <a:rPr lang="en-US" dirty="0">
                <a:latin typeface="Calibri" pitchFamily="34" charset="0"/>
                <a:cs typeface="Calibri" pitchFamily="34" charset="0"/>
              </a:rPr>
              <a:t> </a:t>
            </a:r>
            <a:r>
              <a:rPr lang="en-US" dirty="0" err="1">
                <a:latin typeface="Calibri" pitchFamily="34" charset="0"/>
                <a:cs typeface="Calibri" pitchFamily="34" charset="0"/>
              </a:rPr>
              <a:t>pada</a:t>
            </a:r>
            <a:r>
              <a:rPr lang="en-US" dirty="0">
                <a:latin typeface="Calibri" pitchFamily="34" charset="0"/>
                <a:cs typeface="Calibri" pitchFamily="34" charset="0"/>
              </a:rPr>
              <a:t> </a:t>
            </a:r>
            <a:r>
              <a:rPr lang="en-US" dirty="0" err="1">
                <a:latin typeface="Calibri" pitchFamily="34" charset="0"/>
                <a:cs typeface="Calibri" pitchFamily="34" charset="0"/>
              </a:rPr>
              <a:t>periode</a:t>
            </a:r>
            <a:r>
              <a:rPr lang="en-US" dirty="0">
                <a:latin typeface="Calibri" pitchFamily="34" charset="0"/>
                <a:cs typeface="Calibri" pitchFamily="34" charset="0"/>
              </a:rPr>
              <a:t> 2011-2015 (</a:t>
            </a:r>
            <a:r>
              <a:rPr lang="en-US" dirty="0" err="1">
                <a:latin typeface="Calibri" pitchFamily="34" charset="0"/>
                <a:cs typeface="Calibri" pitchFamily="34" charset="0"/>
              </a:rPr>
              <a:t>Tahap</a:t>
            </a:r>
            <a:r>
              <a:rPr lang="en-US" dirty="0">
                <a:latin typeface="Calibri" pitchFamily="34" charset="0"/>
                <a:cs typeface="Calibri" pitchFamily="34" charset="0"/>
              </a:rPr>
              <a:t> I), </a:t>
            </a:r>
            <a:r>
              <a:rPr lang="en-US" dirty="0" err="1">
                <a:latin typeface="Calibri" pitchFamily="34" charset="0"/>
                <a:cs typeface="Calibri" pitchFamily="34" charset="0"/>
              </a:rPr>
              <a:t>penurunan</a:t>
            </a:r>
            <a:r>
              <a:rPr lang="en-US" dirty="0">
                <a:latin typeface="Calibri" pitchFamily="34" charset="0"/>
                <a:cs typeface="Calibri" pitchFamily="34" charset="0"/>
              </a:rPr>
              <a:t> </a:t>
            </a:r>
            <a:r>
              <a:rPr lang="en-US" dirty="0" err="1">
                <a:latin typeface="Calibri" pitchFamily="34" charset="0"/>
                <a:cs typeface="Calibri" pitchFamily="34" charset="0"/>
              </a:rPr>
              <a:t>biaya</a:t>
            </a:r>
            <a:r>
              <a:rPr lang="en-US" dirty="0">
                <a:latin typeface="Calibri" pitchFamily="34" charset="0"/>
                <a:cs typeface="Calibri" pitchFamily="34" charset="0"/>
              </a:rPr>
              <a:t>  </a:t>
            </a:r>
            <a:r>
              <a:rPr lang="en-US" dirty="0" err="1">
                <a:latin typeface="Calibri" pitchFamily="34" charset="0"/>
                <a:cs typeface="Calibri" pitchFamily="34" charset="0"/>
              </a:rPr>
              <a:t>logistik</a:t>
            </a:r>
            <a:r>
              <a:rPr lang="en-US" dirty="0">
                <a:latin typeface="Calibri" pitchFamily="34" charset="0"/>
                <a:cs typeface="Calibri" pitchFamily="34" charset="0"/>
              </a:rPr>
              <a:t> </a:t>
            </a:r>
            <a:r>
              <a:rPr lang="en-US" dirty="0" err="1">
                <a:latin typeface="Calibri" pitchFamily="34" charset="0"/>
                <a:cs typeface="Calibri" pitchFamily="34" charset="0"/>
              </a:rPr>
              <a:t>nasional</a:t>
            </a:r>
            <a:r>
              <a:rPr lang="en-US" dirty="0">
                <a:latin typeface="Calibri" pitchFamily="34" charset="0"/>
                <a:cs typeface="Calibri" pitchFamily="34" charset="0"/>
              </a:rPr>
              <a:t> </a:t>
            </a:r>
            <a:r>
              <a:rPr lang="en-US" dirty="0" err="1">
                <a:latin typeface="Calibri" pitchFamily="34" charset="0"/>
                <a:cs typeface="Calibri" pitchFamily="34" charset="0"/>
              </a:rPr>
              <a:t>terhadap</a:t>
            </a:r>
            <a:r>
              <a:rPr lang="en-US" dirty="0">
                <a:latin typeface="Calibri" pitchFamily="34" charset="0"/>
                <a:cs typeface="Calibri" pitchFamily="34" charset="0"/>
              </a:rPr>
              <a:t> PDB </a:t>
            </a:r>
            <a:r>
              <a:rPr lang="en-US" dirty="0" err="1">
                <a:latin typeface="Calibri" pitchFamily="34" charset="0"/>
                <a:cs typeface="Calibri" pitchFamily="34" charset="0"/>
              </a:rPr>
              <a:t>sebesar</a:t>
            </a:r>
            <a:r>
              <a:rPr lang="en-US" dirty="0">
                <a:latin typeface="Calibri" pitchFamily="34" charset="0"/>
                <a:cs typeface="Calibri" pitchFamily="34" charset="0"/>
              </a:rPr>
              <a:t> 3% </a:t>
            </a:r>
            <a:r>
              <a:rPr lang="en-US" dirty="0" err="1">
                <a:latin typeface="Calibri" pitchFamily="34" charset="0"/>
                <a:cs typeface="Calibri" pitchFamily="34" charset="0"/>
              </a:rPr>
              <a:t>pada</a:t>
            </a:r>
            <a:r>
              <a:rPr lang="en-US" dirty="0">
                <a:latin typeface="Calibri" pitchFamily="34" charset="0"/>
                <a:cs typeface="Calibri" pitchFamily="34" charset="0"/>
              </a:rPr>
              <a:t> </a:t>
            </a:r>
            <a:r>
              <a:rPr lang="en-US" dirty="0" err="1">
                <a:latin typeface="Calibri" pitchFamily="34" charset="0"/>
                <a:cs typeface="Calibri" pitchFamily="34" charset="0"/>
              </a:rPr>
              <a:t>tahun</a:t>
            </a:r>
            <a:r>
              <a:rPr lang="en-US" dirty="0">
                <a:latin typeface="Calibri" pitchFamily="34" charset="0"/>
                <a:cs typeface="Calibri" pitchFamily="34" charset="0"/>
              </a:rPr>
              <a:t> 2015 </a:t>
            </a:r>
            <a:r>
              <a:rPr lang="en-US" dirty="0" err="1">
                <a:latin typeface="Calibri" pitchFamily="34" charset="0"/>
                <a:cs typeface="Calibri" pitchFamily="34" charset="0"/>
              </a:rPr>
              <a:t>dibandingkan</a:t>
            </a:r>
            <a:r>
              <a:rPr lang="en-US" dirty="0">
                <a:latin typeface="Calibri" pitchFamily="34" charset="0"/>
                <a:cs typeface="Calibri" pitchFamily="34" charset="0"/>
              </a:rPr>
              <a:t> </a:t>
            </a:r>
            <a:r>
              <a:rPr lang="en-US" dirty="0" err="1">
                <a:latin typeface="Calibri" pitchFamily="34" charset="0"/>
                <a:cs typeface="Calibri" pitchFamily="34" charset="0"/>
              </a:rPr>
              <a:t>tahun</a:t>
            </a:r>
            <a:r>
              <a:rPr lang="en-US" dirty="0">
                <a:latin typeface="Calibri" pitchFamily="34" charset="0"/>
                <a:cs typeface="Calibri" pitchFamily="34" charset="0"/>
              </a:rPr>
              <a:t> 2011. </a:t>
            </a:r>
            <a:endParaRPr lang="id-ID" dirty="0" smtClean="0">
              <a:latin typeface="Calibri" pitchFamily="34" charset="0"/>
              <a:cs typeface="Calibri" pitchFamily="34" charset="0"/>
            </a:endParaRPr>
          </a:p>
          <a:p>
            <a:pPr marL="441325" algn="just"/>
            <a:r>
              <a:rPr lang="en-US" dirty="0" smtClean="0">
                <a:latin typeface="Calibri" pitchFamily="34" charset="0"/>
                <a:cs typeface="Calibri" pitchFamily="34" charset="0"/>
              </a:rPr>
              <a:t>Target </a:t>
            </a:r>
            <a:r>
              <a:rPr lang="en-US" dirty="0" err="1">
                <a:latin typeface="Calibri" pitchFamily="34" charset="0"/>
                <a:cs typeface="Calibri" pitchFamily="34" charset="0"/>
              </a:rPr>
              <a:t>utama</a:t>
            </a:r>
            <a:r>
              <a:rPr lang="en-US" dirty="0">
                <a:latin typeface="Calibri" pitchFamily="34" charset="0"/>
                <a:cs typeface="Calibri" pitchFamily="34" charset="0"/>
              </a:rPr>
              <a:t> </a:t>
            </a:r>
            <a:r>
              <a:rPr lang="en-US" dirty="0" err="1">
                <a:latin typeface="Calibri" pitchFamily="34" charset="0"/>
                <a:cs typeface="Calibri" pitchFamily="34" charset="0"/>
              </a:rPr>
              <a:t>adalah</a:t>
            </a:r>
            <a:r>
              <a:rPr lang="en-US" dirty="0">
                <a:latin typeface="Calibri" pitchFamily="34" charset="0"/>
                <a:cs typeface="Calibri" pitchFamily="34" charset="0"/>
              </a:rPr>
              <a:t> </a:t>
            </a:r>
            <a:r>
              <a:rPr lang="en-US" dirty="0" err="1">
                <a:latin typeface="Calibri" pitchFamily="34" charset="0"/>
                <a:cs typeface="Calibri" pitchFamily="34" charset="0"/>
              </a:rPr>
              <a:t>menurunkan</a:t>
            </a:r>
            <a:r>
              <a:rPr lang="en-US" dirty="0">
                <a:latin typeface="Calibri" pitchFamily="34" charset="0"/>
                <a:cs typeface="Calibri" pitchFamily="34" charset="0"/>
              </a:rPr>
              <a:t> </a:t>
            </a:r>
            <a:r>
              <a:rPr lang="en-US" dirty="0" err="1">
                <a:latin typeface="Calibri" pitchFamily="34" charset="0"/>
                <a:cs typeface="Calibri" pitchFamily="34" charset="0"/>
              </a:rPr>
              <a:t>biaya</a:t>
            </a:r>
            <a:r>
              <a:rPr lang="en-US" dirty="0">
                <a:latin typeface="Calibri" pitchFamily="34" charset="0"/>
                <a:cs typeface="Calibri" pitchFamily="34" charset="0"/>
              </a:rPr>
              <a:t> </a:t>
            </a:r>
            <a:r>
              <a:rPr lang="en-US" dirty="0" err="1">
                <a:latin typeface="Calibri" pitchFamily="34" charset="0"/>
                <a:cs typeface="Calibri" pitchFamily="34" charset="0"/>
              </a:rPr>
              <a:t>logistik</a:t>
            </a:r>
            <a:r>
              <a:rPr lang="en-US" dirty="0">
                <a:latin typeface="Calibri" pitchFamily="34" charset="0"/>
                <a:cs typeface="Calibri" pitchFamily="34" charset="0"/>
              </a:rPr>
              <a:t> di </a:t>
            </a:r>
            <a:r>
              <a:rPr lang="en-US" dirty="0" err="1">
                <a:latin typeface="Calibri" pitchFamily="34" charset="0"/>
                <a:cs typeface="Calibri" pitchFamily="34" charset="0"/>
              </a:rPr>
              <a:t>pelabuhan</a:t>
            </a:r>
            <a:r>
              <a:rPr lang="en-US" dirty="0">
                <a:latin typeface="Calibri" pitchFamily="34" charset="0"/>
                <a:cs typeface="Calibri" pitchFamily="34" charset="0"/>
              </a:rPr>
              <a:t>, </a:t>
            </a:r>
            <a:r>
              <a:rPr lang="en-US" dirty="0" err="1">
                <a:latin typeface="Calibri" pitchFamily="34" charset="0"/>
                <a:cs typeface="Calibri" pitchFamily="34" charset="0"/>
              </a:rPr>
              <a:t>karena</a:t>
            </a:r>
            <a:r>
              <a:rPr lang="en-US" dirty="0">
                <a:latin typeface="Calibri" pitchFamily="34" charset="0"/>
                <a:cs typeface="Calibri" pitchFamily="34" charset="0"/>
              </a:rPr>
              <a:t> </a:t>
            </a:r>
            <a:r>
              <a:rPr lang="en-US" dirty="0" err="1">
                <a:latin typeface="Calibri" pitchFamily="34" charset="0"/>
                <a:cs typeface="Calibri" pitchFamily="34" charset="0"/>
              </a:rPr>
              <a:t>biaya-biaya</a:t>
            </a:r>
            <a:r>
              <a:rPr lang="en-US" dirty="0">
                <a:latin typeface="Calibri" pitchFamily="34" charset="0"/>
                <a:cs typeface="Calibri" pitchFamily="34" charset="0"/>
              </a:rPr>
              <a:t> </a:t>
            </a:r>
            <a:r>
              <a:rPr lang="id-ID" dirty="0" smtClean="0">
                <a:latin typeface="Calibri" pitchFamily="34" charset="0"/>
                <a:cs typeface="Calibri" pitchFamily="34" charset="0"/>
              </a:rPr>
              <a:t> jasa </a:t>
            </a:r>
            <a:r>
              <a:rPr lang="en-US" dirty="0" smtClean="0">
                <a:latin typeface="Calibri" pitchFamily="34" charset="0"/>
                <a:cs typeface="Calibri" pitchFamily="34" charset="0"/>
              </a:rPr>
              <a:t>di </a:t>
            </a:r>
            <a:r>
              <a:rPr lang="en-US" dirty="0" err="1">
                <a:latin typeface="Calibri" pitchFamily="34" charset="0"/>
                <a:cs typeface="Calibri" pitchFamily="34" charset="0"/>
              </a:rPr>
              <a:t>pelabuhan</a:t>
            </a:r>
            <a:r>
              <a:rPr lang="en-US" dirty="0">
                <a:latin typeface="Calibri" pitchFamily="34" charset="0"/>
                <a:cs typeface="Calibri" pitchFamily="34" charset="0"/>
              </a:rPr>
              <a:t> </a:t>
            </a:r>
            <a:r>
              <a:rPr lang="en-US" dirty="0" err="1">
                <a:latin typeface="Calibri" pitchFamily="34" charset="0"/>
                <a:cs typeface="Calibri" pitchFamily="34" charset="0"/>
              </a:rPr>
              <a:t>memiliki</a:t>
            </a:r>
            <a:r>
              <a:rPr lang="en-US" dirty="0">
                <a:latin typeface="Calibri" pitchFamily="34" charset="0"/>
                <a:cs typeface="Calibri" pitchFamily="34" charset="0"/>
              </a:rPr>
              <a:t> </a:t>
            </a:r>
            <a:r>
              <a:rPr lang="en-US" dirty="0" err="1">
                <a:latin typeface="Calibri" pitchFamily="34" charset="0"/>
                <a:cs typeface="Calibri" pitchFamily="34" charset="0"/>
              </a:rPr>
              <a:t>konstribusi</a:t>
            </a:r>
            <a:r>
              <a:rPr lang="en-US" dirty="0">
                <a:latin typeface="Calibri" pitchFamily="34" charset="0"/>
                <a:cs typeface="Calibri" pitchFamily="34" charset="0"/>
              </a:rPr>
              <a:t> yang </a:t>
            </a:r>
            <a:r>
              <a:rPr lang="en-US" dirty="0" err="1">
                <a:latin typeface="Calibri" pitchFamily="34" charset="0"/>
                <a:cs typeface="Calibri" pitchFamily="34" charset="0"/>
              </a:rPr>
              <a:t>signifikan</a:t>
            </a:r>
            <a:r>
              <a:rPr lang="en-US" dirty="0">
                <a:latin typeface="Calibri" pitchFamily="34" charset="0"/>
                <a:cs typeface="Calibri" pitchFamily="34" charset="0"/>
              </a:rPr>
              <a:t> </a:t>
            </a:r>
            <a:r>
              <a:rPr lang="en-US" dirty="0" err="1">
                <a:latin typeface="Calibri" pitchFamily="34" charset="0"/>
                <a:cs typeface="Calibri" pitchFamily="34" charset="0"/>
              </a:rPr>
              <a:t>dari</a:t>
            </a:r>
            <a:r>
              <a:rPr lang="en-US" dirty="0">
                <a:latin typeface="Calibri" pitchFamily="34" charset="0"/>
                <a:cs typeface="Calibri" pitchFamily="34" charset="0"/>
              </a:rPr>
              <a:t> </a:t>
            </a:r>
            <a:r>
              <a:rPr lang="en-US" dirty="0" err="1">
                <a:latin typeface="Calibri" pitchFamily="34" charset="0"/>
                <a:cs typeface="Calibri" pitchFamily="34" charset="0"/>
              </a:rPr>
              <a:t>keseluruhan</a:t>
            </a:r>
            <a:r>
              <a:rPr lang="en-US" dirty="0">
                <a:latin typeface="Calibri" pitchFamily="34" charset="0"/>
                <a:cs typeface="Calibri" pitchFamily="34" charset="0"/>
              </a:rPr>
              <a:t> </a:t>
            </a:r>
            <a:r>
              <a:rPr lang="en-US" dirty="0" err="1">
                <a:latin typeface="Calibri" pitchFamily="34" charset="0"/>
                <a:cs typeface="Calibri" pitchFamily="34" charset="0"/>
              </a:rPr>
              <a:t>biaya</a:t>
            </a:r>
            <a:r>
              <a:rPr lang="en-US" dirty="0">
                <a:latin typeface="Calibri" pitchFamily="34" charset="0"/>
                <a:cs typeface="Calibri" pitchFamily="34" charset="0"/>
              </a:rPr>
              <a:t> </a:t>
            </a:r>
            <a:r>
              <a:rPr lang="en-US" dirty="0" err="1">
                <a:latin typeface="Calibri" pitchFamily="34" charset="0"/>
                <a:cs typeface="Calibri" pitchFamily="34" charset="0"/>
              </a:rPr>
              <a:t>logistik</a:t>
            </a:r>
            <a:r>
              <a:rPr lang="en-US" dirty="0" smtClean="0">
                <a:latin typeface="Calibri" pitchFamily="34" charset="0"/>
                <a:cs typeface="Calibri" pitchFamily="34" charset="0"/>
              </a:rPr>
              <a:t>.</a:t>
            </a:r>
            <a:endParaRPr lang="id-ID" dirty="0" smtClean="0">
              <a:latin typeface="Calibri" pitchFamily="34" charset="0"/>
              <a:cs typeface="Calibri" pitchFamily="34" charset="0"/>
            </a:endParaRPr>
          </a:p>
        </p:txBody>
      </p:sp>
      <p:sp>
        <p:nvSpPr>
          <p:cNvPr id="5" name="Rectangle 20"/>
          <p:cNvSpPr>
            <a:spLocks noChangeArrowheads="1"/>
          </p:cNvSpPr>
          <p:nvPr/>
        </p:nvSpPr>
        <p:spPr bwMode="auto">
          <a:xfrm>
            <a:off x="9321485" y="6180053"/>
            <a:ext cx="702078" cy="569913"/>
          </a:xfrm>
          <a:prstGeom prst="rect">
            <a:avLst/>
          </a:prstGeom>
          <a:noFill/>
          <a:ln w="9525">
            <a:noFill/>
            <a:miter lim="800000"/>
            <a:headEnd/>
            <a:tailEnd/>
          </a:ln>
          <a:effectLst/>
        </p:spPr>
        <p:txBody>
          <a:bodyPr lIns="128016" tIns="64008" rIns="128016" bIns="64008" anchor="ctr"/>
          <a:lstStyle/>
          <a:p>
            <a:pPr defTabSz="1279525">
              <a:defRPr/>
            </a:pPr>
            <a:fld id="{B5F4DBDF-68AC-476E-9E25-3064AA713988}" type="slidenum">
              <a:rPr lang="en-US" sz="2000">
                <a:ln w="18415" cmpd="sng">
                  <a:solidFill>
                    <a:srgbClr val="FFFFFF"/>
                  </a:solidFill>
                  <a:prstDash val="solid"/>
                </a:ln>
                <a:solidFill>
                  <a:srgbClr val="FFFFFF"/>
                </a:solidFill>
                <a:effectLst>
                  <a:outerShdw blurRad="63500" dir="3600000" algn="tl" rotWithShape="0">
                    <a:srgbClr val="000000">
                      <a:alpha val="70000"/>
                    </a:srgbClr>
                  </a:outerShdw>
                </a:effectLst>
              </a:rPr>
              <a:pPr defTabSz="1279525">
                <a:defRPr/>
              </a:pPr>
              <a:t>29</a:t>
            </a:fld>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xmlns="" val="3922445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67000"/>
            <a:ext cx="9099550" cy="1295400"/>
          </a:xfrm>
          <a:solidFill>
            <a:schemeClr val="tx2"/>
          </a:solidFill>
        </p:spPr>
        <p:txBody>
          <a:bodyPr/>
          <a:lstStyle/>
          <a:p>
            <a:pPr marL="627063" indent="-450850" algn="just">
              <a:defRPr/>
            </a:pPr>
            <a:r>
              <a:rPr lang="id-ID" sz="2800" b="1" smtClean="0">
                <a:solidFill>
                  <a:schemeClr val="bg1"/>
                </a:solidFill>
              </a:rPr>
              <a:t>I.  Cetak </a:t>
            </a:r>
            <a:r>
              <a:rPr lang="id-ID" sz="2800" b="1" dirty="0" smtClean="0">
                <a:solidFill>
                  <a:schemeClr val="bg1"/>
                </a:solidFill>
              </a:rPr>
              <a:t>Biru, Kedudukan dan Peran </a:t>
            </a:r>
            <a:r>
              <a:rPr lang="id-ID" sz="2800" b="1" smtClean="0">
                <a:solidFill>
                  <a:schemeClr val="bg1"/>
                </a:solidFill>
              </a:rPr>
              <a:t>Tim  Kerja </a:t>
            </a:r>
            <a:r>
              <a:rPr lang="id-ID" sz="2800" b="1" dirty="0" smtClean="0">
                <a:solidFill>
                  <a:schemeClr val="bg1"/>
                </a:solidFill>
              </a:rPr>
              <a:t>Pengembangan Sislognas</a:t>
            </a:r>
          </a:p>
        </p:txBody>
      </p:sp>
    </p:spTree>
    <p:extLst>
      <p:ext uri="{BB962C8B-B14F-4D97-AF65-F5344CB8AC3E}">
        <p14:creationId xmlns:p14="http://schemas.microsoft.com/office/powerpoint/2010/main" xmlns="" val="103764994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7" name="Rectangle 3"/>
          <p:cNvSpPr>
            <a:spLocks noGrp="1" noChangeArrowheads="1"/>
          </p:cNvSpPr>
          <p:nvPr>
            <p:ph idx="1"/>
          </p:nvPr>
        </p:nvSpPr>
        <p:spPr>
          <a:xfrm>
            <a:off x="427736" y="1174835"/>
            <a:ext cx="8893749" cy="6140365"/>
          </a:xfrm>
          <a:noFill/>
        </p:spPr>
        <p:txBody>
          <a:bodyPr>
            <a:noAutofit/>
          </a:bodyPr>
          <a:lstStyle/>
          <a:p>
            <a:pPr marL="457200" lvl="0" indent="-457200" algn="just">
              <a:buFont typeface="+mj-lt"/>
              <a:buAutoNum type="alphaUcPeriod" startAt="2"/>
            </a:pPr>
            <a:r>
              <a:rPr lang="id-ID" b="1" u="sng" dirty="0" smtClean="0">
                <a:solidFill>
                  <a:srgbClr val="C00000"/>
                </a:solidFill>
                <a:latin typeface="Calibri" pitchFamily="34" charset="0"/>
                <a:cs typeface="Calibri" pitchFamily="34" charset="0"/>
              </a:rPr>
              <a:t>Masalah Utama Tingginya Biaya Logistik di </a:t>
            </a:r>
            <a:r>
              <a:rPr lang="id-ID" b="1" u="sng" smtClean="0">
                <a:solidFill>
                  <a:srgbClr val="C00000"/>
                </a:solidFill>
                <a:latin typeface="Calibri" pitchFamily="34" charset="0"/>
                <a:cs typeface="Calibri" pitchFamily="34" charset="0"/>
              </a:rPr>
              <a:t>Pelabuhan</a:t>
            </a:r>
            <a:r>
              <a:rPr lang="en-US" b="1" u="sng" smtClean="0">
                <a:solidFill>
                  <a:srgbClr val="C00000"/>
                </a:solidFill>
                <a:latin typeface="Calibri" pitchFamily="34" charset="0"/>
                <a:cs typeface="Calibri" pitchFamily="34" charset="0"/>
              </a:rPr>
              <a:t>:</a:t>
            </a:r>
            <a:endParaRPr lang="id-ID" b="1" u="sng" smtClean="0">
              <a:solidFill>
                <a:srgbClr val="C00000"/>
              </a:solidFill>
              <a:latin typeface="Calibri" pitchFamily="34" charset="0"/>
              <a:cs typeface="Calibri" pitchFamily="34" charset="0"/>
            </a:endParaRPr>
          </a:p>
          <a:p>
            <a:pPr marL="457200" lvl="0" indent="-457200" algn="just">
              <a:buFont typeface="+mj-lt"/>
              <a:buAutoNum type="alphaUcPeriod" startAt="2"/>
            </a:pPr>
            <a:endParaRPr lang="id-ID" sz="100" b="1" dirty="0">
              <a:solidFill>
                <a:srgbClr val="C00000"/>
              </a:solidFill>
              <a:latin typeface="Calibri" pitchFamily="34" charset="0"/>
              <a:cs typeface="Calibri" pitchFamily="34" charset="0"/>
            </a:endParaRPr>
          </a:p>
          <a:p>
            <a:pPr marL="457200" lvl="0" indent="-457200" algn="just">
              <a:spcBef>
                <a:spcPts val="0"/>
              </a:spcBef>
              <a:buFont typeface="+mj-lt"/>
              <a:buAutoNum type="arabicPeriod"/>
            </a:pPr>
            <a:r>
              <a:rPr lang="id-ID" sz="1800" b="1" dirty="0" smtClean="0">
                <a:latin typeface="Calibri" pitchFamily="34" charset="0"/>
                <a:cs typeface="Calibri" pitchFamily="34" charset="0"/>
              </a:rPr>
              <a:t>Tidak </a:t>
            </a:r>
            <a:r>
              <a:rPr lang="id-ID" sz="1800" b="1" dirty="0">
                <a:latin typeface="Calibri" pitchFamily="34" charset="0"/>
                <a:cs typeface="Calibri" pitchFamily="34" charset="0"/>
              </a:rPr>
              <a:t>adanya  </a:t>
            </a:r>
            <a:r>
              <a:rPr lang="id-ID" sz="1800" b="1" i="1" dirty="0">
                <a:latin typeface="Calibri" pitchFamily="34" charset="0"/>
                <a:cs typeface="Calibri" pitchFamily="34" charset="0"/>
              </a:rPr>
              <a:t>benchmarking</a:t>
            </a:r>
            <a:r>
              <a:rPr lang="id-ID" sz="1800" b="1" dirty="0">
                <a:latin typeface="Calibri" pitchFamily="34" charset="0"/>
                <a:cs typeface="Calibri" pitchFamily="34" charset="0"/>
              </a:rPr>
              <a:t>  yang jelas dalam penetapan Struktur Tarif Jasa Kepelabuhanan, dan indikasi/kecenderungan adanya praktek kartel. </a:t>
            </a:r>
            <a:endParaRPr lang="id-ID" sz="1800" b="1" dirty="0" smtClean="0">
              <a:latin typeface="Calibri" pitchFamily="34" charset="0"/>
              <a:cs typeface="Calibri" pitchFamily="34" charset="0"/>
            </a:endParaRPr>
          </a:p>
          <a:p>
            <a:pPr marL="900113" lvl="1" indent="-449263" algn="just">
              <a:spcBef>
                <a:spcPts val="0"/>
              </a:spcBef>
              <a:buFont typeface="Wingdings" pitchFamily="2" charset="2"/>
              <a:buChar char="Ø"/>
            </a:pPr>
            <a:r>
              <a:rPr lang="id-ID" sz="1800" dirty="0" smtClean="0">
                <a:latin typeface="Calibri" pitchFamily="34" charset="0"/>
                <a:cs typeface="Calibri" pitchFamily="34" charset="0"/>
              </a:rPr>
              <a:t>Saat </a:t>
            </a:r>
            <a:r>
              <a:rPr lang="id-ID" sz="1800" dirty="0">
                <a:latin typeface="Calibri" pitchFamily="34" charset="0"/>
                <a:cs typeface="Calibri" pitchFamily="34" charset="0"/>
              </a:rPr>
              <a:t>ini penentuan sistem pengenaan tarif batas atas ditetapkan berdasarkan kesepakatan antara beberapa asosiasi penyedia jasa di pelabuhan dengan asosiasi pengguna jasa, tanpa didasari </a:t>
            </a:r>
            <a:r>
              <a:rPr lang="id-ID" sz="1800" i="1" dirty="0">
                <a:latin typeface="Calibri" pitchFamily="34" charset="0"/>
                <a:cs typeface="Calibri" pitchFamily="34" charset="0"/>
              </a:rPr>
              <a:t>benchmarking</a:t>
            </a:r>
            <a:r>
              <a:rPr lang="id-ID" sz="1800" dirty="0">
                <a:latin typeface="Calibri" pitchFamily="34" charset="0"/>
                <a:cs typeface="Calibri" pitchFamily="34" charset="0"/>
              </a:rPr>
              <a:t> yang jelas. Hasil </a:t>
            </a:r>
            <a:r>
              <a:rPr lang="id-ID" sz="1800" dirty="0" smtClean="0">
                <a:latin typeface="Calibri" pitchFamily="34" charset="0"/>
                <a:cs typeface="Calibri" pitchFamily="34" charset="0"/>
              </a:rPr>
              <a:t>kesepakatan, </a:t>
            </a:r>
            <a:r>
              <a:rPr lang="id-ID" sz="1800" dirty="0">
                <a:latin typeface="Calibri" pitchFamily="34" charset="0"/>
                <a:cs typeface="Calibri" pitchFamily="34" charset="0"/>
              </a:rPr>
              <a:t>selanjutnya ditetapkan dengan keputusan Dirjen Perhubungan </a:t>
            </a:r>
            <a:r>
              <a:rPr lang="id-ID" sz="1800" dirty="0" smtClean="0">
                <a:latin typeface="Calibri" pitchFamily="34" charset="0"/>
                <a:cs typeface="Calibri" pitchFamily="34" charset="0"/>
              </a:rPr>
              <a:t>Laut</a:t>
            </a:r>
            <a:r>
              <a:rPr lang="id-ID" sz="1800" dirty="0">
                <a:latin typeface="Calibri" pitchFamily="34" charset="0"/>
                <a:cs typeface="Calibri" pitchFamily="34" charset="0"/>
              </a:rPr>
              <a:t>. </a:t>
            </a:r>
            <a:endParaRPr lang="id-ID" sz="1800" dirty="0" smtClean="0">
              <a:latin typeface="Calibri" pitchFamily="34" charset="0"/>
              <a:cs typeface="Calibri" pitchFamily="34" charset="0"/>
            </a:endParaRPr>
          </a:p>
          <a:p>
            <a:pPr marL="450850" indent="-393700" algn="just">
              <a:spcBef>
                <a:spcPts val="0"/>
              </a:spcBef>
              <a:buFont typeface="+mj-lt"/>
              <a:buAutoNum type="arabicPeriod"/>
            </a:pPr>
            <a:r>
              <a:rPr lang="id-ID" sz="1800" b="1" dirty="0" smtClean="0">
                <a:latin typeface="Calibri" pitchFamily="34" charset="0"/>
                <a:cs typeface="Calibri" pitchFamily="34" charset="0"/>
              </a:rPr>
              <a:t>Kurang </a:t>
            </a:r>
            <a:r>
              <a:rPr lang="id-ID" sz="1800" b="1" dirty="0">
                <a:latin typeface="Calibri" pitchFamily="34" charset="0"/>
                <a:cs typeface="Calibri" pitchFamily="34" charset="0"/>
              </a:rPr>
              <a:t>memadainya Infrastruktur </a:t>
            </a:r>
            <a:r>
              <a:rPr lang="id-ID" sz="1800" b="1" dirty="0" smtClean="0">
                <a:latin typeface="Calibri" pitchFamily="34" charset="0"/>
                <a:cs typeface="Calibri" pitchFamily="34" charset="0"/>
              </a:rPr>
              <a:t>Pelabuhan</a:t>
            </a:r>
            <a:r>
              <a:rPr lang="id-ID" sz="1800" dirty="0" smtClean="0">
                <a:latin typeface="Calibri" pitchFamily="34" charset="0"/>
                <a:cs typeface="Calibri" pitchFamily="34" charset="0"/>
              </a:rPr>
              <a:t>: menyebabkan rendahnya </a:t>
            </a:r>
            <a:r>
              <a:rPr lang="id-ID" sz="1800" dirty="0">
                <a:latin typeface="Calibri" pitchFamily="34" charset="0"/>
                <a:cs typeface="Calibri" pitchFamily="34" charset="0"/>
              </a:rPr>
              <a:t>produktivitas </a:t>
            </a:r>
            <a:r>
              <a:rPr lang="id-ID" sz="1800" dirty="0" smtClean="0">
                <a:latin typeface="Calibri" pitchFamily="34" charset="0"/>
                <a:cs typeface="Calibri" pitchFamily="34" charset="0"/>
              </a:rPr>
              <a:t>yang berakibat lamanya </a:t>
            </a:r>
            <a:r>
              <a:rPr lang="id-ID" sz="1800" i="1" dirty="0">
                <a:latin typeface="Calibri" pitchFamily="34" charset="0"/>
                <a:cs typeface="Calibri" pitchFamily="34" charset="0"/>
              </a:rPr>
              <a:t>dwelling time</a:t>
            </a:r>
            <a:r>
              <a:rPr lang="id-ID" sz="1800" dirty="0">
                <a:latin typeface="Calibri" pitchFamily="34" charset="0"/>
                <a:cs typeface="Calibri" pitchFamily="34" charset="0"/>
              </a:rPr>
              <a:t> atau waktu kapal sandar di pelabuhan.</a:t>
            </a:r>
          </a:p>
          <a:p>
            <a:pPr marL="457200" lvl="0" indent="-457200" algn="just">
              <a:spcBef>
                <a:spcPts val="0"/>
              </a:spcBef>
              <a:buFont typeface="+mj-lt"/>
              <a:buAutoNum type="arabicPeriod"/>
            </a:pPr>
            <a:r>
              <a:rPr lang="id-ID" sz="1800" b="1" dirty="0" smtClean="0">
                <a:latin typeface="Calibri" pitchFamily="34" charset="0"/>
                <a:cs typeface="Calibri" pitchFamily="34" charset="0"/>
              </a:rPr>
              <a:t>Kurangnya Persaingan Usaha Terminal Operator.</a:t>
            </a:r>
            <a:r>
              <a:rPr lang="id-ID" sz="1800" dirty="0" smtClean="0">
                <a:latin typeface="Calibri" pitchFamily="34" charset="0"/>
                <a:cs typeface="Calibri" pitchFamily="34" charset="0"/>
              </a:rPr>
              <a:t> </a:t>
            </a:r>
          </a:p>
          <a:p>
            <a:pPr marL="900113" lvl="1" indent="-449263" algn="just">
              <a:spcBef>
                <a:spcPts val="0"/>
              </a:spcBef>
              <a:buFont typeface="Wingdings" pitchFamily="2" charset="2"/>
              <a:buChar char="Ø"/>
            </a:pPr>
            <a:r>
              <a:rPr lang="id-ID" sz="1800" dirty="0" smtClean="0">
                <a:latin typeface="Calibri" pitchFamily="34" charset="0"/>
                <a:cs typeface="Calibri" pitchFamily="34" charset="0"/>
              </a:rPr>
              <a:t>Sebagian besar  Terminal Pelabuhan sampai operator gudang saat ini sebagian besar dikelola oleh PT. Pelindo, yang menyebabkan tidak ada persaingan pelayanan  antara terminal operator. </a:t>
            </a:r>
          </a:p>
          <a:p>
            <a:pPr marL="457200" indent="-457200" algn="just">
              <a:spcBef>
                <a:spcPts val="0"/>
              </a:spcBef>
              <a:buFont typeface="+mj-lt"/>
              <a:buAutoNum type="arabicPeriod"/>
            </a:pPr>
            <a:r>
              <a:rPr lang="id-ID" sz="1800" b="1" dirty="0" smtClean="0">
                <a:latin typeface="Calibri" pitchFamily="34" charset="0"/>
                <a:cs typeface="Calibri" pitchFamily="34" charset="0"/>
              </a:rPr>
              <a:t>Penerapan </a:t>
            </a:r>
            <a:r>
              <a:rPr lang="id-ID" sz="1800" b="1" dirty="0">
                <a:latin typeface="Calibri" pitchFamily="34" charset="0"/>
                <a:cs typeface="Calibri" pitchFamily="34" charset="0"/>
              </a:rPr>
              <a:t>ICT yang terbatas:</a:t>
            </a:r>
            <a:r>
              <a:rPr lang="id-ID" sz="1800" dirty="0">
                <a:latin typeface="Calibri" pitchFamily="34" charset="0"/>
                <a:cs typeface="Calibri" pitchFamily="34" charset="0"/>
              </a:rPr>
              <a:t>  </a:t>
            </a:r>
            <a:endParaRPr lang="id-ID" sz="1800" dirty="0" smtClean="0">
              <a:latin typeface="Calibri" pitchFamily="34" charset="0"/>
              <a:cs typeface="Calibri" pitchFamily="34" charset="0"/>
            </a:endParaRPr>
          </a:p>
          <a:p>
            <a:pPr marL="900113" lvl="1" indent="-449263" algn="just">
              <a:spcBef>
                <a:spcPts val="0"/>
              </a:spcBef>
              <a:buFont typeface="Wingdings" pitchFamily="2" charset="2"/>
              <a:buChar char="Ø"/>
            </a:pPr>
            <a:r>
              <a:rPr lang="id-ID" sz="1800" dirty="0" smtClean="0">
                <a:latin typeface="Calibri" pitchFamily="34" charset="0"/>
                <a:cs typeface="Calibri" pitchFamily="34" charset="0"/>
              </a:rPr>
              <a:t>Saat </a:t>
            </a:r>
            <a:r>
              <a:rPr lang="id-ID" sz="1800" dirty="0">
                <a:latin typeface="Calibri" pitchFamily="34" charset="0"/>
                <a:cs typeface="Calibri" pitchFamily="34" charset="0"/>
              </a:rPr>
              <a:t>ini di Pelabuhan Tanjung Priok baru JICT dan PT. KOJA saja yang menyediakan pelayanan elektornik kepada pengguna jasa untuk melakukan </a:t>
            </a:r>
            <a:r>
              <a:rPr lang="id-ID" sz="1800" i="1" dirty="0">
                <a:latin typeface="Calibri" pitchFamily="34" charset="0"/>
                <a:cs typeface="Calibri" pitchFamily="34" charset="0"/>
              </a:rPr>
              <a:t>container tracking</a:t>
            </a:r>
            <a:r>
              <a:rPr lang="id-ID" sz="1800" dirty="0">
                <a:latin typeface="Calibri" pitchFamily="34" charset="0"/>
                <a:cs typeface="Calibri" pitchFamily="34" charset="0"/>
              </a:rPr>
              <a:t>. </a:t>
            </a:r>
          </a:p>
        </p:txBody>
      </p:sp>
      <p:sp>
        <p:nvSpPr>
          <p:cNvPr id="5" name="Rectangle 20"/>
          <p:cNvSpPr>
            <a:spLocks noChangeArrowheads="1"/>
          </p:cNvSpPr>
          <p:nvPr/>
        </p:nvSpPr>
        <p:spPr bwMode="auto">
          <a:xfrm>
            <a:off x="9321485" y="6180053"/>
            <a:ext cx="702078" cy="569913"/>
          </a:xfrm>
          <a:prstGeom prst="rect">
            <a:avLst/>
          </a:prstGeom>
          <a:noFill/>
          <a:ln w="9525">
            <a:noFill/>
            <a:miter lim="800000"/>
            <a:headEnd/>
            <a:tailEnd/>
          </a:ln>
          <a:effectLst/>
        </p:spPr>
        <p:txBody>
          <a:bodyPr lIns="128016" tIns="64008" rIns="128016" bIns="64008" anchor="ctr"/>
          <a:lstStyle/>
          <a:p>
            <a:pPr defTabSz="1279525">
              <a:defRPr/>
            </a:pPr>
            <a:fld id="{B5F4DBDF-68AC-476E-9E25-3064AA713988}" type="slidenum">
              <a:rPr lang="en-US" sz="2000">
                <a:ln w="18415" cmpd="sng">
                  <a:solidFill>
                    <a:srgbClr val="FFFFFF"/>
                  </a:solidFill>
                  <a:prstDash val="solid"/>
                </a:ln>
                <a:solidFill>
                  <a:srgbClr val="FFFFFF"/>
                </a:solidFill>
                <a:effectLst>
                  <a:outerShdw blurRad="63500" dir="3600000" algn="tl" rotWithShape="0">
                    <a:srgbClr val="000000">
                      <a:alpha val="70000"/>
                    </a:srgbClr>
                  </a:outerShdw>
                </a:effectLst>
              </a:rPr>
              <a:pPr defTabSz="1279525">
                <a:defRPr/>
              </a:pPr>
              <a:t>30</a:t>
            </a:fld>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Rectangle 2"/>
          <p:cNvSpPr>
            <a:spLocks noGrp="1" noChangeArrowheads="1"/>
          </p:cNvSpPr>
          <p:nvPr>
            <p:ph type="title"/>
          </p:nvPr>
        </p:nvSpPr>
        <p:spPr>
          <a:xfrm>
            <a:off x="0" y="0"/>
            <a:ext cx="9906000" cy="838200"/>
          </a:xfrm>
          <a:noFill/>
          <a:ln>
            <a:noFill/>
          </a:ln>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898525" indent="-898525"/>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III(B). </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St</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ocktake Implementasi SISLOGNAS</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Desember 2012</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Penurunan Biaya </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Logistik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d</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i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Pelabuhan</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2</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r>
            <a:b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b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b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br>
            <a:endParaRPr lang="id-ID" sz="2800" b="1" cap="none" spc="0" dirty="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xmlns="" val="7695449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7" name="Rectangle 3"/>
          <p:cNvSpPr>
            <a:spLocks noGrp="1" noChangeArrowheads="1"/>
          </p:cNvSpPr>
          <p:nvPr>
            <p:ph idx="1"/>
          </p:nvPr>
        </p:nvSpPr>
        <p:spPr>
          <a:xfrm>
            <a:off x="432115" y="1171060"/>
            <a:ext cx="8940485" cy="5671174"/>
          </a:xfrm>
          <a:noFill/>
        </p:spPr>
        <p:txBody>
          <a:bodyPr>
            <a:noAutofit/>
          </a:bodyPr>
          <a:lstStyle/>
          <a:p>
            <a:pPr lvl="0" algn="just"/>
            <a:r>
              <a:rPr lang="id-ID" sz="2400" smtClean="0">
                <a:solidFill>
                  <a:srgbClr val="C00000"/>
                </a:solidFill>
                <a:latin typeface="Calibri" pitchFamily="34" charset="0"/>
                <a:cs typeface="Calibri" pitchFamily="34" charset="0"/>
              </a:rPr>
              <a:t>C.   </a:t>
            </a:r>
            <a:r>
              <a:rPr lang="en-US" sz="2400" u="sng" smtClean="0">
                <a:solidFill>
                  <a:srgbClr val="C00000"/>
                </a:solidFill>
                <a:latin typeface="Calibri" pitchFamily="34" charset="0"/>
                <a:cs typeface="Calibri" pitchFamily="34" charset="0"/>
              </a:rPr>
              <a:t>Perkembangan</a:t>
            </a:r>
            <a:r>
              <a:rPr lang="id-ID" sz="2400" dirty="0">
                <a:solidFill>
                  <a:srgbClr val="C00000"/>
                </a:solidFill>
                <a:latin typeface="Calibri" pitchFamily="34" charset="0"/>
                <a:cs typeface="Calibri" pitchFamily="34" charset="0"/>
              </a:rPr>
              <a:t>:</a:t>
            </a:r>
          </a:p>
          <a:p>
            <a:pPr marL="450850" lvl="0" algn="just"/>
            <a:r>
              <a:rPr lang="en-US" b="0" dirty="0" err="1">
                <a:latin typeface="Calibri" pitchFamily="34" charset="0"/>
                <a:cs typeface="Calibri" pitchFamily="34" charset="0"/>
              </a:rPr>
              <a:t>Telah</a:t>
            </a:r>
            <a:r>
              <a:rPr lang="en-US" b="0" dirty="0">
                <a:latin typeface="Calibri" pitchFamily="34" charset="0"/>
                <a:cs typeface="Calibri" pitchFamily="34" charset="0"/>
              </a:rPr>
              <a:t> </a:t>
            </a:r>
            <a:r>
              <a:rPr lang="en-US" b="0" dirty="0" err="1">
                <a:latin typeface="Calibri" pitchFamily="34" charset="0"/>
                <a:cs typeface="Calibri" pitchFamily="34" charset="0"/>
              </a:rPr>
              <a:t>dilakukan</a:t>
            </a:r>
            <a:r>
              <a:rPr lang="id-ID" b="0" dirty="0">
                <a:latin typeface="Calibri" pitchFamily="34" charset="0"/>
                <a:cs typeface="Calibri" pitchFamily="34" charset="0"/>
              </a:rPr>
              <a:t> beberapa </a:t>
            </a:r>
            <a:r>
              <a:rPr lang="id-ID" b="0" dirty="0" smtClean="0">
                <a:latin typeface="Calibri" pitchFamily="34" charset="0"/>
                <a:cs typeface="Calibri" pitchFamily="34" charset="0"/>
              </a:rPr>
              <a:t>kali pertemuan </a:t>
            </a:r>
            <a:r>
              <a:rPr lang="id-ID" b="0" dirty="0">
                <a:latin typeface="Calibri" pitchFamily="34" charset="0"/>
                <a:cs typeface="Calibri" pitchFamily="34" charset="0"/>
              </a:rPr>
              <a:t>dengan kementerian</a:t>
            </a:r>
            <a:r>
              <a:rPr lang="id-ID" b="0" dirty="0" smtClean="0">
                <a:latin typeface="Calibri" pitchFamily="34" charset="0"/>
                <a:cs typeface="Calibri" pitchFamily="34" charset="0"/>
              </a:rPr>
              <a:t>/-lembaga </a:t>
            </a:r>
            <a:r>
              <a:rPr lang="id-ID" b="0" dirty="0">
                <a:latin typeface="Calibri" pitchFamily="34" charset="0"/>
                <a:cs typeface="Calibri" pitchFamily="34" charset="0"/>
              </a:rPr>
              <a:t>dan asosiasi terkait untuk membahas langkah dan upaya penurunan biaya logistik di pelabuhan</a:t>
            </a:r>
            <a:r>
              <a:rPr lang="id-ID" b="0" dirty="0" smtClean="0">
                <a:latin typeface="Calibri" pitchFamily="34" charset="0"/>
                <a:cs typeface="Calibri" pitchFamily="34" charset="0"/>
              </a:rPr>
              <a:t>.</a:t>
            </a:r>
          </a:p>
          <a:p>
            <a:pPr marL="450850" lvl="0" algn="just"/>
            <a:endParaRPr lang="id-ID" sz="700" b="0" smtClean="0">
              <a:latin typeface="Calibri" pitchFamily="34" charset="0"/>
              <a:cs typeface="Calibri" pitchFamily="34" charset="0"/>
            </a:endParaRPr>
          </a:p>
          <a:p>
            <a:pPr marL="450850" lvl="0" algn="just"/>
            <a:r>
              <a:rPr lang="id-ID" b="0" smtClean="0">
                <a:latin typeface="Calibri" pitchFamily="34" charset="0"/>
                <a:cs typeface="Calibri" pitchFamily="34" charset="0"/>
              </a:rPr>
              <a:t>Telah </a:t>
            </a:r>
            <a:r>
              <a:rPr lang="id-ID" b="0" dirty="0">
                <a:latin typeface="Calibri" pitchFamily="34" charset="0"/>
                <a:cs typeface="Calibri" pitchFamily="34" charset="0"/>
              </a:rPr>
              <a:t>diluncurkan uji coba  </a:t>
            </a:r>
            <a:r>
              <a:rPr lang="id-ID" b="0" i="1" dirty="0">
                <a:latin typeface="Calibri" pitchFamily="34" charset="0"/>
                <a:cs typeface="Calibri" pitchFamily="34" charset="0"/>
              </a:rPr>
              <a:t>I-Care</a:t>
            </a:r>
            <a:r>
              <a:rPr lang="id-ID" b="0" dirty="0">
                <a:latin typeface="Calibri" pitchFamily="34" charset="0"/>
                <a:cs typeface="Calibri" pitchFamily="34" charset="0"/>
              </a:rPr>
              <a:t>  </a:t>
            </a:r>
            <a:r>
              <a:rPr lang="en-US" b="0" dirty="0">
                <a:latin typeface="Calibri" pitchFamily="34" charset="0"/>
                <a:cs typeface="Calibri" pitchFamily="34" charset="0"/>
              </a:rPr>
              <a:t>(</a:t>
            </a:r>
            <a:r>
              <a:rPr lang="en-US" b="0" i="1" dirty="0">
                <a:latin typeface="Calibri" pitchFamily="34" charset="0"/>
                <a:cs typeface="Calibri" pitchFamily="34" charset="0"/>
              </a:rPr>
              <a:t>Integrated Cargo Release System – </a:t>
            </a:r>
            <a:r>
              <a:rPr lang="en-US" b="0" i="1" dirty="0" err="1">
                <a:latin typeface="Calibri" pitchFamily="34" charset="0"/>
                <a:cs typeface="Calibri" pitchFamily="34" charset="0"/>
              </a:rPr>
              <a:t>Cargolink</a:t>
            </a:r>
            <a:r>
              <a:rPr lang="id-ID" b="0" dirty="0">
                <a:latin typeface="Calibri" pitchFamily="34" charset="0"/>
                <a:cs typeface="Calibri" pitchFamily="34" charset="0"/>
              </a:rPr>
              <a:t>)</a:t>
            </a:r>
            <a:r>
              <a:rPr lang="en-US" b="0" dirty="0">
                <a:latin typeface="Calibri" pitchFamily="34" charset="0"/>
                <a:cs typeface="Calibri" pitchFamily="34" charset="0"/>
              </a:rPr>
              <a:t> di </a:t>
            </a:r>
            <a:r>
              <a:rPr lang="en-US" b="0" dirty="0" err="1">
                <a:latin typeface="Calibri" pitchFamily="34" charset="0"/>
                <a:cs typeface="Calibri" pitchFamily="34" charset="0"/>
              </a:rPr>
              <a:t>Koja</a:t>
            </a:r>
            <a:r>
              <a:rPr lang="en-US" b="0" dirty="0">
                <a:latin typeface="Calibri" pitchFamily="34" charset="0"/>
                <a:cs typeface="Calibri" pitchFamily="34" charset="0"/>
              </a:rPr>
              <a:t> </a:t>
            </a:r>
            <a:r>
              <a:rPr lang="id-ID" b="0" dirty="0">
                <a:latin typeface="Calibri" pitchFamily="34" charset="0"/>
                <a:cs typeface="Calibri" pitchFamily="34" charset="0"/>
              </a:rPr>
              <a:t>tanggal 14 November </a:t>
            </a:r>
            <a:r>
              <a:rPr lang="en-US" b="0" dirty="0">
                <a:latin typeface="Calibri" pitchFamily="34" charset="0"/>
                <a:cs typeface="Calibri" pitchFamily="34" charset="0"/>
              </a:rPr>
              <a:t>2012</a:t>
            </a:r>
            <a:r>
              <a:rPr lang="id-ID" b="0" dirty="0">
                <a:latin typeface="Calibri" pitchFamily="34" charset="0"/>
                <a:cs typeface="Calibri" pitchFamily="34" charset="0"/>
              </a:rPr>
              <a:t>. </a:t>
            </a:r>
            <a:r>
              <a:rPr lang="id-ID" b="0" i="1" dirty="0">
                <a:latin typeface="Calibri" pitchFamily="34" charset="0"/>
                <a:cs typeface="Calibri" pitchFamily="34" charset="0"/>
              </a:rPr>
              <a:t>I-Care</a:t>
            </a:r>
            <a:r>
              <a:rPr lang="id-ID" b="0" dirty="0">
                <a:latin typeface="Calibri" pitchFamily="34" charset="0"/>
                <a:cs typeface="Calibri" pitchFamily="34" charset="0"/>
              </a:rPr>
              <a:t> adalah </a:t>
            </a:r>
            <a:r>
              <a:rPr lang="en-US" b="0" dirty="0">
                <a:latin typeface="Calibri" pitchFamily="34" charset="0"/>
                <a:cs typeface="Calibri" pitchFamily="34" charset="0"/>
              </a:rPr>
              <a:t>proses </a:t>
            </a:r>
            <a:r>
              <a:rPr lang="id-ID" b="0" dirty="0">
                <a:latin typeface="Calibri" pitchFamily="34" charset="0"/>
                <a:cs typeface="Calibri" pitchFamily="34" charset="0"/>
              </a:rPr>
              <a:t>pelayanan </a:t>
            </a:r>
            <a:r>
              <a:rPr lang="id-ID" b="0" i="1" dirty="0">
                <a:latin typeface="Calibri" pitchFamily="34" charset="0"/>
                <a:cs typeface="Calibri" pitchFamily="34" charset="0"/>
              </a:rPr>
              <a:t>good release</a:t>
            </a:r>
            <a:r>
              <a:rPr lang="id-ID" b="0" dirty="0">
                <a:latin typeface="Calibri" pitchFamily="34" charset="0"/>
                <a:cs typeface="Calibri" pitchFamily="34" charset="0"/>
              </a:rPr>
              <a:t> </a:t>
            </a:r>
            <a:r>
              <a:rPr lang="en-US" b="0" dirty="0" err="1">
                <a:latin typeface="Calibri" pitchFamily="34" charset="0"/>
                <a:cs typeface="Calibri" pitchFamily="34" charset="0"/>
              </a:rPr>
              <a:t>pasca</a:t>
            </a:r>
            <a:r>
              <a:rPr lang="en-US" b="0" dirty="0">
                <a:latin typeface="Calibri" pitchFamily="34" charset="0"/>
                <a:cs typeface="Calibri" pitchFamily="34" charset="0"/>
              </a:rPr>
              <a:t> </a:t>
            </a:r>
            <a:r>
              <a:rPr lang="id-ID" b="0" dirty="0">
                <a:latin typeface="Calibri" pitchFamily="34" charset="0"/>
                <a:cs typeface="Calibri" pitchFamily="34" charset="0"/>
              </a:rPr>
              <a:t>proses </a:t>
            </a:r>
            <a:r>
              <a:rPr lang="id-ID" b="0" i="1" dirty="0">
                <a:latin typeface="Calibri" pitchFamily="34" charset="0"/>
                <a:cs typeface="Calibri" pitchFamily="34" charset="0"/>
              </a:rPr>
              <a:t>custom</a:t>
            </a:r>
            <a:r>
              <a:rPr lang="id-ID" b="0" dirty="0">
                <a:latin typeface="Calibri" pitchFamily="34" charset="0"/>
                <a:cs typeface="Calibri" pitchFamily="34" charset="0"/>
              </a:rPr>
              <a:t> </a:t>
            </a:r>
            <a:r>
              <a:rPr lang="en-US" b="0" i="1" dirty="0">
                <a:latin typeface="Calibri" pitchFamily="34" charset="0"/>
                <a:cs typeface="Calibri" pitchFamily="34" charset="0"/>
              </a:rPr>
              <a:t>clearance</a:t>
            </a:r>
            <a:r>
              <a:rPr lang="id-ID" b="0" dirty="0">
                <a:latin typeface="Calibri" pitchFamily="34" charset="0"/>
                <a:cs typeface="Calibri" pitchFamily="34" charset="0"/>
              </a:rPr>
              <a:t> oleh </a:t>
            </a:r>
            <a:r>
              <a:rPr lang="en-US" b="0" dirty="0">
                <a:latin typeface="Calibri" pitchFamily="34" charset="0"/>
                <a:cs typeface="Calibri" pitchFamily="34" charset="0"/>
              </a:rPr>
              <a:t>I</a:t>
            </a:r>
            <a:r>
              <a:rPr lang="id-ID" b="0" dirty="0">
                <a:latin typeface="Calibri" pitchFamily="34" charset="0"/>
                <a:cs typeface="Calibri" pitchFamily="34" charset="0"/>
              </a:rPr>
              <a:t>NSW. Dalam implementasi </a:t>
            </a:r>
            <a:r>
              <a:rPr lang="id-ID" b="0" i="1" dirty="0">
                <a:latin typeface="Calibri" pitchFamily="34" charset="0"/>
                <a:cs typeface="Calibri" pitchFamily="34" charset="0"/>
              </a:rPr>
              <a:t>Cargo</a:t>
            </a:r>
            <a:r>
              <a:rPr lang="en-US" b="0" i="1" dirty="0">
                <a:latin typeface="Calibri" pitchFamily="34" charset="0"/>
                <a:cs typeface="Calibri" pitchFamily="34" charset="0"/>
              </a:rPr>
              <a:t>l</a:t>
            </a:r>
            <a:r>
              <a:rPr lang="id-ID" b="0" i="1" dirty="0">
                <a:latin typeface="Calibri" pitchFamily="34" charset="0"/>
                <a:cs typeface="Calibri" pitchFamily="34" charset="0"/>
              </a:rPr>
              <a:t>ink</a:t>
            </a:r>
            <a:r>
              <a:rPr lang="id-ID" b="0" dirty="0">
                <a:latin typeface="Calibri" pitchFamily="34" charset="0"/>
                <a:cs typeface="Calibri" pitchFamily="34" charset="0"/>
              </a:rPr>
              <a:t> ini t</a:t>
            </a:r>
            <a:r>
              <a:rPr lang="en-US" b="0" dirty="0" err="1">
                <a:latin typeface="Calibri" pitchFamily="34" charset="0"/>
                <a:cs typeface="Calibri" pitchFamily="34" charset="0"/>
              </a:rPr>
              <a:t>erjadi</a:t>
            </a:r>
            <a:r>
              <a:rPr lang="id-ID" b="0" dirty="0">
                <a:latin typeface="Calibri" pitchFamily="34" charset="0"/>
                <a:cs typeface="Calibri" pitchFamily="34" charset="0"/>
              </a:rPr>
              <a:t> pertukaran dokumen elektronis antara </a:t>
            </a:r>
            <a:r>
              <a:rPr lang="id-ID" b="0" i="1" dirty="0">
                <a:latin typeface="Calibri" pitchFamily="34" charset="0"/>
                <a:cs typeface="Calibri" pitchFamily="34" charset="0"/>
              </a:rPr>
              <a:t>Shipping Line, Consignee</a:t>
            </a:r>
            <a:r>
              <a:rPr lang="id-ID" b="0" dirty="0">
                <a:latin typeface="Calibri" pitchFamily="34" charset="0"/>
                <a:cs typeface="Calibri" pitchFamily="34" charset="0"/>
              </a:rPr>
              <a:t> (Importir/Eksportir/PPJK), TPS, Bank, dan Perusahaan Trucking, sehingga </a:t>
            </a:r>
            <a:r>
              <a:rPr lang="en-US" b="0" dirty="0" err="1">
                <a:latin typeface="Calibri" pitchFamily="34" charset="0"/>
                <a:cs typeface="Calibri" pitchFamily="34" charset="0"/>
              </a:rPr>
              <a:t>dapat</a:t>
            </a:r>
            <a:r>
              <a:rPr lang="en-US" b="0" dirty="0">
                <a:latin typeface="Calibri" pitchFamily="34" charset="0"/>
                <a:cs typeface="Calibri" pitchFamily="34" charset="0"/>
              </a:rPr>
              <a:t> </a:t>
            </a:r>
            <a:r>
              <a:rPr lang="en-US" b="0" dirty="0" err="1">
                <a:latin typeface="Calibri" pitchFamily="34" charset="0"/>
                <a:cs typeface="Calibri" pitchFamily="34" charset="0"/>
              </a:rPr>
              <a:t>dilakukan</a:t>
            </a:r>
            <a:r>
              <a:rPr lang="en-US" b="0" dirty="0">
                <a:latin typeface="Calibri" pitchFamily="34" charset="0"/>
                <a:cs typeface="Calibri" pitchFamily="34" charset="0"/>
              </a:rPr>
              <a:t> p</a:t>
            </a:r>
            <a:r>
              <a:rPr lang="id-ID" b="0" dirty="0">
                <a:latin typeface="Calibri" pitchFamily="34" charset="0"/>
                <a:cs typeface="Calibri" pitchFamily="34" charset="0"/>
              </a:rPr>
              <a:t>ercepatan proses pengeluaran barang </a:t>
            </a:r>
            <a:r>
              <a:rPr lang="en-US" b="0" dirty="0">
                <a:latin typeface="Calibri" pitchFamily="34" charset="0"/>
                <a:cs typeface="Calibri" pitchFamily="34" charset="0"/>
              </a:rPr>
              <a:t>yang </a:t>
            </a:r>
            <a:r>
              <a:rPr lang="en-US" b="0" dirty="0" err="1">
                <a:latin typeface="Calibri" pitchFamily="34" charset="0"/>
                <a:cs typeface="Calibri" pitchFamily="34" charset="0"/>
              </a:rPr>
              <a:t>akhirnya</a:t>
            </a:r>
            <a:r>
              <a:rPr lang="en-US" b="0" dirty="0">
                <a:latin typeface="Calibri" pitchFamily="34" charset="0"/>
                <a:cs typeface="Calibri" pitchFamily="34" charset="0"/>
              </a:rPr>
              <a:t> m</a:t>
            </a:r>
            <a:r>
              <a:rPr lang="id-ID" b="0" dirty="0">
                <a:latin typeface="Calibri" pitchFamily="34" charset="0"/>
                <a:cs typeface="Calibri" pitchFamily="34" charset="0"/>
              </a:rPr>
              <a:t>empersingkat </a:t>
            </a:r>
            <a:r>
              <a:rPr lang="id-ID" b="0" i="1" dirty="0">
                <a:latin typeface="Calibri" pitchFamily="34" charset="0"/>
                <a:cs typeface="Calibri" pitchFamily="34" charset="0"/>
              </a:rPr>
              <a:t>dwelling time</a:t>
            </a:r>
            <a:r>
              <a:rPr lang="id-ID" b="0" dirty="0" smtClean="0">
                <a:latin typeface="Calibri" pitchFamily="34" charset="0"/>
                <a:cs typeface="Calibri" pitchFamily="34" charset="0"/>
              </a:rPr>
              <a:t>.</a:t>
            </a:r>
          </a:p>
          <a:p>
            <a:pPr lvl="0" algn="just"/>
            <a:endParaRPr lang="id-ID" sz="2400" b="0" dirty="0">
              <a:latin typeface="Calibri" pitchFamily="34" charset="0"/>
              <a:cs typeface="Calibri" pitchFamily="34" charset="0"/>
            </a:endParaRPr>
          </a:p>
        </p:txBody>
      </p:sp>
      <p:sp>
        <p:nvSpPr>
          <p:cNvPr id="5" name="Rectangle 20"/>
          <p:cNvSpPr>
            <a:spLocks noChangeArrowheads="1"/>
          </p:cNvSpPr>
          <p:nvPr/>
        </p:nvSpPr>
        <p:spPr bwMode="auto">
          <a:xfrm>
            <a:off x="9321485" y="6180053"/>
            <a:ext cx="702078" cy="569913"/>
          </a:xfrm>
          <a:prstGeom prst="rect">
            <a:avLst/>
          </a:prstGeom>
          <a:noFill/>
          <a:ln w="9525">
            <a:noFill/>
            <a:miter lim="800000"/>
            <a:headEnd/>
            <a:tailEnd/>
          </a:ln>
          <a:effectLst/>
        </p:spPr>
        <p:txBody>
          <a:bodyPr lIns="128016" tIns="64008" rIns="128016" bIns="64008" anchor="ctr"/>
          <a:lstStyle/>
          <a:p>
            <a:pPr defTabSz="1279525">
              <a:defRPr/>
            </a:pPr>
            <a:fld id="{B5F4DBDF-68AC-476E-9E25-3064AA713988}" type="slidenum">
              <a:rPr lang="en-US" sz="2000">
                <a:ln w="18415" cmpd="sng">
                  <a:solidFill>
                    <a:srgbClr val="FFFFFF"/>
                  </a:solidFill>
                  <a:prstDash val="solid"/>
                </a:ln>
                <a:solidFill>
                  <a:srgbClr val="FFFFFF"/>
                </a:solidFill>
                <a:effectLst>
                  <a:outerShdw blurRad="63500" dir="3600000" algn="tl" rotWithShape="0">
                    <a:srgbClr val="000000">
                      <a:alpha val="70000"/>
                    </a:srgbClr>
                  </a:outerShdw>
                </a:effectLst>
              </a:rPr>
              <a:pPr defTabSz="1279525">
                <a:defRPr/>
              </a:pPr>
              <a:t>31</a:t>
            </a:fld>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Rectangle 2"/>
          <p:cNvSpPr>
            <a:spLocks noGrp="1" noChangeArrowheads="1"/>
          </p:cNvSpPr>
          <p:nvPr>
            <p:ph type="title"/>
          </p:nvPr>
        </p:nvSpPr>
        <p:spPr>
          <a:xfrm>
            <a:off x="0" y="0"/>
            <a:ext cx="9906000" cy="838200"/>
          </a:xfrm>
          <a:noFill/>
          <a:ln>
            <a:noFill/>
          </a:ln>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898525" indent="-898525"/>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III(B). </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St</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ocktake Implementasi SISLOGNAS</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Desember 2012</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Penurunan Biaya </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Logistik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d</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i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Pelabuhan</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3</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r>
            <a:b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b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b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br>
            <a:endParaRPr lang="id-ID" sz="2800" b="1" cap="none" spc="0" dirty="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xmlns="" val="204208662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7" name="Rectangle 3"/>
          <p:cNvSpPr>
            <a:spLocks noGrp="1" noChangeArrowheads="1"/>
          </p:cNvSpPr>
          <p:nvPr>
            <p:ph idx="1"/>
          </p:nvPr>
        </p:nvSpPr>
        <p:spPr>
          <a:xfrm>
            <a:off x="452822" y="1219200"/>
            <a:ext cx="8868664" cy="6140365"/>
          </a:xfrm>
          <a:noFill/>
        </p:spPr>
        <p:txBody>
          <a:bodyPr>
            <a:noAutofit/>
          </a:bodyPr>
          <a:lstStyle/>
          <a:p>
            <a:pPr lvl="0" algn="just"/>
            <a:r>
              <a:rPr lang="id-ID" smtClean="0">
                <a:solidFill>
                  <a:srgbClr val="C00000"/>
                </a:solidFill>
                <a:latin typeface="Calibri" pitchFamily="34" charset="0"/>
                <a:cs typeface="Calibri" pitchFamily="34" charset="0"/>
              </a:rPr>
              <a:t>D.   </a:t>
            </a:r>
            <a:r>
              <a:rPr lang="en-US" b="1" u="sng" smtClean="0">
                <a:solidFill>
                  <a:srgbClr val="C00000"/>
                </a:solidFill>
                <a:latin typeface="Calibri" pitchFamily="34" charset="0"/>
                <a:cs typeface="Calibri" pitchFamily="34" charset="0"/>
              </a:rPr>
              <a:t>Tindak </a:t>
            </a:r>
            <a:r>
              <a:rPr lang="en-US" b="1" u="sng" dirty="0" err="1" smtClean="0">
                <a:solidFill>
                  <a:srgbClr val="C00000"/>
                </a:solidFill>
                <a:latin typeface="Calibri" pitchFamily="34" charset="0"/>
                <a:cs typeface="Calibri" pitchFamily="34" charset="0"/>
              </a:rPr>
              <a:t>Lanjut</a:t>
            </a:r>
            <a:r>
              <a:rPr lang="id-ID" b="1" u="sng" dirty="0" smtClean="0">
                <a:solidFill>
                  <a:srgbClr val="C00000"/>
                </a:solidFill>
                <a:latin typeface="Calibri" pitchFamily="34" charset="0"/>
                <a:cs typeface="Calibri" pitchFamily="34" charset="0"/>
              </a:rPr>
              <a:t> Kebijakan yang </a:t>
            </a:r>
            <a:r>
              <a:rPr lang="id-ID" b="1" u="sng" smtClean="0">
                <a:solidFill>
                  <a:srgbClr val="C00000"/>
                </a:solidFill>
                <a:latin typeface="Calibri" pitchFamily="34" charset="0"/>
                <a:cs typeface="Calibri" pitchFamily="34" charset="0"/>
              </a:rPr>
              <a:t>diperlukan</a:t>
            </a:r>
            <a:r>
              <a:rPr lang="en-US" b="1" u="sng" smtClean="0">
                <a:solidFill>
                  <a:srgbClr val="C00000"/>
                </a:solidFill>
                <a:latin typeface="Calibri" pitchFamily="34" charset="0"/>
                <a:cs typeface="Calibri" pitchFamily="34" charset="0"/>
              </a:rPr>
              <a:t>:</a:t>
            </a:r>
            <a:endParaRPr lang="id-ID" b="1" u="sng" smtClean="0">
              <a:solidFill>
                <a:srgbClr val="C00000"/>
              </a:solidFill>
              <a:latin typeface="Calibri" pitchFamily="34" charset="0"/>
              <a:cs typeface="Calibri" pitchFamily="34" charset="0"/>
            </a:endParaRPr>
          </a:p>
          <a:p>
            <a:pPr marL="906463" lvl="0" indent="-457200" algn="just">
              <a:spcBef>
                <a:spcPts val="0"/>
              </a:spcBef>
              <a:buFont typeface="+mj-lt"/>
              <a:buAutoNum type="arabicPeriod"/>
            </a:pPr>
            <a:r>
              <a:rPr lang="id-ID" b="0" smtClean="0">
                <a:latin typeface="Calibri" pitchFamily="34" charset="0"/>
                <a:cs typeface="Calibri" pitchFamily="34" charset="0"/>
              </a:rPr>
              <a:t>Penerapan </a:t>
            </a:r>
            <a:r>
              <a:rPr lang="en-US" b="0" dirty="0" err="1">
                <a:latin typeface="Calibri" pitchFamily="34" charset="0"/>
                <a:cs typeface="Calibri" pitchFamily="34" charset="0"/>
              </a:rPr>
              <a:t>Undang-Undang</a:t>
            </a:r>
            <a:r>
              <a:rPr lang="en-US" b="0" dirty="0">
                <a:latin typeface="Calibri" pitchFamily="34" charset="0"/>
                <a:cs typeface="Calibri" pitchFamily="34" charset="0"/>
              </a:rPr>
              <a:t> </a:t>
            </a:r>
            <a:r>
              <a:rPr lang="en-US" b="0" dirty="0" err="1">
                <a:latin typeface="Calibri" pitchFamily="34" charset="0"/>
                <a:cs typeface="Calibri" pitchFamily="34" charset="0"/>
              </a:rPr>
              <a:t>Nomor</a:t>
            </a:r>
            <a:r>
              <a:rPr lang="en-US" b="0" dirty="0">
                <a:latin typeface="Calibri" pitchFamily="34" charset="0"/>
                <a:cs typeface="Calibri" pitchFamily="34" charset="0"/>
              </a:rPr>
              <a:t> 17 </a:t>
            </a:r>
            <a:r>
              <a:rPr lang="en-US" b="0" dirty="0" err="1">
                <a:latin typeface="Calibri" pitchFamily="34" charset="0"/>
                <a:cs typeface="Calibri" pitchFamily="34" charset="0"/>
              </a:rPr>
              <a:t>Tahun</a:t>
            </a:r>
            <a:r>
              <a:rPr lang="en-US" b="0" dirty="0">
                <a:latin typeface="Calibri" pitchFamily="34" charset="0"/>
                <a:cs typeface="Calibri" pitchFamily="34" charset="0"/>
              </a:rPr>
              <a:t> 2008 </a:t>
            </a:r>
            <a:r>
              <a:rPr lang="id-ID" b="0" dirty="0">
                <a:latin typeface="Calibri" pitchFamily="34" charset="0"/>
                <a:cs typeface="Calibri" pitchFamily="34" charset="0"/>
              </a:rPr>
              <a:t>dan </a:t>
            </a:r>
            <a:r>
              <a:rPr lang="en-US" b="0" dirty="0" err="1">
                <a:latin typeface="Calibri" pitchFamily="34" charset="0"/>
                <a:cs typeface="Calibri" pitchFamily="34" charset="0"/>
              </a:rPr>
              <a:t>Peraturan</a:t>
            </a:r>
            <a:r>
              <a:rPr lang="en-US" b="0" dirty="0">
                <a:latin typeface="Calibri" pitchFamily="34" charset="0"/>
                <a:cs typeface="Calibri" pitchFamily="34" charset="0"/>
              </a:rPr>
              <a:t> </a:t>
            </a:r>
            <a:r>
              <a:rPr lang="en-US" b="0" dirty="0" err="1">
                <a:latin typeface="Calibri" pitchFamily="34" charset="0"/>
                <a:cs typeface="Calibri" pitchFamily="34" charset="0"/>
              </a:rPr>
              <a:t>Pemerintah</a:t>
            </a:r>
            <a:r>
              <a:rPr lang="en-US" b="0" dirty="0">
                <a:latin typeface="Calibri" pitchFamily="34" charset="0"/>
                <a:cs typeface="Calibri" pitchFamily="34" charset="0"/>
              </a:rPr>
              <a:t> </a:t>
            </a:r>
            <a:r>
              <a:rPr lang="en-US" b="0" dirty="0" err="1">
                <a:latin typeface="Calibri" pitchFamily="34" charset="0"/>
                <a:cs typeface="Calibri" pitchFamily="34" charset="0"/>
              </a:rPr>
              <a:t>Nomor</a:t>
            </a:r>
            <a:r>
              <a:rPr lang="en-US" b="0" dirty="0">
                <a:latin typeface="Calibri" pitchFamily="34" charset="0"/>
                <a:cs typeface="Calibri" pitchFamily="34" charset="0"/>
              </a:rPr>
              <a:t>  61 </a:t>
            </a:r>
            <a:r>
              <a:rPr lang="en-US" b="0" dirty="0" err="1">
                <a:latin typeface="Calibri" pitchFamily="34" charset="0"/>
                <a:cs typeface="Calibri" pitchFamily="34" charset="0"/>
              </a:rPr>
              <a:t>Tahun</a:t>
            </a:r>
            <a:r>
              <a:rPr lang="en-US" b="0" dirty="0">
                <a:latin typeface="Calibri" pitchFamily="34" charset="0"/>
                <a:cs typeface="Calibri" pitchFamily="34" charset="0"/>
              </a:rPr>
              <a:t> 2009 </a:t>
            </a:r>
            <a:r>
              <a:rPr lang="en-US" b="0" dirty="0" err="1">
                <a:latin typeface="Calibri" pitchFamily="34" charset="0"/>
                <a:cs typeface="Calibri" pitchFamily="34" charset="0"/>
              </a:rPr>
              <a:t>tentang</a:t>
            </a:r>
            <a:r>
              <a:rPr lang="en-US" b="0" dirty="0">
                <a:latin typeface="Calibri" pitchFamily="34" charset="0"/>
                <a:cs typeface="Calibri" pitchFamily="34" charset="0"/>
              </a:rPr>
              <a:t> </a:t>
            </a:r>
            <a:r>
              <a:rPr lang="en-US" b="0" dirty="0" err="1">
                <a:latin typeface="Calibri" pitchFamily="34" charset="0"/>
                <a:cs typeface="Calibri" pitchFamily="34" charset="0"/>
              </a:rPr>
              <a:t>Pelayaran</a:t>
            </a:r>
            <a:r>
              <a:rPr lang="en-US" b="0" dirty="0">
                <a:latin typeface="Calibri" pitchFamily="34" charset="0"/>
                <a:cs typeface="Calibri" pitchFamily="34" charset="0"/>
              </a:rPr>
              <a:t> </a:t>
            </a:r>
            <a:r>
              <a:rPr lang="id-ID" b="0" dirty="0">
                <a:latin typeface="Calibri" pitchFamily="34" charset="0"/>
                <a:cs typeface="Calibri" pitchFamily="34" charset="0"/>
              </a:rPr>
              <a:t>secara penuh dalam operasional pelabuhan. </a:t>
            </a:r>
            <a:endParaRPr lang="id-ID" b="0" dirty="0" smtClean="0">
              <a:latin typeface="Calibri" pitchFamily="34" charset="0"/>
              <a:cs typeface="Calibri" pitchFamily="34" charset="0"/>
            </a:endParaRPr>
          </a:p>
          <a:p>
            <a:pPr marL="1585913" lvl="2" indent="-449263" algn="just">
              <a:spcBef>
                <a:spcPts val="0"/>
              </a:spcBef>
              <a:buFont typeface="Wingdings" pitchFamily="2" charset="2"/>
              <a:buChar char="Ø"/>
            </a:pPr>
            <a:r>
              <a:rPr lang="id-ID" sz="2000" dirty="0" smtClean="0">
                <a:latin typeface="Calibri" pitchFamily="34" charset="0"/>
                <a:cs typeface="Calibri" pitchFamily="34" charset="0"/>
              </a:rPr>
              <a:t>Agar  terbuka peluang bagi operator terminal lainnya  yang berminat untuk mengoperasikan </a:t>
            </a:r>
            <a:r>
              <a:rPr lang="id-ID" sz="2000" dirty="0">
                <a:latin typeface="Calibri" pitchFamily="34" charset="0"/>
                <a:cs typeface="Calibri" pitchFamily="34" charset="0"/>
              </a:rPr>
              <a:t>pelabuhan di Indonesia</a:t>
            </a:r>
            <a:r>
              <a:rPr lang="id-ID" sz="2000" dirty="0" smtClean="0">
                <a:latin typeface="Calibri" pitchFamily="34" charset="0"/>
                <a:cs typeface="Calibri" pitchFamily="34" charset="0"/>
              </a:rPr>
              <a:t>.</a:t>
            </a:r>
          </a:p>
          <a:p>
            <a:pPr marL="900113" lvl="0" indent="-449263" algn="just">
              <a:spcBef>
                <a:spcPts val="0"/>
              </a:spcBef>
              <a:buFont typeface="+mj-lt"/>
              <a:buAutoNum type="arabicPeriod"/>
            </a:pPr>
            <a:r>
              <a:rPr lang="en-US" b="0" dirty="0" err="1" smtClean="0">
                <a:latin typeface="Calibri" pitchFamily="34" charset="0"/>
                <a:cs typeface="Calibri" pitchFamily="34" charset="0"/>
              </a:rPr>
              <a:t>Perlu</a:t>
            </a:r>
            <a:r>
              <a:rPr lang="en-US" b="0" dirty="0" smtClean="0">
                <a:latin typeface="Calibri" pitchFamily="34" charset="0"/>
                <a:cs typeface="Calibri" pitchFamily="34" charset="0"/>
              </a:rPr>
              <a:t> </a:t>
            </a:r>
            <a:r>
              <a:rPr lang="en-US" b="0" dirty="0" err="1">
                <a:latin typeface="Calibri" pitchFamily="34" charset="0"/>
                <a:cs typeface="Calibri" pitchFamily="34" charset="0"/>
              </a:rPr>
              <a:t>adanya</a:t>
            </a:r>
            <a:r>
              <a:rPr lang="en-US" b="0" dirty="0">
                <a:latin typeface="Calibri" pitchFamily="34" charset="0"/>
                <a:cs typeface="Calibri" pitchFamily="34" charset="0"/>
              </a:rPr>
              <a:t> </a:t>
            </a:r>
            <a:r>
              <a:rPr lang="en-US" b="0" dirty="0" err="1">
                <a:latin typeface="Calibri" pitchFamily="34" charset="0"/>
                <a:cs typeface="Calibri" pitchFamily="34" charset="0"/>
              </a:rPr>
              <a:t>regulasi</a:t>
            </a:r>
            <a:r>
              <a:rPr lang="en-US" b="0" dirty="0">
                <a:latin typeface="Calibri" pitchFamily="34" charset="0"/>
                <a:cs typeface="Calibri" pitchFamily="34" charset="0"/>
              </a:rPr>
              <a:t> </a:t>
            </a:r>
            <a:r>
              <a:rPr lang="en-US" b="0" dirty="0" err="1">
                <a:latin typeface="Calibri" pitchFamily="34" charset="0"/>
                <a:cs typeface="Calibri" pitchFamily="34" charset="0"/>
              </a:rPr>
              <a:t>untuk</a:t>
            </a:r>
            <a:r>
              <a:rPr lang="en-US" b="0" dirty="0">
                <a:latin typeface="Calibri" pitchFamily="34" charset="0"/>
                <a:cs typeface="Calibri" pitchFamily="34" charset="0"/>
              </a:rPr>
              <a:t> </a:t>
            </a:r>
            <a:r>
              <a:rPr lang="en-US" b="0" dirty="0" err="1">
                <a:latin typeface="Calibri" pitchFamily="34" charset="0"/>
                <a:cs typeface="Calibri" pitchFamily="34" charset="0"/>
              </a:rPr>
              <a:t>mewajibkan</a:t>
            </a:r>
            <a:r>
              <a:rPr lang="id-ID" b="0" dirty="0">
                <a:latin typeface="Calibri" pitchFamily="34" charset="0"/>
                <a:cs typeface="Calibri" pitchFamily="34" charset="0"/>
              </a:rPr>
              <a:t> penerapan ICT </a:t>
            </a:r>
            <a:r>
              <a:rPr lang="en-US" b="0" i="1" dirty="0">
                <a:latin typeface="Calibri" pitchFamily="34" charset="0"/>
                <a:cs typeface="Calibri" pitchFamily="34" charset="0"/>
              </a:rPr>
              <a:t>tools</a:t>
            </a:r>
            <a:r>
              <a:rPr lang="en-US" b="0" dirty="0">
                <a:latin typeface="Calibri" pitchFamily="34" charset="0"/>
                <a:cs typeface="Calibri" pitchFamily="34" charset="0"/>
              </a:rPr>
              <a:t> </a:t>
            </a:r>
            <a:r>
              <a:rPr lang="id-ID" b="0" dirty="0">
                <a:latin typeface="Calibri" pitchFamily="34" charset="0"/>
                <a:cs typeface="Calibri" pitchFamily="34" charset="0"/>
              </a:rPr>
              <a:t>pada Penyedia Jasa di Pe</a:t>
            </a:r>
            <a:r>
              <a:rPr lang="en-US" b="0" dirty="0">
                <a:latin typeface="Calibri" pitchFamily="34" charset="0"/>
                <a:cs typeface="Calibri" pitchFamily="34" charset="0"/>
              </a:rPr>
              <a:t>l</a:t>
            </a:r>
            <a:r>
              <a:rPr lang="id-ID" b="0" dirty="0">
                <a:latin typeface="Calibri" pitchFamily="34" charset="0"/>
                <a:cs typeface="Calibri" pitchFamily="34" charset="0"/>
              </a:rPr>
              <a:t>abuhan untuk menyederhanakan prosedur dan proses serta mengurangi waktu pelayana</a:t>
            </a:r>
            <a:r>
              <a:rPr lang="en-US" b="0" dirty="0">
                <a:latin typeface="Calibri" pitchFamily="34" charset="0"/>
                <a:cs typeface="Calibri" pitchFamily="34" charset="0"/>
              </a:rPr>
              <a:t>n; </a:t>
            </a:r>
            <a:r>
              <a:rPr lang="en-US" b="0" dirty="0" err="1">
                <a:latin typeface="Calibri" pitchFamily="34" charset="0"/>
                <a:cs typeface="Calibri" pitchFamily="34" charset="0"/>
              </a:rPr>
              <a:t>dan</a:t>
            </a:r>
            <a:endParaRPr lang="id-ID" b="0" dirty="0">
              <a:latin typeface="Calibri" pitchFamily="34" charset="0"/>
              <a:cs typeface="Calibri" pitchFamily="34" charset="0"/>
            </a:endParaRPr>
          </a:p>
          <a:p>
            <a:pPr marL="900113" lvl="0" indent="-449263" algn="just">
              <a:spcBef>
                <a:spcPts val="0"/>
              </a:spcBef>
              <a:buFont typeface="+mj-lt"/>
              <a:buAutoNum type="arabicPeriod"/>
            </a:pPr>
            <a:r>
              <a:rPr lang="en-US" b="0" dirty="0" err="1">
                <a:latin typeface="Calibri" pitchFamily="34" charset="0"/>
                <a:cs typeface="Calibri" pitchFamily="34" charset="0"/>
              </a:rPr>
              <a:t>Perlu</a:t>
            </a:r>
            <a:r>
              <a:rPr lang="en-US" b="0" dirty="0">
                <a:latin typeface="Calibri" pitchFamily="34" charset="0"/>
                <a:cs typeface="Calibri" pitchFamily="34" charset="0"/>
              </a:rPr>
              <a:t> </a:t>
            </a:r>
            <a:r>
              <a:rPr lang="en-US" b="0" dirty="0" err="1">
                <a:latin typeface="Calibri" pitchFamily="34" charset="0"/>
                <a:cs typeface="Calibri" pitchFamily="34" charset="0"/>
              </a:rPr>
              <a:t>adanya</a:t>
            </a:r>
            <a:r>
              <a:rPr lang="en-US" b="0" dirty="0">
                <a:latin typeface="Calibri" pitchFamily="34" charset="0"/>
                <a:cs typeface="Calibri" pitchFamily="34" charset="0"/>
              </a:rPr>
              <a:t> </a:t>
            </a:r>
            <a:r>
              <a:rPr lang="en-US" b="0" dirty="0" err="1">
                <a:latin typeface="Calibri" pitchFamily="34" charset="0"/>
                <a:cs typeface="Calibri" pitchFamily="34" charset="0"/>
              </a:rPr>
              <a:t>revisi</a:t>
            </a:r>
            <a:r>
              <a:rPr lang="en-US" b="0" dirty="0">
                <a:latin typeface="Calibri" pitchFamily="34" charset="0"/>
                <a:cs typeface="Calibri" pitchFamily="34" charset="0"/>
              </a:rPr>
              <a:t> </a:t>
            </a:r>
            <a:r>
              <a:rPr lang="en-US" b="0" dirty="0" err="1">
                <a:latin typeface="Calibri" pitchFamily="34" charset="0"/>
                <a:cs typeface="Calibri" pitchFamily="34" charset="0"/>
              </a:rPr>
              <a:t>atas</a:t>
            </a:r>
            <a:r>
              <a:rPr lang="en-US" b="0" dirty="0">
                <a:latin typeface="Calibri" pitchFamily="34" charset="0"/>
                <a:cs typeface="Calibri" pitchFamily="34" charset="0"/>
              </a:rPr>
              <a:t> </a:t>
            </a:r>
            <a:r>
              <a:rPr lang="id-ID" b="0" dirty="0">
                <a:latin typeface="Calibri" pitchFamily="34" charset="0"/>
                <a:cs typeface="Calibri" pitchFamily="34" charset="0"/>
              </a:rPr>
              <a:t>Keputusan Menteri Perhubungan untuk meninjau kembali </a:t>
            </a:r>
            <a:r>
              <a:rPr lang="en-US" b="0" dirty="0" err="1">
                <a:latin typeface="Calibri" pitchFamily="34" charset="0"/>
                <a:cs typeface="Calibri" pitchFamily="34" charset="0"/>
              </a:rPr>
              <a:t>penetapan</a:t>
            </a:r>
            <a:r>
              <a:rPr lang="en-US" b="0" dirty="0">
                <a:latin typeface="Calibri" pitchFamily="34" charset="0"/>
                <a:cs typeface="Calibri" pitchFamily="34" charset="0"/>
              </a:rPr>
              <a:t> </a:t>
            </a:r>
            <a:r>
              <a:rPr lang="en-US" b="0" dirty="0" err="1">
                <a:latin typeface="Calibri" pitchFamily="34" charset="0"/>
                <a:cs typeface="Calibri" pitchFamily="34" charset="0"/>
              </a:rPr>
              <a:t>dan</a:t>
            </a:r>
            <a:r>
              <a:rPr lang="en-US" b="0" dirty="0">
                <a:latin typeface="Calibri" pitchFamily="34" charset="0"/>
                <a:cs typeface="Calibri" pitchFamily="34" charset="0"/>
              </a:rPr>
              <a:t> </a:t>
            </a:r>
            <a:r>
              <a:rPr lang="en-US" b="0" dirty="0" err="1">
                <a:latin typeface="Calibri" pitchFamily="34" charset="0"/>
                <a:cs typeface="Calibri" pitchFamily="34" charset="0"/>
              </a:rPr>
              <a:t>penerapan</a:t>
            </a:r>
            <a:r>
              <a:rPr lang="en-US" b="0" dirty="0">
                <a:latin typeface="Calibri" pitchFamily="34" charset="0"/>
                <a:cs typeface="Calibri" pitchFamily="34" charset="0"/>
              </a:rPr>
              <a:t> </a:t>
            </a:r>
            <a:r>
              <a:rPr lang="id-ID" b="0" dirty="0">
                <a:latin typeface="Calibri" pitchFamily="34" charset="0"/>
                <a:cs typeface="Calibri" pitchFamily="34" charset="0"/>
              </a:rPr>
              <a:t>tentang komponen dan besaran tarif batas atas pelayanan jasa barang</a:t>
            </a:r>
            <a:r>
              <a:rPr lang="en-US" b="0" dirty="0">
                <a:latin typeface="Calibri" pitchFamily="34" charset="0"/>
                <a:cs typeface="Calibri" pitchFamily="34" charset="0"/>
              </a:rPr>
              <a:t> agar </a:t>
            </a:r>
            <a:r>
              <a:rPr lang="en-US" b="0" dirty="0" err="1">
                <a:latin typeface="Calibri" pitchFamily="34" charset="0"/>
                <a:cs typeface="Calibri" pitchFamily="34" charset="0"/>
              </a:rPr>
              <a:t>para</a:t>
            </a:r>
            <a:r>
              <a:rPr lang="en-US" b="0" dirty="0">
                <a:latin typeface="Calibri" pitchFamily="34" charset="0"/>
                <a:cs typeface="Calibri" pitchFamily="34" charset="0"/>
              </a:rPr>
              <a:t> </a:t>
            </a:r>
            <a:r>
              <a:rPr lang="en-US" b="0" dirty="0" err="1">
                <a:latin typeface="Calibri" pitchFamily="34" charset="0"/>
                <a:cs typeface="Calibri" pitchFamily="34" charset="0"/>
              </a:rPr>
              <a:t>penyedia</a:t>
            </a:r>
            <a:r>
              <a:rPr lang="en-US" b="0" dirty="0">
                <a:latin typeface="Calibri" pitchFamily="34" charset="0"/>
                <a:cs typeface="Calibri" pitchFamily="34" charset="0"/>
              </a:rPr>
              <a:t> </a:t>
            </a:r>
            <a:r>
              <a:rPr lang="en-US" b="0" dirty="0" err="1">
                <a:latin typeface="Calibri" pitchFamily="34" charset="0"/>
                <a:cs typeface="Calibri" pitchFamily="34" charset="0"/>
              </a:rPr>
              <a:t>jasa</a:t>
            </a:r>
            <a:r>
              <a:rPr lang="en-US" b="0" dirty="0">
                <a:latin typeface="Calibri" pitchFamily="34" charset="0"/>
                <a:cs typeface="Calibri" pitchFamily="34" charset="0"/>
              </a:rPr>
              <a:t> di </a:t>
            </a:r>
            <a:r>
              <a:rPr lang="en-US" b="0" dirty="0" err="1">
                <a:latin typeface="Calibri" pitchFamily="34" charset="0"/>
                <a:cs typeface="Calibri" pitchFamily="34" charset="0"/>
              </a:rPr>
              <a:t>pelabuhan</a:t>
            </a:r>
            <a:r>
              <a:rPr lang="en-US" b="0" dirty="0">
                <a:latin typeface="Calibri" pitchFamily="34" charset="0"/>
                <a:cs typeface="Calibri" pitchFamily="34" charset="0"/>
              </a:rPr>
              <a:t> </a:t>
            </a:r>
            <a:r>
              <a:rPr lang="en-US" b="0" dirty="0" err="1">
                <a:latin typeface="Calibri" pitchFamily="34" charset="0"/>
                <a:cs typeface="Calibri" pitchFamily="34" charset="0"/>
              </a:rPr>
              <a:t>menjamin</a:t>
            </a:r>
            <a:r>
              <a:rPr lang="en-US" b="0" dirty="0">
                <a:latin typeface="Calibri" pitchFamily="34" charset="0"/>
                <a:cs typeface="Calibri" pitchFamily="34" charset="0"/>
              </a:rPr>
              <a:t> </a:t>
            </a:r>
            <a:r>
              <a:rPr lang="en-US" b="0" dirty="0" err="1">
                <a:latin typeface="Calibri" pitchFamily="34" charset="0"/>
                <a:cs typeface="Calibri" pitchFamily="34" charset="0"/>
              </a:rPr>
              <a:t>kepastian</a:t>
            </a:r>
            <a:r>
              <a:rPr lang="en-US" b="0" dirty="0">
                <a:latin typeface="Calibri" pitchFamily="34" charset="0"/>
                <a:cs typeface="Calibri" pitchFamily="34" charset="0"/>
              </a:rPr>
              <a:t> </a:t>
            </a:r>
            <a:r>
              <a:rPr lang="en-US" b="0" dirty="0" err="1">
                <a:latin typeface="Calibri" pitchFamily="34" charset="0"/>
                <a:cs typeface="Calibri" pitchFamily="34" charset="0"/>
              </a:rPr>
              <a:t>penerapan</a:t>
            </a:r>
            <a:r>
              <a:rPr lang="en-US" b="0" dirty="0">
                <a:latin typeface="Calibri" pitchFamily="34" charset="0"/>
                <a:cs typeface="Calibri" pitchFamily="34" charset="0"/>
              </a:rPr>
              <a:t> </a:t>
            </a:r>
            <a:r>
              <a:rPr lang="en-US" b="0" dirty="0" err="1">
                <a:latin typeface="Calibri" pitchFamily="34" charset="0"/>
                <a:cs typeface="Calibri" pitchFamily="34" charset="0"/>
              </a:rPr>
              <a:t>harga</a:t>
            </a:r>
            <a:r>
              <a:rPr lang="en-US" b="0" dirty="0">
                <a:latin typeface="Calibri" pitchFamily="34" charset="0"/>
                <a:cs typeface="Calibri" pitchFamily="34" charset="0"/>
              </a:rPr>
              <a:t> </a:t>
            </a:r>
            <a:r>
              <a:rPr lang="en-US" b="0" dirty="0" err="1">
                <a:latin typeface="Calibri" pitchFamily="34" charset="0"/>
                <a:cs typeface="Calibri" pitchFamily="34" charset="0"/>
              </a:rPr>
              <a:t>dan</a:t>
            </a:r>
            <a:r>
              <a:rPr lang="en-US" b="0" dirty="0">
                <a:latin typeface="Calibri" pitchFamily="34" charset="0"/>
                <a:cs typeface="Calibri" pitchFamily="34" charset="0"/>
              </a:rPr>
              <a:t> </a:t>
            </a:r>
            <a:r>
              <a:rPr lang="en-US" b="0" dirty="0" err="1">
                <a:latin typeface="Calibri" pitchFamily="34" charset="0"/>
                <a:cs typeface="Calibri" pitchFamily="34" charset="0"/>
              </a:rPr>
              <a:t>kualitas</a:t>
            </a:r>
            <a:r>
              <a:rPr lang="en-US" b="0" dirty="0">
                <a:latin typeface="Calibri" pitchFamily="34" charset="0"/>
                <a:cs typeface="Calibri" pitchFamily="34" charset="0"/>
              </a:rPr>
              <a:t> </a:t>
            </a:r>
            <a:r>
              <a:rPr lang="en-US" b="0" dirty="0" err="1">
                <a:latin typeface="Calibri" pitchFamily="34" charset="0"/>
                <a:cs typeface="Calibri" pitchFamily="34" charset="0"/>
              </a:rPr>
              <a:t>jasa</a:t>
            </a:r>
            <a:r>
              <a:rPr lang="en-US" b="0" dirty="0">
                <a:latin typeface="Calibri" pitchFamily="34" charset="0"/>
                <a:cs typeface="Calibri" pitchFamily="34" charset="0"/>
              </a:rPr>
              <a:t> </a:t>
            </a:r>
            <a:r>
              <a:rPr lang="en-US" b="0" dirty="0" err="1">
                <a:latin typeface="Calibri" pitchFamily="34" charset="0"/>
                <a:cs typeface="Calibri" pitchFamily="34" charset="0"/>
              </a:rPr>
              <a:t>kepelabuhanan</a:t>
            </a:r>
            <a:r>
              <a:rPr lang="en-US" b="0" dirty="0">
                <a:latin typeface="Calibri" pitchFamily="34" charset="0"/>
                <a:cs typeface="Calibri" pitchFamily="34" charset="0"/>
              </a:rPr>
              <a:t> </a:t>
            </a:r>
            <a:r>
              <a:rPr lang="en-US" b="0" dirty="0" err="1">
                <a:latin typeface="Calibri" pitchFamily="34" charset="0"/>
                <a:cs typeface="Calibri" pitchFamily="34" charset="0"/>
              </a:rPr>
              <a:t>bagi</a:t>
            </a:r>
            <a:r>
              <a:rPr lang="en-US" b="0" dirty="0">
                <a:latin typeface="Calibri" pitchFamily="34" charset="0"/>
                <a:cs typeface="Calibri" pitchFamily="34" charset="0"/>
              </a:rPr>
              <a:t> </a:t>
            </a:r>
            <a:r>
              <a:rPr lang="en-US" b="0" dirty="0" err="1">
                <a:latin typeface="Calibri" pitchFamily="34" charset="0"/>
                <a:cs typeface="Calibri" pitchFamily="34" charset="0"/>
              </a:rPr>
              <a:t>pengguna</a:t>
            </a:r>
            <a:r>
              <a:rPr lang="id-ID" b="0" dirty="0">
                <a:latin typeface="Calibri" pitchFamily="34" charset="0"/>
                <a:cs typeface="Calibri" pitchFamily="34" charset="0"/>
              </a:rPr>
              <a:t> </a:t>
            </a:r>
            <a:r>
              <a:rPr lang="id-ID" b="0" dirty="0" smtClean="0">
                <a:latin typeface="Calibri" pitchFamily="34" charset="0"/>
                <a:cs typeface="Calibri" pitchFamily="34" charset="0"/>
              </a:rPr>
              <a:t>jasa.</a:t>
            </a:r>
          </a:p>
          <a:p>
            <a:pPr marL="900113" lvl="0" indent="-449263" algn="just">
              <a:spcBef>
                <a:spcPts val="0"/>
              </a:spcBef>
              <a:buFont typeface="+mj-lt"/>
              <a:buAutoNum type="arabicPeriod"/>
            </a:pPr>
            <a:r>
              <a:rPr lang="id-ID" b="0" dirty="0" smtClean="0">
                <a:latin typeface="Calibri" pitchFamily="34" charset="0"/>
                <a:cs typeface="Calibri" pitchFamily="34" charset="0"/>
              </a:rPr>
              <a:t>Perlu dibentuk Tim </a:t>
            </a:r>
            <a:r>
              <a:rPr lang="id-ID" b="0" dirty="0">
                <a:latin typeface="Calibri" pitchFamily="34" charset="0"/>
                <a:cs typeface="Calibri" pitchFamily="34" charset="0"/>
              </a:rPr>
              <a:t>Kerja </a:t>
            </a:r>
            <a:r>
              <a:rPr lang="id-ID" b="0" dirty="0" smtClean="0">
                <a:latin typeface="Calibri" pitchFamily="34" charset="0"/>
                <a:cs typeface="Calibri" pitchFamily="34" charset="0"/>
              </a:rPr>
              <a:t>Khusus untuk </a:t>
            </a:r>
            <a:r>
              <a:rPr lang="id-ID" b="0" dirty="0">
                <a:latin typeface="Calibri" pitchFamily="34" charset="0"/>
                <a:cs typeface="Calibri" pitchFamily="34" charset="0"/>
              </a:rPr>
              <a:t>mengkaji </a:t>
            </a:r>
            <a:r>
              <a:rPr lang="id-ID" b="0" dirty="0" smtClean="0">
                <a:latin typeface="Calibri" pitchFamily="34" charset="0"/>
                <a:cs typeface="Calibri" pitchFamily="34" charset="0"/>
              </a:rPr>
              <a:t>mengenai komponen </a:t>
            </a:r>
            <a:r>
              <a:rPr lang="id-ID" b="0" dirty="0">
                <a:latin typeface="Calibri" pitchFamily="34" charset="0"/>
                <a:cs typeface="Calibri" pitchFamily="34" charset="0"/>
              </a:rPr>
              <a:t>dan besaran tarif batas atas pelayanan jasa barang</a:t>
            </a:r>
            <a:endParaRPr lang="id-ID" b="0" dirty="0" smtClean="0">
              <a:latin typeface="Calibri" pitchFamily="34" charset="0"/>
              <a:cs typeface="Calibri" pitchFamily="34" charset="0"/>
            </a:endParaRPr>
          </a:p>
        </p:txBody>
      </p:sp>
      <p:sp>
        <p:nvSpPr>
          <p:cNvPr id="5" name="Rectangle 20"/>
          <p:cNvSpPr>
            <a:spLocks noChangeArrowheads="1"/>
          </p:cNvSpPr>
          <p:nvPr/>
        </p:nvSpPr>
        <p:spPr bwMode="auto">
          <a:xfrm>
            <a:off x="9321485" y="6180053"/>
            <a:ext cx="702078" cy="569913"/>
          </a:xfrm>
          <a:prstGeom prst="rect">
            <a:avLst/>
          </a:prstGeom>
          <a:noFill/>
          <a:ln w="9525">
            <a:noFill/>
            <a:miter lim="800000"/>
            <a:headEnd/>
            <a:tailEnd/>
          </a:ln>
          <a:effectLst/>
        </p:spPr>
        <p:txBody>
          <a:bodyPr lIns="128016" tIns="64008" rIns="128016" bIns="64008" anchor="ctr"/>
          <a:lstStyle/>
          <a:p>
            <a:pPr defTabSz="1279525">
              <a:defRPr/>
            </a:pPr>
            <a:fld id="{B5F4DBDF-68AC-476E-9E25-3064AA713988}" type="slidenum">
              <a:rPr lang="en-US" sz="2000">
                <a:ln w="18415" cmpd="sng">
                  <a:solidFill>
                    <a:srgbClr val="FFFFFF"/>
                  </a:solidFill>
                  <a:prstDash val="solid"/>
                </a:ln>
                <a:solidFill>
                  <a:srgbClr val="FFFFFF"/>
                </a:solidFill>
                <a:effectLst>
                  <a:outerShdw blurRad="63500" dir="3600000" algn="tl" rotWithShape="0">
                    <a:srgbClr val="000000">
                      <a:alpha val="70000"/>
                    </a:srgbClr>
                  </a:outerShdw>
                </a:effectLst>
              </a:rPr>
              <a:pPr defTabSz="1279525">
                <a:defRPr/>
              </a:pPr>
              <a:t>32</a:t>
            </a:fld>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Rectangle 2"/>
          <p:cNvSpPr txBox="1">
            <a:spLocks noChangeArrowheads="1"/>
          </p:cNvSpPr>
          <p:nvPr/>
        </p:nvSpPr>
        <p:spPr>
          <a:xfrm>
            <a:off x="0" y="0"/>
            <a:ext cx="9906000" cy="838200"/>
          </a:xfrm>
          <a:prstGeom prst="rect">
            <a:avLst/>
          </a:prstGeom>
          <a:noFill/>
          <a:ln>
            <a:noFill/>
          </a:ln>
        </p:spPr>
        <p:txBody>
          <a:bodyPr vert="horz" lIns="91440" tIns="45720" rIns="91440" bIns="45720" rtlCol="0"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marL="898525" indent="-898525"/>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III(B). </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St</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ocktake Implementasi SISLOGNAS</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Desember 2012</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Penurunan Biaya </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Logistik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d</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i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Pelabuhan</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4</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r>
            <a:b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b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b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br>
            <a:endParaRPr lang="id-ID" sz="1200" b="1" cap="none" spc="0" dirty="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xmlns="" val="340797326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7" name="Rectangle 3"/>
          <p:cNvSpPr>
            <a:spLocks noGrp="1" noChangeArrowheads="1"/>
          </p:cNvSpPr>
          <p:nvPr>
            <p:ph idx="1"/>
          </p:nvPr>
        </p:nvSpPr>
        <p:spPr>
          <a:xfrm>
            <a:off x="455451" y="1183561"/>
            <a:ext cx="8944864" cy="5257800"/>
          </a:xfrm>
          <a:noFill/>
        </p:spPr>
        <p:txBody>
          <a:bodyPr tIns="36000" bIns="36000">
            <a:noAutofit/>
          </a:bodyPr>
          <a:lstStyle/>
          <a:p>
            <a:pPr marL="457200" lvl="0" indent="-457200">
              <a:buFont typeface="+mj-lt"/>
              <a:buAutoNum type="arabicPeriod"/>
            </a:pPr>
            <a:r>
              <a:rPr lang="en-US" sz="2000" b="1" dirty="0" err="1" smtClean="0">
                <a:solidFill>
                  <a:srgbClr val="C00000"/>
                </a:solidFill>
                <a:latin typeface="Calibri" pitchFamily="34" charset="0"/>
                <a:cs typeface="Calibri" pitchFamily="34" charset="0"/>
              </a:rPr>
              <a:t>Perkembangan</a:t>
            </a:r>
            <a:r>
              <a:rPr lang="en-US" sz="2000" b="1" dirty="0">
                <a:solidFill>
                  <a:srgbClr val="C00000"/>
                </a:solidFill>
                <a:latin typeface="Calibri" pitchFamily="34" charset="0"/>
                <a:cs typeface="Calibri" pitchFamily="34" charset="0"/>
              </a:rPr>
              <a:t>:</a:t>
            </a:r>
            <a:endParaRPr lang="id-ID" sz="2000" b="1" dirty="0">
              <a:solidFill>
                <a:srgbClr val="C00000"/>
              </a:solidFill>
              <a:latin typeface="Calibri" pitchFamily="34" charset="0"/>
              <a:cs typeface="Calibri" pitchFamily="34" charset="0"/>
            </a:endParaRPr>
          </a:p>
          <a:p>
            <a:pPr marL="450850" lvl="0" algn="just"/>
            <a:r>
              <a:rPr lang="en-US" sz="1800" b="0" dirty="0" err="1">
                <a:latin typeface="Calibri" pitchFamily="34" charset="0"/>
                <a:cs typeface="Calibri" pitchFamily="34" charset="0"/>
              </a:rPr>
              <a:t>Sistem</a:t>
            </a:r>
            <a:r>
              <a:rPr lang="en-US" sz="1800" b="0" dirty="0">
                <a:latin typeface="Calibri" pitchFamily="34" charset="0"/>
                <a:cs typeface="Calibri" pitchFamily="34" charset="0"/>
              </a:rPr>
              <a:t> INALOG </a:t>
            </a:r>
            <a:r>
              <a:rPr lang="en-US" sz="1800" b="0" dirty="0" err="1">
                <a:latin typeface="Calibri" pitchFamily="34" charset="0"/>
                <a:cs typeface="Calibri" pitchFamily="34" charset="0"/>
              </a:rPr>
              <a:t>adalah</a:t>
            </a:r>
            <a:r>
              <a:rPr lang="en-US" sz="1800" b="0" dirty="0">
                <a:latin typeface="Calibri" pitchFamily="34" charset="0"/>
                <a:cs typeface="Calibri" pitchFamily="34" charset="0"/>
              </a:rPr>
              <a:t> </a:t>
            </a:r>
            <a:r>
              <a:rPr lang="en-US" sz="1800" b="0" dirty="0" err="1">
                <a:latin typeface="Calibri" pitchFamily="34" charset="0"/>
                <a:cs typeface="Calibri" pitchFamily="34" charset="0"/>
              </a:rPr>
              <a:t>pengembangan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lanjutan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dari</a:t>
            </a:r>
            <a:r>
              <a:rPr lang="en-US" sz="1800" b="0" dirty="0">
                <a:latin typeface="Calibri" pitchFamily="34" charset="0"/>
                <a:cs typeface="Calibri" pitchFamily="34" charset="0"/>
              </a:rPr>
              <a:t> </a:t>
            </a:r>
            <a:r>
              <a:rPr lang="en-US" sz="1800" b="0" dirty="0" err="1">
                <a:latin typeface="Calibri" pitchFamily="34" charset="0"/>
                <a:cs typeface="Calibri" pitchFamily="34" charset="0"/>
              </a:rPr>
              <a:t>sistem</a:t>
            </a:r>
            <a:r>
              <a:rPr lang="en-US" sz="1800" b="0" dirty="0">
                <a:latin typeface="Calibri" pitchFamily="34" charset="0"/>
                <a:cs typeface="Calibri" pitchFamily="34" charset="0"/>
              </a:rPr>
              <a:t> Indonesia National Single Window yang </a:t>
            </a:r>
            <a:r>
              <a:rPr lang="en-US" sz="1800" b="0" dirty="0" err="1">
                <a:latin typeface="Calibri" pitchFamily="34" charset="0"/>
                <a:cs typeface="Calibri" pitchFamily="34" charset="0"/>
              </a:rPr>
              <a:t>mengintegrasikan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sistem</a:t>
            </a:r>
            <a:r>
              <a:rPr lang="en-US" sz="1800" b="0" dirty="0">
                <a:latin typeface="Calibri" pitchFamily="34" charset="0"/>
                <a:cs typeface="Calibri" pitchFamily="34" charset="0"/>
              </a:rPr>
              <a:t> TIK </a:t>
            </a:r>
            <a:r>
              <a:rPr lang="en-US" sz="1800" b="0" dirty="0" err="1">
                <a:latin typeface="Calibri" pitchFamily="34" charset="0"/>
                <a:cs typeface="Calibri" pitchFamily="34" charset="0"/>
              </a:rPr>
              <a:t>pergerakan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barang</a:t>
            </a:r>
            <a:r>
              <a:rPr lang="en-US" sz="1800" b="0" dirty="0">
                <a:latin typeface="Calibri" pitchFamily="34" charset="0"/>
                <a:cs typeface="Calibri" pitchFamily="34" charset="0"/>
              </a:rPr>
              <a:t> di </a:t>
            </a:r>
            <a:r>
              <a:rPr lang="en-US" sz="1800" b="0" dirty="0" err="1">
                <a:latin typeface="Calibri" pitchFamily="34" charset="0"/>
                <a:cs typeface="Calibri" pitchFamily="34" charset="0"/>
              </a:rPr>
              <a:t>wilayah</a:t>
            </a:r>
            <a:r>
              <a:rPr lang="en-US" sz="1800" b="0" dirty="0">
                <a:latin typeface="Calibri" pitchFamily="34" charset="0"/>
                <a:cs typeface="Calibri" pitchFamily="34" charset="0"/>
              </a:rPr>
              <a:t> </a:t>
            </a:r>
            <a:r>
              <a:rPr lang="en-US" sz="1800" b="0" dirty="0" err="1">
                <a:latin typeface="Calibri" pitchFamily="34" charset="0"/>
                <a:cs typeface="Calibri" pitchFamily="34" charset="0"/>
              </a:rPr>
              <a:t>dalam</a:t>
            </a:r>
            <a:r>
              <a:rPr lang="en-US" sz="1800" b="0" dirty="0">
                <a:latin typeface="Calibri" pitchFamily="34" charset="0"/>
                <a:cs typeface="Calibri" pitchFamily="34" charset="0"/>
              </a:rPr>
              <a:t> </a:t>
            </a:r>
            <a:r>
              <a:rPr lang="en-US" sz="1800" b="0" dirty="0" err="1">
                <a:latin typeface="Calibri" pitchFamily="34" charset="0"/>
                <a:cs typeface="Calibri" pitchFamily="34" charset="0"/>
              </a:rPr>
              <a:t>negeri</a:t>
            </a:r>
            <a:r>
              <a:rPr lang="en-US" sz="1800" b="0" dirty="0">
                <a:latin typeface="Calibri" pitchFamily="34" charset="0"/>
                <a:cs typeface="Calibri" pitchFamily="34" charset="0"/>
              </a:rPr>
              <a:t> Indonesia, </a:t>
            </a:r>
            <a:r>
              <a:rPr lang="en-US" sz="1800" b="0" dirty="0" err="1">
                <a:latin typeface="Calibri" pitchFamily="34" charset="0"/>
                <a:cs typeface="Calibri" pitchFamily="34" charset="0"/>
              </a:rPr>
              <a:t>sehingga</a:t>
            </a:r>
            <a:r>
              <a:rPr lang="en-US" sz="1800" b="0" dirty="0">
                <a:latin typeface="Calibri" pitchFamily="34" charset="0"/>
                <a:cs typeface="Calibri" pitchFamily="34" charset="0"/>
              </a:rPr>
              <a:t> </a:t>
            </a:r>
            <a:r>
              <a:rPr lang="en-US" sz="1800" b="0" dirty="0" err="1">
                <a:latin typeface="Calibri" pitchFamily="34" charset="0"/>
                <a:cs typeface="Calibri" pitchFamily="34" charset="0"/>
              </a:rPr>
              <a:t>melalui</a:t>
            </a:r>
            <a:r>
              <a:rPr lang="en-US" sz="1800" b="0" dirty="0">
                <a:latin typeface="Calibri" pitchFamily="34" charset="0"/>
                <a:cs typeface="Calibri" pitchFamily="34" charset="0"/>
              </a:rPr>
              <a:t> </a:t>
            </a:r>
            <a:r>
              <a:rPr lang="en-US" sz="1800" b="0" dirty="0" err="1">
                <a:latin typeface="Calibri" pitchFamily="34" charset="0"/>
                <a:cs typeface="Calibri" pitchFamily="34" charset="0"/>
              </a:rPr>
              <a:t>keduanya</a:t>
            </a:r>
            <a:r>
              <a:rPr lang="en-US" sz="1800" b="0" dirty="0">
                <a:latin typeface="Calibri" pitchFamily="34" charset="0"/>
                <a:cs typeface="Calibri" pitchFamily="34" charset="0"/>
              </a:rPr>
              <a:t> </a:t>
            </a:r>
            <a:r>
              <a:rPr lang="en-US" sz="1800" b="0" dirty="0" err="1">
                <a:latin typeface="Calibri" pitchFamily="34" charset="0"/>
                <a:cs typeface="Calibri" pitchFamily="34" charset="0"/>
              </a:rPr>
              <a:t>direalisasikan</a:t>
            </a:r>
            <a:r>
              <a:rPr lang="en-US" sz="1800" b="0" dirty="0">
                <a:latin typeface="Calibri" pitchFamily="34" charset="0"/>
                <a:cs typeface="Calibri" pitchFamily="34" charset="0"/>
              </a:rPr>
              <a:t> “</a:t>
            </a:r>
            <a:r>
              <a:rPr lang="en-US" sz="1800" b="0" i="1" dirty="0">
                <a:latin typeface="Calibri" pitchFamily="34" charset="0"/>
                <a:cs typeface="Calibri" pitchFamily="34" charset="0"/>
              </a:rPr>
              <a:t>domestically integrated, globally connected</a:t>
            </a:r>
            <a:r>
              <a:rPr lang="en-US" sz="1800" b="0" dirty="0" smtClean="0">
                <a:latin typeface="Calibri" pitchFamily="34" charset="0"/>
                <a:cs typeface="Calibri" pitchFamily="34" charset="0"/>
              </a:rPr>
              <a:t>”.</a:t>
            </a:r>
            <a:endParaRPr lang="id-ID" sz="1800" b="0" dirty="0" smtClean="0">
              <a:latin typeface="Calibri" pitchFamily="34" charset="0"/>
              <a:cs typeface="Calibri" pitchFamily="34" charset="0"/>
            </a:endParaRPr>
          </a:p>
          <a:p>
            <a:pPr marL="450850" algn="just"/>
            <a:r>
              <a:rPr lang="en-US" sz="1800" b="0" dirty="0" err="1">
                <a:latin typeface="Calibri" pitchFamily="34" charset="0"/>
                <a:cs typeface="Calibri" pitchFamily="34" charset="0"/>
              </a:rPr>
              <a:t>Telah</a:t>
            </a:r>
            <a:r>
              <a:rPr lang="en-US" sz="1800" b="0" dirty="0">
                <a:latin typeface="Calibri" pitchFamily="34" charset="0"/>
                <a:cs typeface="Calibri" pitchFamily="34" charset="0"/>
              </a:rPr>
              <a:t> </a:t>
            </a:r>
            <a:r>
              <a:rPr lang="en-US" sz="1800" b="0" dirty="0" err="1">
                <a:latin typeface="Calibri" pitchFamily="34" charset="0"/>
                <a:cs typeface="Calibri" pitchFamily="34" charset="0"/>
              </a:rPr>
              <a:t>disampaikan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surat</a:t>
            </a:r>
            <a:r>
              <a:rPr lang="en-US" sz="1800" b="0" dirty="0">
                <a:latin typeface="Calibri" pitchFamily="34" charset="0"/>
                <a:cs typeface="Calibri" pitchFamily="34" charset="0"/>
              </a:rPr>
              <a:t> </a:t>
            </a:r>
            <a:r>
              <a:rPr lang="en-US" sz="1800" b="0" dirty="0" err="1">
                <a:latin typeface="Calibri" pitchFamily="34" charset="0"/>
                <a:cs typeface="Calibri" pitchFamily="34" charset="0"/>
              </a:rPr>
              <a:t>Deputi</a:t>
            </a:r>
            <a:r>
              <a:rPr lang="en-US" sz="1800" b="0" dirty="0">
                <a:latin typeface="Calibri" pitchFamily="34" charset="0"/>
                <a:cs typeface="Calibri" pitchFamily="34" charset="0"/>
              </a:rPr>
              <a:t> </a:t>
            </a:r>
            <a:r>
              <a:rPr lang="en-US" sz="1800" b="0" dirty="0" err="1">
                <a:latin typeface="Calibri" pitchFamily="34" charset="0"/>
                <a:cs typeface="Calibri" pitchFamily="34" charset="0"/>
              </a:rPr>
              <a:t>Menko</a:t>
            </a:r>
            <a:r>
              <a:rPr lang="en-US" sz="1800" b="0" dirty="0">
                <a:latin typeface="Calibri" pitchFamily="34" charset="0"/>
                <a:cs typeface="Calibri" pitchFamily="34" charset="0"/>
              </a:rPr>
              <a:t> </a:t>
            </a:r>
            <a:r>
              <a:rPr lang="en-US" sz="1800" b="0" dirty="0" err="1">
                <a:latin typeface="Calibri" pitchFamily="34" charset="0"/>
                <a:cs typeface="Calibri" pitchFamily="34" charset="0"/>
              </a:rPr>
              <a:t>Perekonomian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Bidang</a:t>
            </a:r>
            <a:r>
              <a:rPr lang="en-US" sz="1800" b="0" dirty="0">
                <a:latin typeface="Calibri" pitchFamily="34" charset="0"/>
                <a:cs typeface="Calibri" pitchFamily="34" charset="0"/>
              </a:rPr>
              <a:t> </a:t>
            </a:r>
            <a:r>
              <a:rPr lang="en-US" sz="1800" b="0" dirty="0" err="1">
                <a:latin typeface="Calibri" pitchFamily="34" charset="0"/>
                <a:cs typeface="Calibri" pitchFamily="34" charset="0"/>
              </a:rPr>
              <a:t>Industri</a:t>
            </a:r>
            <a:r>
              <a:rPr lang="en-US" sz="1800" b="0" dirty="0">
                <a:latin typeface="Calibri" pitchFamily="34" charset="0"/>
                <a:cs typeface="Calibri" pitchFamily="34" charset="0"/>
              </a:rPr>
              <a:t> </a:t>
            </a:r>
            <a:r>
              <a:rPr lang="en-US" sz="1800" b="0" dirty="0" err="1">
                <a:latin typeface="Calibri" pitchFamily="34" charset="0"/>
                <a:cs typeface="Calibri" pitchFamily="34" charset="0"/>
              </a:rPr>
              <a:t>dan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Perdagangan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kepada</a:t>
            </a:r>
            <a:r>
              <a:rPr lang="en-US" sz="1800" b="0" dirty="0">
                <a:latin typeface="Calibri" pitchFamily="34" charset="0"/>
                <a:cs typeface="Calibri" pitchFamily="34" charset="0"/>
              </a:rPr>
              <a:t> </a:t>
            </a:r>
            <a:r>
              <a:rPr lang="en-US" sz="1800" b="0" dirty="0" err="1">
                <a:latin typeface="Calibri" pitchFamily="34" charset="0"/>
                <a:cs typeface="Calibri" pitchFamily="34" charset="0"/>
              </a:rPr>
              <a:t>Kementerian</a:t>
            </a:r>
            <a:r>
              <a:rPr lang="en-US" sz="1800" b="0" dirty="0">
                <a:latin typeface="Calibri" pitchFamily="34" charset="0"/>
                <a:cs typeface="Calibri" pitchFamily="34" charset="0"/>
              </a:rPr>
              <a:t> Negara BUMN No. S-220/D.IV.M.EKON</a:t>
            </a:r>
            <a:r>
              <a:rPr lang="en-US" sz="1800" b="0" dirty="0" smtClean="0">
                <a:latin typeface="Calibri" pitchFamily="34" charset="0"/>
                <a:cs typeface="Calibri" pitchFamily="34" charset="0"/>
              </a:rPr>
              <a:t>/</a:t>
            </a:r>
            <a:r>
              <a:rPr lang="id-ID" sz="1800" b="0" dirty="0" smtClean="0">
                <a:latin typeface="Calibri" pitchFamily="34" charset="0"/>
                <a:cs typeface="Calibri" pitchFamily="34" charset="0"/>
              </a:rPr>
              <a:t>-</a:t>
            </a:r>
            <a:r>
              <a:rPr lang="en-US" sz="1800" b="0" dirty="0" smtClean="0">
                <a:latin typeface="Calibri" pitchFamily="34" charset="0"/>
                <a:cs typeface="Calibri" pitchFamily="34" charset="0"/>
              </a:rPr>
              <a:t>10/2012 </a:t>
            </a:r>
            <a:r>
              <a:rPr lang="en-US" sz="1800" b="0" dirty="0" err="1">
                <a:latin typeface="Calibri" pitchFamily="34" charset="0"/>
                <a:cs typeface="Calibri" pitchFamily="34" charset="0"/>
              </a:rPr>
              <a:t>tanggal</a:t>
            </a:r>
            <a:r>
              <a:rPr lang="en-US" sz="1800" b="0" dirty="0">
                <a:latin typeface="Calibri" pitchFamily="34" charset="0"/>
                <a:cs typeface="Calibri" pitchFamily="34" charset="0"/>
              </a:rPr>
              <a:t> 1 </a:t>
            </a:r>
            <a:r>
              <a:rPr lang="en-US" sz="1800" b="0" dirty="0" err="1">
                <a:latin typeface="Calibri" pitchFamily="34" charset="0"/>
                <a:cs typeface="Calibri" pitchFamily="34" charset="0"/>
              </a:rPr>
              <a:t>Oktober</a:t>
            </a:r>
            <a:r>
              <a:rPr lang="en-US" sz="1800" b="0" dirty="0">
                <a:latin typeface="Calibri" pitchFamily="34" charset="0"/>
                <a:cs typeface="Calibri" pitchFamily="34" charset="0"/>
              </a:rPr>
              <a:t> 2012, </a:t>
            </a:r>
            <a:r>
              <a:rPr lang="en-US" sz="1800" b="0" dirty="0" err="1">
                <a:latin typeface="Calibri" pitchFamily="34" charset="0"/>
                <a:cs typeface="Calibri" pitchFamily="34" charset="0"/>
              </a:rPr>
              <a:t>untuk</a:t>
            </a:r>
            <a:r>
              <a:rPr lang="en-US" sz="1800" b="0" dirty="0">
                <a:latin typeface="Calibri" pitchFamily="34" charset="0"/>
                <a:cs typeface="Calibri" pitchFamily="34" charset="0"/>
              </a:rPr>
              <a:t> </a:t>
            </a:r>
            <a:r>
              <a:rPr lang="en-US" sz="1800" b="0" dirty="0" err="1">
                <a:latin typeface="Calibri" pitchFamily="34" charset="0"/>
                <a:cs typeface="Calibri" pitchFamily="34" charset="0"/>
              </a:rPr>
              <a:t>menyiapkan</a:t>
            </a:r>
            <a:r>
              <a:rPr lang="en-US" sz="1800" b="0" dirty="0">
                <a:latin typeface="Calibri" pitchFamily="34" charset="0"/>
                <a:cs typeface="Calibri" pitchFamily="34" charset="0"/>
              </a:rPr>
              <a:t> program </a:t>
            </a:r>
            <a:r>
              <a:rPr lang="id-ID" sz="1800" b="0" dirty="0">
                <a:latin typeface="Calibri" pitchFamily="34" charset="0"/>
                <a:cs typeface="Calibri" pitchFamily="34" charset="0"/>
              </a:rPr>
              <a:t>“</a:t>
            </a:r>
            <a:r>
              <a:rPr lang="en-US" sz="1800" b="0" dirty="0" err="1">
                <a:latin typeface="Calibri" pitchFamily="34" charset="0"/>
                <a:cs typeface="Calibri" pitchFamily="34" charset="0"/>
              </a:rPr>
              <a:t>Pengembangan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Pengelolaan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Pengoperasian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serta</a:t>
            </a:r>
            <a:r>
              <a:rPr lang="en-US" sz="1800" b="0" dirty="0">
                <a:latin typeface="Calibri" pitchFamily="34" charset="0"/>
                <a:cs typeface="Calibri" pitchFamily="34" charset="0"/>
              </a:rPr>
              <a:t> </a:t>
            </a:r>
            <a:r>
              <a:rPr lang="en-US" sz="1800" b="0" dirty="0" err="1">
                <a:latin typeface="Calibri" pitchFamily="34" charset="0"/>
                <a:cs typeface="Calibri" pitchFamily="34" charset="0"/>
              </a:rPr>
              <a:t>Revitalisasi</a:t>
            </a:r>
            <a:r>
              <a:rPr lang="en-US" sz="1800" b="0" dirty="0">
                <a:latin typeface="Calibri" pitchFamily="34" charset="0"/>
                <a:cs typeface="Calibri" pitchFamily="34" charset="0"/>
              </a:rPr>
              <a:t> </a:t>
            </a:r>
            <a:r>
              <a:rPr lang="en-US" sz="1800" b="0" dirty="0" err="1">
                <a:latin typeface="Calibri" pitchFamily="34" charset="0"/>
                <a:cs typeface="Calibri" pitchFamily="34" charset="0"/>
              </a:rPr>
              <a:t>Bisnis</a:t>
            </a:r>
            <a:r>
              <a:rPr lang="en-US" sz="1800" b="0" dirty="0">
                <a:latin typeface="Calibri" pitchFamily="34" charset="0"/>
                <a:cs typeface="Calibri" pitchFamily="34" charset="0"/>
              </a:rPr>
              <a:t> BUMN </a:t>
            </a:r>
            <a:r>
              <a:rPr lang="en-US" sz="1800" b="0" dirty="0" err="1">
                <a:latin typeface="Calibri" pitchFamily="34" charset="0"/>
                <a:cs typeface="Calibri" pitchFamily="34" charset="0"/>
              </a:rPr>
              <a:t>Sektor</a:t>
            </a:r>
            <a:r>
              <a:rPr lang="en-US" sz="1800" b="0" dirty="0">
                <a:latin typeface="Calibri" pitchFamily="34" charset="0"/>
                <a:cs typeface="Calibri" pitchFamily="34" charset="0"/>
              </a:rPr>
              <a:t> </a:t>
            </a:r>
            <a:r>
              <a:rPr lang="en-US" sz="1800" b="0" dirty="0" err="1">
                <a:latin typeface="Calibri" pitchFamily="34" charset="0"/>
                <a:cs typeface="Calibri" pitchFamily="34" charset="0"/>
              </a:rPr>
              <a:t>Maritim</a:t>
            </a:r>
            <a:r>
              <a:rPr lang="en-US" sz="1800" b="0" dirty="0">
                <a:latin typeface="Calibri" pitchFamily="34" charset="0"/>
                <a:cs typeface="Calibri" pitchFamily="34" charset="0"/>
              </a:rPr>
              <a:t>” </a:t>
            </a:r>
            <a:r>
              <a:rPr lang="en-US" sz="1800" b="0" dirty="0" err="1">
                <a:latin typeface="Calibri" pitchFamily="34" charset="0"/>
                <a:cs typeface="Calibri" pitchFamily="34" charset="0"/>
              </a:rPr>
              <a:t>dalam</a:t>
            </a:r>
            <a:r>
              <a:rPr lang="en-US" sz="1800" b="0" dirty="0">
                <a:latin typeface="Calibri" pitchFamily="34" charset="0"/>
                <a:cs typeface="Calibri" pitchFamily="34" charset="0"/>
              </a:rPr>
              <a:t> </a:t>
            </a:r>
            <a:r>
              <a:rPr lang="en-US" sz="1800" b="0" dirty="0" err="1">
                <a:latin typeface="Calibri" pitchFamily="34" charset="0"/>
                <a:cs typeface="Calibri" pitchFamily="34" charset="0"/>
              </a:rPr>
              <a:t>kerangka</a:t>
            </a:r>
            <a:r>
              <a:rPr lang="en-US" sz="1800" b="0" dirty="0">
                <a:latin typeface="Calibri" pitchFamily="34" charset="0"/>
                <a:cs typeface="Calibri" pitchFamily="34" charset="0"/>
              </a:rPr>
              <a:t> </a:t>
            </a:r>
            <a:r>
              <a:rPr lang="en-US" sz="1800" b="0" dirty="0" err="1">
                <a:latin typeface="Calibri" pitchFamily="34" charset="0"/>
                <a:cs typeface="Calibri" pitchFamily="34" charset="0"/>
              </a:rPr>
              <a:t>pembangunan</a:t>
            </a:r>
            <a:r>
              <a:rPr lang="en-US" sz="1800" b="0" dirty="0">
                <a:latin typeface="Calibri" pitchFamily="34" charset="0"/>
                <a:cs typeface="Calibri" pitchFamily="34" charset="0"/>
              </a:rPr>
              <a:t> TIK </a:t>
            </a:r>
            <a:r>
              <a:rPr lang="en-US" sz="1800" b="0" dirty="0" err="1">
                <a:latin typeface="Calibri" pitchFamily="34" charset="0"/>
                <a:cs typeface="Calibri" pitchFamily="34" charset="0"/>
              </a:rPr>
              <a:t>berskala</a:t>
            </a:r>
            <a:r>
              <a:rPr lang="en-US" sz="1800" b="0" dirty="0">
                <a:latin typeface="Calibri" pitchFamily="34" charset="0"/>
                <a:cs typeface="Calibri" pitchFamily="34" charset="0"/>
              </a:rPr>
              <a:t> </a:t>
            </a:r>
            <a:r>
              <a:rPr lang="en-US" sz="1800" b="0" dirty="0" err="1">
                <a:latin typeface="Calibri" pitchFamily="34" charset="0"/>
                <a:cs typeface="Calibri" pitchFamily="34" charset="0"/>
              </a:rPr>
              <a:t>nasional</a:t>
            </a:r>
            <a:r>
              <a:rPr lang="en-US" sz="1800" b="0" dirty="0">
                <a:latin typeface="Calibri" pitchFamily="34" charset="0"/>
                <a:cs typeface="Calibri" pitchFamily="34" charset="0"/>
              </a:rPr>
              <a:t> </a:t>
            </a:r>
            <a:r>
              <a:rPr lang="en-US" sz="1800" b="0" dirty="0" err="1">
                <a:latin typeface="Calibri" pitchFamily="34" charset="0"/>
                <a:cs typeface="Calibri" pitchFamily="34" charset="0"/>
              </a:rPr>
              <a:t>bagi</a:t>
            </a:r>
            <a:r>
              <a:rPr lang="en-US" sz="1800" b="0" dirty="0">
                <a:latin typeface="Calibri" pitchFamily="34" charset="0"/>
                <a:cs typeface="Calibri" pitchFamily="34" charset="0"/>
              </a:rPr>
              <a:t> BUMN-BUMN yang </a:t>
            </a:r>
            <a:r>
              <a:rPr lang="en-US" sz="1800" b="0" dirty="0" err="1">
                <a:latin typeface="Calibri" pitchFamily="34" charset="0"/>
                <a:cs typeface="Calibri" pitchFamily="34" charset="0"/>
              </a:rPr>
              <a:t>telah</a:t>
            </a:r>
            <a:r>
              <a:rPr lang="en-US" sz="1800" b="0" dirty="0">
                <a:latin typeface="Calibri" pitchFamily="34" charset="0"/>
                <a:cs typeface="Calibri" pitchFamily="34" charset="0"/>
              </a:rPr>
              <a:t> </a:t>
            </a:r>
            <a:r>
              <a:rPr lang="en-US" sz="1800" b="0" dirty="0" err="1">
                <a:latin typeface="Calibri" pitchFamily="34" charset="0"/>
                <a:cs typeface="Calibri" pitchFamily="34" charset="0"/>
              </a:rPr>
              <a:t>memiliki</a:t>
            </a:r>
            <a:r>
              <a:rPr lang="en-US" sz="1800" b="0" dirty="0">
                <a:latin typeface="Calibri" pitchFamily="34" charset="0"/>
                <a:cs typeface="Calibri" pitchFamily="34" charset="0"/>
              </a:rPr>
              <a:t> </a:t>
            </a:r>
            <a:r>
              <a:rPr lang="en-US" sz="1800" b="0" dirty="0" err="1">
                <a:latin typeface="Calibri" pitchFamily="34" charset="0"/>
                <a:cs typeface="Calibri" pitchFamily="34" charset="0"/>
              </a:rPr>
              <a:t>jaringan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logistik</a:t>
            </a:r>
            <a:r>
              <a:rPr lang="en-US" sz="1800" b="0" dirty="0">
                <a:latin typeface="Calibri" pitchFamily="34" charset="0"/>
                <a:cs typeface="Calibri" pitchFamily="34" charset="0"/>
              </a:rPr>
              <a:t>. </a:t>
            </a:r>
            <a:endParaRPr lang="id-ID" sz="1800" b="0" dirty="0">
              <a:latin typeface="Calibri" pitchFamily="34" charset="0"/>
              <a:cs typeface="Calibri" pitchFamily="34" charset="0"/>
            </a:endParaRPr>
          </a:p>
          <a:p>
            <a:r>
              <a:rPr lang="id-ID" sz="2000" b="1" smtClean="0">
                <a:solidFill>
                  <a:srgbClr val="C00000"/>
                </a:solidFill>
                <a:latin typeface="Calibri" pitchFamily="34" charset="0"/>
                <a:cs typeface="Calibri" pitchFamily="34" charset="0"/>
              </a:rPr>
              <a:t>2.     Tindak </a:t>
            </a:r>
            <a:r>
              <a:rPr lang="id-ID" sz="2000" b="1" dirty="0" smtClean="0">
                <a:solidFill>
                  <a:srgbClr val="C00000"/>
                </a:solidFill>
                <a:latin typeface="Calibri" pitchFamily="34" charset="0"/>
                <a:cs typeface="Calibri" pitchFamily="34" charset="0"/>
              </a:rPr>
              <a:t>lanjutan :</a:t>
            </a:r>
            <a:endParaRPr lang="id-ID" sz="2000" b="1" dirty="0">
              <a:solidFill>
                <a:srgbClr val="C00000"/>
              </a:solidFill>
              <a:latin typeface="Calibri" pitchFamily="34" charset="0"/>
              <a:cs typeface="Calibri" pitchFamily="34" charset="0"/>
            </a:endParaRPr>
          </a:p>
          <a:p>
            <a:pPr marL="450850" lvl="0"/>
            <a:r>
              <a:rPr lang="id-ID" sz="1800" b="0" dirty="0">
                <a:latin typeface="Calibri" pitchFamily="34" charset="0"/>
                <a:cs typeface="Calibri" pitchFamily="34" charset="0"/>
              </a:rPr>
              <a:t>Pembuatan desain e-logistik (INALOG)</a:t>
            </a:r>
          </a:p>
          <a:p>
            <a:pPr marL="450850" lvl="0" algn="just"/>
            <a:r>
              <a:rPr lang="id-ID" sz="1800" b="0" dirty="0">
                <a:latin typeface="Calibri" pitchFamily="34" charset="0"/>
                <a:cs typeface="Calibri" pitchFamily="34" charset="0"/>
              </a:rPr>
              <a:t>P</a:t>
            </a:r>
            <a:r>
              <a:rPr lang="en-US" sz="1800" b="0" dirty="0" err="1">
                <a:latin typeface="Calibri" pitchFamily="34" charset="0"/>
                <a:cs typeface="Calibri" pitchFamily="34" charset="0"/>
              </a:rPr>
              <a:t>erlu</a:t>
            </a:r>
            <a:r>
              <a:rPr lang="en-US" sz="1800" b="0" dirty="0">
                <a:latin typeface="Calibri" pitchFamily="34" charset="0"/>
                <a:cs typeface="Calibri" pitchFamily="34" charset="0"/>
              </a:rPr>
              <a:t> </a:t>
            </a:r>
            <a:r>
              <a:rPr lang="en-US" sz="1800" b="0" dirty="0" err="1">
                <a:latin typeface="Calibri" pitchFamily="34" charset="0"/>
                <a:cs typeface="Calibri" pitchFamily="34" charset="0"/>
              </a:rPr>
              <a:t>menjadi</a:t>
            </a:r>
            <a:r>
              <a:rPr lang="en-US" sz="1800" b="0" dirty="0">
                <a:latin typeface="Calibri" pitchFamily="34" charset="0"/>
                <a:cs typeface="Calibri" pitchFamily="34" charset="0"/>
              </a:rPr>
              <a:t> agenda </a:t>
            </a:r>
            <a:r>
              <a:rPr lang="en-US" sz="1800" b="0" dirty="0" err="1">
                <a:latin typeface="Calibri" pitchFamily="34" charset="0"/>
                <a:cs typeface="Calibri" pitchFamily="34" charset="0"/>
              </a:rPr>
              <a:t>rapat</a:t>
            </a:r>
            <a:r>
              <a:rPr lang="en-US" sz="1800" b="0" dirty="0">
                <a:latin typeface="Calibri" pitchFamily="34" charset="0"/>
                <a:cs typeface="Calibri" pitchFamily="34" charset="0"/>
              </a:rPr>
              <a:t> </a:t>
            </a:r>
            <a:r>
              <a:rPr lang="en-US" sz="1800" b="0" dirty="0" err="1">
                <a:latin typeface="Calibri" pitchFamily="34" charset="0"/>
                <a:cs typeface="Calibri" pitchFamily="34" charset="0"/>
              </a:rPr>
              <a:t>koordinasi</a:t>
            </a:r>
            <a:r>
              <a:rPr lang="en-US" sz="1800" b="0" dirty="0">
                <a:latin typeface="Calibri" pitchFamily="34" charset="0"/>
                <a:cs typeface="Calibri" pitchFamily="34" charset="0"/>
              </a:rPr>
              <a:t> </a:t>
            </a:r>
            <a:r>
              <a:rPr lang="en-US" sz="1800" b="0" dirty="0" err="1">
                <a:latin typeface="Calibri" pitchFamily="34" charset="0"/>
                <a:cs typeface="Calibri" pitchFamily="34" charset="0"/>
              </a:rPr>
              <a:t>setingkat</a:t>
            </a:r>
            <a:r>
              <a:rPr lang="en-US" sz="1800" b="0" dirty="0">
                <a:latin typeface="Calibri" pitchFamily="34" charset="0"/>
                <a:cs typeface="Calibri" pitchFamily="34" charset="0"/>
              </a:rPr>
              <a:t> </a:t>
            </a:r>
            <a:r>
              <a:rPr lang="en-US" sz="1800" b="0" dirty="0" err="1">
                <a:latin typeface="Calibri" pitchFamily="34" charset="0"/>
                <a:cs typeface="Calibri" pitchFamily="34" charset="0"/>
              </a:rPr>
              <a:t>Menteri</a:t>
            </a:r>
            <a:r>
              <a:rPr lang="en-US" sz="1800" b="0" dirty="0">
                <a:latin typeface="Calibri" pitchFamily="34" charset="0"/>
                <a:cs typeface="Calibri" pitchFamily="34" charset="0"/>
              </a:rPr>
              <a:t> </a:t>
            </a:r>
            <a:r>
              <a:rPr lang="en-US" sz="1800" b="0" dirty="0" err="1">
                <a:latin typeface="Calibri" pitchFamily="34" charset="0"/>
                <a:cs typeface="Calibri" pitchFamily="34" charset="0"/>
              </a:rPr>
              <a:t>untuk</a:t>
            </a:r>
            <a:r>
              <a:rPr lang="en-US" sz="1800" b="0" dirty="0">
                <a:latin typeface="Calibri" pitchFamily="34" charset="0"/>
                <a:cs typeface="Calibri" pitchFamily="34" charset="0"/>
              </a:rPr>
              <a:t> </a:t>
            </a:r>
            <a:r>
              <a:rPr lang="en-US" sz="1800" b="0" dirty="0" err="1">
                <a:latin typeface="Calibri" pitchFamily="34" charset="0"/>
                <a:cs typeface="Calibri" pitchFamily="34" charset="0"/>
              </a:rPr>
              <a:t>mendorong</a:t>
            </a:r>
            <a:r>
              <a:rPr lang="en-US" sz="1800" b="0" dirty="0">
                <a:latin typeface="Calibri" pitchFamily="34" charset="0"/>
                <a:cs typeface="Calibri" pitchFamily="34" charset="0"/>
              </a:rPr>
              <a:t> </a:t>
            </a:r>
            <a:r>
              <a:rPr lang="en-US" sz="1800" b="0" dirty="0" err="1">
                <a:latin typeface="Calibri" pitchFamily="34" charset="0"/>
                <a:cs typeface="Calibri" pitchFamily="34" charset="0"/>
              </a:rPr>
              <a:t>terjadinya</a:t>
            </a:r>
            <a:r>
              <a:rPr lang="en-US" sz="1800" b="0" dirty="0">
                <a:latin typeface="Calibri" pitchFamily="34" charset="0"/>
                <a:cs typeface="Calibri" pitchFamily="34" charset="0"/>
              </a:rPr>
              <a:t> </a:t>
            </a:r>
            <a:r>
              <a:rPr lang="en-US" sz="1800" b="0" dirty="0" err="1">
                <a:latin typeface="Calibri" pitchFamily="34" charset="0"/>
                <a:cs typeface="Calibri" pitchFamily="34" charset="0"/>
              </a:rPr>
              <a:t>sinergi</a:t>
            </a:r>
            <a:r>
              <a:rPr lang="en-US" sz="1800" b="0" dirty="0">
                <a:latin typeface="Calibri" pitchFamily="34" charset="0"/>
                <a:cs typeface="Calibri" pitchFamily="34" charset="0"/>
              </a:rPr>
              <a:t> </a:t>
            </a:r>
            <a:r>
              <a:rPr lang="en-US" sz="1800" b="0" dirty="0" err="1">
                <a:latin typeface="Calibri" pitchFamily="34" charset="0"/>
                <a:cs typeface="Calibri" pitchFamily="34" charset="0"/>
              </a:rPr>
              <a:t>antara</a:t>
            </a:r>
            <a:r>
              <a:rPr lang="en-US" sz="1800" b="0" dirty="0">
                <a:latin typeface="Calibri" pitchFamily="34" charset="0"/>
                <a:cs typeface="Calibri" pitchFamily="34" charset="0"/>
              </a:rPr>
              <a:t> Tim </a:t>
            </a:r>
            <a:r>
              <a:rPr lang="en-US" sz="1800" b="0" dirty="0" err="1">
                <a:latin typeface="Calibri" pitchFamily="34" charset="0"/>
                <a:cs typeface="Calibri" pitchFamily="34" charset="0"/>
              </a:rPr>
              <a:t>Kerja</a:t>
            </a:r>
            <a:r>
              <a:rPr lang="en-US" sz="1800" b="0" dirty="0">
                <a:latin typeface="Calibri" pitchFamily="34" charset="0"/>
                <a:cs typeface="Calibri" pitchFamily="34" charset="0"/>
              </a:rPr>
              <a:t> SISLOGNAS </a:t>
            </a:r>
            <a:r>
              <a:rPr lang="en-US" sz="1800" b="0" dirty="0" err="1">
                <a:latin typeface="Calibri" pitchFamily="34" charset="0"/>
                <a:cs typeface="Calibri" pitchFamily="34" charset="0"/>
              </a:rPr>
              <a:t>dengan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Kementerian</a:t>
            </a:r>
            <a:r>
              <a:rPr lang="en-US" sz="1800" b="0" dirty="0">
                <a:latin typeface="Calibri" pitchFamily="34" charset="0"/>
                <a:cs typeface="Calibri" pitchFamily="34" charset="0"/>
              </a:rPr>
              <a:t> Negara BUMN </a:t>
            </a:r>
            <a:r>
              <a:rPr lang="en-US" sz="1800" b="0" dirty="0" err="1">
                <a:latin typeface="Calibri" pitchFamily="34" charset="0"/>
                <a:cs typeface="Calibri" pitchFamily="34" charset="0"/>
              </a:rPr>
              <a:t>dalam</a:t>
            </a:r>
            <a:r>
              <a:rPr lang="en-US" sz="1800" b="0" dirty="0">
                <a:latin typeface="Calibri" pitchFamily="34" charset="0"/>
                <a:cs typeface="Calibri" pitchFamily="34" charset="0"/>
              </a:rPr>
              <a:t> </a:t>
            </a:r>
            <a:r>
              <a:rPr lang="en-US" sz="1800" b="0" dirty="0" err="1">
                <a:latin typeface="Calibri" pitchFamily="34" charset="0"/>
                <a:cs typeface="Calibri" pitchFamily="34" charset="0"/>
              </a:rPr>
              <a:t>mengimplementasikan</a:t>
            </a:r>
            <a:r>
              <a:rPr lang="en-US" sz="1800" b="0" dirty="0">
                <a:latin typeface="Calibri" pitchFamily="34" charset="0"/>
                <a:cs typeface="Calibri" pitchFamily="34" charset="0"/>
              </a:rPr>
              <a:t> </a:t>
            </a:r>
            <a:r>
              <a:rPr lang="en-US" sz="1800" b="0" dirty="0" err="1">
                <a:latin typeface="Calibri" pitchFamily="34" charset="0"/>
                <a:cs typeface="Calibri" pitchFamily="34" charset="0"/>
              </a:rPr>
              <a:t>Cetak</a:t>
            </a:r>
            <a:r>
              <a:rPr lang="en-US" sz="1800" b="0" dirty="0">
                <a:latin typeface="Calibri" pitchFamily="34" charset="0"/>
                <a:cs typeface="Calibri" pitchFamily="34" charset="0"/>
              </a:rPr>
              <a:t> </a:t>
            </a:r>
            <a:r>
              <a:rPr lang="en-US" sz="1800" b="0" dirty="0" err="1">
                <a:latin typeface="Calibri" pitchFamily="34" charset="0"/>
                <a:cs typeface="Calibri" pitchFamily="34" charset="0"/>
              </a:rPr>
              <a:t>Biru</a:t>
            </a:r>
            <a:r>
              <a:rPr lang="en-US" sz="1800" b="0" dirty="0">
                <a:latin typeface="Calibri" pitchFamily="34" charset="0"/>
                <a:cs typeface="Calibri" pitchFamily="34" charset="0"/>
              </a:rPr>
              <a:t> SISLOGNAS.</a:t>
            </a:r>
            <a:endParaRPr lang="id-ID" sz="1800" b="0" dirty="0">
              <a:latin typeface="Calibri" pitchFamily="34" charset="0"/>
              <a:cs typeface="Calibri" pitchFamily="34" charset="0"/>
            </a:endParaRPr>
          </a:p>
          <a:p>
            <a:pPr marL="457200" lvl="1" indent="0">
              <a:spcBef>
                <a:spcPts val="0"/>
              </a:spcBef>
              <a:buNone/>
            </a:pPr>
            <a:endParaRPr lang="id-ID" sz="1600" dirty="0">
              <a:latin typeface="Calibri" pitchFamily="34" charset="0"/>
              <a:cs typeface="Calibri" pitchFamily="34" charset="0"/>
            </a:endParaRPr>
          </a:p>
        </p:txBody>
      </p:sp>
      <p:sp>
        <p:nvSpPr>
          <p:cNvPr id="5" name="Rectangle 20"/>
          <p:cNvSpPr>
            <a:spLocks noChangeArrowheads="1"/>
          </p:cNvSpPr>
          <p:nvPr/>
        </p:nvSpPr>
        <p:spPr bwMode="auto">
          <a:xfrm>
            <a:off x="9321485" y="6180053"/>
            <a:ext cx="702078" cy="569913"/>
          </a:xfrm>
          <a:prstGeom prst="rect">
            <a:avLst/>
          </a:prstGeom>
          <a:noFill/>
          <a:ln w="9525">
            <a:noFill/>
            <a:miter lim="800000"/>
            <a:headEnd/>
            <a:tailEnd/>
          </a:ln>
          <a:effectLst/>
        </p:spPr>
        <p:txBody>
          <a:bodyPr lIns="128016" tIns="64008" rIns="128016" bIns="64008" anchor="ctr"/>
          <a:lstStyle/>
          <a:p>
            <a:pPr defTabSz="1279525">
              <a:defRPr/>
            </a:pPr>
            <a:fld id="{B5F4DBDF-68AC-476E-9E25-3064AA713988}" type="slidenum">
              <a:rPr lang="en-US" sz="2000">
                <a:ln w="18415" cmpd="sng">
                  <a:solidFill>
                    <a:srgbClr val="FFFFFF"/>
                  </a:solidFill>
                  <a:prstDash val="solid"/>
                </a:ln>
                <a:solidFill>
                  <a:srgbClr val="FFFFFF"/>
                </a:solidFill>
                <a:effectLst>
                  <a:outerShdw blurRad="63500" dir="3600000" algn="tl" rotWithShape="0">
                    <a:srgbClr val="000000">
                      <a:alpha val="70000"/>
                    </a:srgbClr>
                  </a:outerShdw>
                </a:effectLst>
              </a:rPr>
              <a:pPr defTabSz="1279525">
                <a:defRPr/>
              </a:pPr>
              <a:t>33</a:t>
            </a:fld>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Rectangle 2"/>
          <p:cNvSpPr txBox="1">
            <a:spLocks noChangeArrowheads="1"/>
          </p:cNvSpPr>
          <p:nvPr/>
        </p:nvSpPr>
        <p:spPr>
          <a:xfrm>
            <a:off x="0" y="0"/>
            <a:ext cx="9906000" cy="838200"/>
          </a:xfrm>
          <a:prstGeom prst="rect">
            <a:avLst/>
          </a:prstGeom>
          <a:noFill/>
          <a:ln>
            <a:noFill/>
          </a:ln>
        </p:spPr>
        <p:txBody>
          <a:bodyPr vert="horz" lIns="91440" tIns="45720" rIns="91440" bIns="45720" rtlCol="0"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marL="898525" indent="-898525"/>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III(C). </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St</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ocktake Implementasi SISLOGNAS</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Desember 2012</a:t>
            </a:r>
            <a:r>
              <a:rPr lang="en-US"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a:t>
            </a: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Pembangunan E-LOGISTIK (INALOG)</a:t>
            </a:r>
            <a:b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br>
            <a: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t>   </a:t>
            </a:r>
            <a:br>
              <a:rPr lang="id-ID" sz="2800" b="1" cap="none" spc="0" smtClean="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rPr>
            </a:br>
            <a:endParaRPr lang="id-ID" sz="2800" b="1" cap="none" spc="0" dirty="0">
              <a:ln w="11430">
                <a:solidFill>
                  <a:srgbClr val="FF0000"/>
                </a:solidFill>
              </a:ln>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Tree>
    <p:extLst>
      <p:ext uri="{BB962C8B-B14F-4D97-AF65-F5344CB8AC3E}">
        <p14:creationId xmlns:p14="http://schemas.microsoft.com/office/powerpoint/2010/main" xmlns="" val="382543007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932" y="136634"/>
            <a:ext cx="8915400" cy="648072"/>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id-ID" sz="44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IV. REKOMENDASI</a:t>
            </a:r>
            <a:endParaRPr lang="id-ID" sz="4400" b="1" cap="none" spc="0" dirty="0">
              <a:ln w="11430"/>
              <a:solidFill>
                <a:srgbClr val="FF0000"/>
              </a:solidFill>
              <a:effectLst>
                <a:outerShdw blurRad="50800" dist="39000" dir="5460000" algn="tl">
                  <a:srgbClr val="000000">
                    <a:alpha val="38000"/>
                  </a:srgbClr>
                </a:outerShdw>
              </a:effectLst>
              <a:latin typeface="Calibri" pitchFamily="34" charset="0"/>
              <a:cs typeface="Calibri" pitchFamily="34" charset="0"/>
            </a:endParaRPr>
          </a:p>
        </p:txBody>
      </p:sp>
      <p:sp>
        <p:nvSpPr>
          <p:cNvPr id="3" name="Content Placeholder 2"/>
          <p:cNvSpPr>
            <a:spLocks noGrp="1"/>
          </p:cNvSpPr>
          <p:nvPr>
            <p:ph idx="1"/>
          </p:nvPr>
        </p:nvSpPr>
        <p:spPr>
          <a:xfrm>
            <a:off x="381000" y="990600"/>
            <a:ext cx="8915400" cy="5400600"/>
          </a:xfrm>
        </p:spPr>
        <p:txBody>
          <a:bodyPr>
            <a:normAutofit fontScale="92500" lnSpcReduction="20000"/>
          </a:bodyPr>
          <a:lstStyle/>
          <a:p>
            <a:pPr marL="514350" indent="-514350" algn="just">
              <a:buFont typeface="+mj-lt"/>
              <a:buAutoNum type="arabicPeriod"/>
            </a:pPr>
            <a:r>
              <a:rPr lang="id-ID" sz="2400" dirty="0" smtClean="0">
                <a:latin typeface="Calibri" pitchFamily="34" charset="0"/>
                <a:cs typeface="Calibri" pitchFamily="34" charset="0"/>
              </a:rPr>
              <a:t>Perlu adanya regulasi yang menentukan standar pelayanan minimum (SPM) jasa kepelabuhanan baik terhadap keragaan jenis layanan maupun standar kualitas layanan;</a:t>
            </a:r>
          </a:p>
          <a:p>
            <a:pPr marL="514350" indent="-514350" algn="just">
              <a:buFont typeface="+mj-lt"/>
              <a:buAutoNum type="arabicPeriod"/>
            </a:pPr>
            <a:r>
              <a:rPr lang="id-ID" sz="2400" dirty="0" smtClean="0">
                <a:latin typeface="Calibri" pitchFamily="34" charset="0"/>
                <a:cs typeface="Calibri" pitchFamily="34" charset="0"/>
              </a:rPr>
              <a:t>Perlu adanya kebijakan dan sekaligus  sinkronisasi regulasi dalam upaya perbaikan tata kelola jasa kepelabuhan yang mendorong tumbuh dan berkembangnya kompetisi yang sehat antar penyedia jasa kepelabuhan;</a:t>
            </a:r>
          </a:p>
          <a:p>
            <a:pPr marL="514350" indent="-514350" algn="just">
              <a:buFont typeface="+mj-lt"/>
              <a:buAutoNum type="arabicPeriod"/>
            </a:pPr>
            <a:r>
              <a:rPr lang="id-ID" sz="2400" dirty="0" smtClean="0">
                <a:latin typeface="Calibri" pitchFamily="34" charset="0"/>
                <a:cs typeface="Calibri" pitchFamily="34" charset="0"/>
              </a:rPr>
              <a:t>Perlu adanya kebijakan yang dapat meniadakan pungutan biaya tak langsung </a:t>
            </a:r>
            <a:r>
              <a:rPr lang="id-ID" sz="2400" smtClean="0">
                <a:latin typeface="Calibri" pitchFamily="34" charset="0"/>
                <a:cs typeface="Calibri" pitchFamily="34" charset="0"/>
              </a:rPr>
              <a:t>dan </a:t>
            </a:r>
            <a:r>
              <a:rPr lang="en-US" sz="2400" smtClean="0">
                <a:latin typeface="Calibri" pitchFamily="34" charset="0"/>
                <a:cs typeface="Calibri" pitchFamily="34" charset="0"/>
              </a:rPr>
              <a:t>adanya </a:t>
            </a:r>
            <a:r>
              <a:rPr lang="id-ID" sz="2400" smtClean="0">
                <a:latin typeface="Calibri" pitchFamily="34" charset="0"/>
                <a:cs typeface="Calibri" pitchFamily="34" charset="0"/>
              </a:rPr>
              <a:t>persaingan</a:t>
            </a:r>
            <a:r>
              <a:rPr lang="en-US" sz="2400" smtClean="0">
                <a:latin typeface="Calibri" pitchFamily="34" charset="0"/>
                <a:cs typeface="Calibri" pitchFamily="34" charset="0"/>
              </a:rPr>
              <a:t> usaha</a:t>
            </a:r>
            <a:r>
              <a:rPr lang="id-ID" sz="2400" smtClean="0">
                <a:latin typeface="Calibri" pitchFamily="34" charset="0"/>
                <a:cs typeface="Calibri" pitchFamily="34" charset="0"/>
              </a:rPr>
              <a:t> </a:t>
            </a:r>
            <a:r>
              <a:rPr lang="id-ID" sz="2400" dirty="0" smtClean="0">
                <a:latin typeface="Calibri" pitchFamily="34" charset="0"/>
                <a:cs typeface="Calibri" pitchFamily="34" charset="0"/>
              </a:rPr>
              <a:t>dalam kegiatan </a:t>
            </a:r>
            <a:r>
              <a:rPr lang="id-ID" sz="2400" smtClean="0">
                <a:latin typeface="Calibri" pitchFamily="34" charset="0"/>
                <a:cs typeface="Calibri" pitchFamily="34" charset="0"/>
              </a:rPr>
              <a:t>jasa </a:t>
            </a:r>
            <a:r>
              <a:rPr lang="en-US" sz="2400" smtClean="0">
                <a:latin typeface="Calibri" pitchFamily="34" charset="0"/>
                <a:cs typeface="Calibri" pitchFamily="34" charset="0"/>
              </a:rPr>
              <a:t>pelayanan di </a:t>
            </a:r>
            <a:r>
              <a:rPr lang="id-ID" sz="2400" smtClean="0">
                <a:latin typeface="Calibri" pitchFamily="34" charset="0"/>
                <a:cs typeface="Calibri" pitchFamily="34" charset="0"/>
              </a:rPr>
              <a:t>pelabuhanan</a:t>
            </a:r>
            <a:r>
              <a:rPr lang="id-ID" sz="2400" dirty="0" smtClean="0">
                <a:latin typeface="Calibri" pitchFamily="34" charset="0"/>
                <a:cs typeface="Calibri" pitchFamily="34" charset="0"/>
              </a:rPr>
              <a:t>;</a:t>
            </a:r>
          </a:p>
          <a:p>
            <a:pPr marL="514350" indent="-514350" algn="just">
              <a:buFont typeface="+mj-lt"/>
              <a:buAutoNum type="arabicPeriod"/>
            </a:pPr>
            <a:r>
              <a:rPr lang="id-ID" sz="2400" dirty="0" smtClean="0">
                <a:latin typeface="Calibri" pitchFamily="34" charset="0"/>
                <a:cs typeface="Calibri" pitchFamily="34" charset="0"/>
              </a:rPr>
              <a:t>Perlu segera </a:t>
            </a:r>
            <a:r>
              <a:rPr lang="id-ID" sz="2400" smtClean="0">
                <a:latin typeface="Calibri" pitchFamily="34" charset="0"/>
                <a:cs typeface="Calibri" pitchFamily="34" charset="0"/>
              </a:rPr>
              <a:t>dilakukan </a:t>
            </a:r>
            <a:r>
              <a:rPr lang="en-US" sz="2400" smtClean="0">
                <a:latin typeface="Calibri" pitchFamily="34" charset="0"/>
                <a:cs typeface="Calibri" pitchFamily="34" charset="0"/>
              </a:rPr>
              <a:t>implementasi ICT system secara utuh di pelabuhan yang dapat menurunkan biaya, lead-time dan ketidak-pastian.</a:t>
            </a:r>
          </a:p>
          <a:p>
            <a:pPr marL="104775" indent="-9525" algn="just"/>
            <a:r>
              <a:rPr lang="en-US" sz="2400" smtClean="0">
                <a:latin typeface="Calibri" pitchFamily="34" charset="0"/>
                <a:cs typeface="Calibri" pitchFamily="34" charset="0"/>
              </a:rPr>
              <a:t>Adanya kejelasan standar penetapan biaya pelayanan di pelabuhan sangat diperlukan untuk pembuatan feasibility study pengembangan infrastruktur logistics yang menyangkut pelabuhan sebagai “nodes” dari rangkaian sistem rantai-pasok nasional (projects list)</a:t>
            </a:r>
            <a:r>
              <a:rPr lang="id-ID" sz="2400" smtClean="0">
                <a:latin typeface="Calibri" pitchFamily="34" charset="0"/>
                <a:cs typeface="Calibri" pitchFamily="34" charset="0"/>
              </a:rPr>
              <a:t>.</a:t>
            </a:r>
            <a:endParaRPr lang="id-ID" sz="2400" dirty="0" smtClean="0">
              <a:latin typeface="Calibri" pitchFamily="34" charset="0"/>
              <a:cs typeface="Calibri" pitchFamily="34" charset="0"/>
            </a:endParaRPr>
          </a:p>
          <a:p>
            <a:pPr marL="514350" indent="-514350" algn="just">
              <a:buFont typeface="+mj-lt"/>
              <a:buAutoNum type="arabicPeriod"/>
            </a:pPr>
            <a:endParaRPr lang="id-ID" sz="2400" dirty="0" smtClean="0">
              <a:latin typeface="Calibri" pitchFamily="34" charset="0"/>
              <a:cs typeface="Calibri" pitchFamily="34" charset="0"/>
            </a:endParaRPr>
          </a:p>
          <a:p>
            <a:pPr algn="just"/>
            <a:endParaRPr lang="id-ID" sz="2400" dirty="0">
              <a:latin typeface="Calibri" pitchFamily="34" charset="0"/>
              <a:cs typeface="Calibri" pitchFamily="34" charset="0"/>
            </a:endParaRPr>
          </a:p>
        </p:txBody>
      </p:sp>
    </p:spTree>
    <p:extLst>
      <p:ext uri="{BB962C8B-B14F-4D97-AF65-F5344CB8AC3E}">
        <p14:creationId xmlns:p14="http://schemas.microsoft.com/office/powerpoint/2010/main" xmlns="" val="340181436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626268" y="2175520"/>
            <a:ext cx="8132895" cy="769441"/>
          </a:xfrm>
          <a:prstGeom prst="rect">
            <a:avLst/>
          </a:prstGeom>
          <a:solidFill>
            <a:srgbClr val="C00000"/>
          </a:solidFill>
          <a:ln w="19050" algn="ctr">
            <a:noFill/>
            <a:miter lim="800000"/>
            <a:headEnd/>
            <a:tailEnd/>
          </a:ln>
        </p:spPr>
        <p:txBody>
          <a:bodyPr wrap="square" lIns="0" tIns="0" rIns="0" bIns="0">
            <a:spAutoFit/>
          </a:bodyPr>
          <a:lstStyle/>
          <a:p>
            <a:pPr algn="ctr" defTabSz="949325">
              <a:spcBef>
                <a:spcPct val="20000"/>
              </a:spcBef>
              <a:buClr>
                <a:srgbClr val="33CCCC"/>
              </a:buClr>
              <a:buSzPct val="50000"/>
              <a:buFont typeface="Monotype Sorts"/>
              <a:buNone/>
            </a:pPr>
            <a:r>
              <a:rPr lang="id-ID" sz="5000" dirty="0" smtClean="0">
                <a:solidFill>
                  <a:schemeClr val="bg1"/>
                </a:solidFill>
                <a:latin typeface="Futura XBlk BT"/>
              </a:rPr>
              <a:t>LAMPIRAN</a:t>
            </a:r>
            <a:endParaRPr lang="en-US" sz="5000" dirty="0">
              <a:solidFill>
                <a:schemeClr val="bg1"/>
              </a:solidFill>
              <a:latin typeface="Futura XBlk BT"/>
            </a:endParaRPr>
          </a:p>
        </p:txBody>
      </p:sp>
      <p:sp>
        <p:nvSpPr>
          <p:cNvPr id="9219" name="Rectangle 7"/>
          <p:cNvSpPr>
            <a:spLocks noChangeArrowheads="1"/>
          </p:cNvSpPr>
          <p:nvPr/>
        </p:nvSpPr>
        <p:spPr bwMode="auto">
          <a:xfrm>
            <a:off x="626269" y="3107383"/>
            <a:ext cx="8132895" cy="46037"/>
          </a:xfrm>
          <a:prstGeom prst="rect">
            <a:avLst/>
          </a:prstGeom>
          <a:solidFill>
            <a:schemeClr val="bg1"/>
          </a:solidFill>
          <a:ln w="9525">
            <a:solidFill>
              <a:srgbClr val="FF0000"/>
            </a:solidFill>
            <a:miter lim="800000"/>
            <a:headEnd/>
            <a:tailEnd/>
          </a:ln>
        </p:spPr>
        <p:txBody>
          <a:bodyPr wrap="none" anchor="ctr"/>
          <a:lstStyle/>
          <a:p>
            <a:endParaRPr lang="id-ID">
              <a:ln>
                <a:solidFill>
                  <a:schemeClr val="tx2"/>
                </a:solidFill>
              </a:ln>
            </a:endParaRPr>
          </a:p>
        </p:txBody>
      </p:sp>
      <p:sp>
        <p:nvSpPr>
          <p:cNvPr id="6148" name="Rectangle 8"/>
          <p:cNvSpPr>
            <a:spLocks noGrp="1" noChangeArrowheads="1"/>
          </p:cNvSpPr>
          <p:nvPr>
            <p:ph type="title"/>
          </p:nvPr>
        </p:nvSpPr>
        <p:spPr>
          <a:xfrm>
            <a:off x="655845" y="3169501"/>
            <a:ext cx="8335755" cy="2545499"/>
          </a:xfrm>
        </p:spPr>
        <p:txBody>
          <a:bodyPr anchor="t">
            <a:normAutofit fontScale="90000"/>
          </a:bodyPr>
          <a:lstStyle/>
          <a:p>
            <a:pPr algn="ctr">
              <a:spcBef>
                <a:spcPts val="0"/>
              </a:spcBef>
              <a:buFont typeface="Arial" pitchFamily="34" charset="0"/>
              <a:buNone/>
              <a:defRPr/>
            </a:pPr>
            <a:r>
              <a:rPr lang="en-US" sz="4400" b="1" dirty="0" err="1" smtClean="0">
                <a:latin typeface="Arial" pitchFamily="34" charset="0"/>
                <a:ea typeface="+mn-ea"/>
                <a:cs typeface="Arial" pitchFamily="34" charset="0"/>
              </a:rPr>
              <a:t>Gambaran</a:t>
            </a:r>
            <a:r>
              <a:rPr lang="en-US" sz="4400" b="1" dirty="0" smtClean="0">
                <a:latin typeface="Arial" pitchFamily="34" charset="0"/>
                <a:ea typeface="+mn-ea"/>
                <a:cs typeface="Arial" pitchFamily="34" charset="0"/>
              </a:rPr>
              <a:t> </a:t>
            </a:r>
            <a:r>
              <a:rPr lang="en-US" sz="4400" b="1" dirty="0" err="1" smtClean="0">
                <a:latin typeface="Arial" pitchFamily="34" charset="0"/>
                <a:ea typeface="+mn-ea"/>
                <a:cs typeface="Arial" pitchFamily="34" charset="0"/>
              </a:rPr>
              <a:t>Umum</a:t>
            </a:r>
            <a:r>
              <a:rPr lang="en-US" sz="4400" b="1" dirty="0" smtClean="0">
                <a:latin typeface="Arial" pitchFamily="34" charset="0"/>
                <a:ea typeface="+mn-ea"/>
                <a:cs typeface="Arial" pitchFamily="34" charset="0"/>
              </a:rPr>
              <a:t> </a:t>
            </a:r>
            <a:br>
              <a:rPr lang="en-US" sz="4400" b="1" dirty="0" smtClean="0">
                <a:latin typeface="Arial" pitchFamily="34" charset="0"/>
                <a:ea typeface="+mn-ea"/>
                <a:cs typeface="Arial" pitchFamily="34" charset="0"/>
              </a:rPr>
            </a:br>
            <a:r>
              <a:rPr lang="en-US" sz="4400" b="1" dirty="0" err="1" smtClean="0">
                <a:latin typeface="Arial" pitchFamily="34" charset="0"/>
                <a:ea typeface="+mn-ea"/>
                <a:cs typeface="Arial" pitchFamily="34" charset="0"/>
              </a:rPr>
              <a:t>Biaya</a:t>
            </a:r>
            <a:r>
              <a:rPr lang="en-US" sz="4400" b="1" dirty="0" smtClean="0">
                <a:latin typeface="Arial" pitchFamily="34" charset="0"/>
                <a:ea typeface="+mn-ea"/>
                <a:cs typeface="Arial" pitchFamily="34" charset="0"/>
              </a:rPr>
              <a:t> </a:t>
            </a:r>
            <a:r>
              <a:rPr lang="en-US" sz="4400" b="1" dirty="0" err="1" smtClean="0">
                <a:latin typeface="Arial" pitchFamily="34" charset="0"/>
                <a:ea typeface="+mn-ea"/>
                <a:cs typeface="Arial" pitchFamily="34" charset="0"/>
              </a:rPr>
              <a:t>Logistik</a:t>
            </a:r>
            <a:r>
              <a:rPr lang="en-US" sz="4400" b="1" dirty="0" smtClean="0">
                <a:latin typeface="Arial" pitchFamily="34" charset="0"/>
                <a:ea typeface="+mn-ea"/>
                <a:cs typeface="Arial" pitchFamily="34" charset="0"/>
              </a:rPr>
              <a:t> </a:t>
            </a:r>
            <a:r>
              <a:rPr lang="en-US" sz="4400" b="1" smtClean="0">
                <a:latin typeface="Arial" pitchFamily="34" charset="0"/>
                <a:ea typeface="+mn-ea"/>
                <a:cs typeface="Arial" pitchFamily="34" charset="0"/>
              </a:rPr>
              <a:t>di Pelabuhan dan contoh kasus</a:t>
            </a:r>
            <a:br>
              <a:rPr lang="en-US" sz="4400" b="1" smtClean="0">
                <a:latin typeface="Arial" pitchFamily="34" charset="0"/>
                <a:ea typeface="+mn-ea"/>
                <a:cs typeface="Arial" pitchFamily="34" charset="0"/>
              </a:rPr>
            </a:br>
            <a:r>
              <a:rPr lang="en-US" sz="2700" b="1" smtClean="0">
                <a:solidFill>
                  <a:srgbClr val="00B050"/>
                </a:solidFill>
                <a:latin typeface="Arial" pitchFamily="34" charset="0"/>
                <a:ea typeface="+mn-ea"/>
                <a:cs typeface="Arial" pitchFamily="34" charset="0"/>
              </a:rPr>
              <a:t>[Disampaikan OLEH Bapak tri Achmadi]</a:t>
            </a:r>
            <a:r>
              <a:rPr lang="id-ID" sz="4400" b="1" dirty="0" smtClean="0">
                <a:latin typeface="Arial" pitchFamily="34" charset="0"/>
                <a:ea typeface="+mn-ea"/>
                <a:cs typeface="Arial" pitchFamily="34" charset="0"/>
              </a:rPr>
              <a:t/>
            </a:r>
            <a:br>
              <a:rPr lang="id-ID" sz="4400" b="1" dirty="0" smtClean="0">
                <a:latin typeface="Arial" pitchFamily="34" charset="0"/>
                <a:ea typeface="+mn-ea"/>
                <a:cs typeface="Arial" pitchFamily="34" charset="0"/>
              </a:rPr>
            </a:br>
            <a:endParaRPr lang="en-US" sz="4400" b="1" dirty="0">
              <a:latin typeface="Arial" pitchFamily="34" charset="0"/>
              <a:ea typeface="+mn-ea"/>
              <a:cs typeface="Arial" pitchFamily="34" charset="0"/>
            </a:endParaRPr>
          </a:p>
        </p:txBody>
      </p:sp>
    </p:spTree>
    <p:extLst>
      <p:ext uri="{BB962C8B-B14F-4D97-AF65-F5344CB8AC3E}">
        <p14:creationId xmlns:p14="http://schemas.microsoft.com/office/powerpoint/2010/main" xmlns="" val="387435540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3810000"/>
            <a:ext cx="184731" cy="369332"/>
          </a:xfrm>
          <a:prstGeom prst="rect">
            <a:avLst/>
          </a:prstGeom>
          <a:noFill/>
        </p:spPr>
        <p:txBody>
          <a:bodyPr wrap="none" rtlCol="0">
            <a:spAutoFit/>
          </a:bodyPr>
          <a:lstStyle/>
          <a:p>
            <a:endParaRPr lang="en-US"/>
          </a:p>
        </p:txBody>
      </p:sp>
      <p:sp>
        <p:nvSpPr>
          <p:cNvPr id="9" name="Subtitle 1"/>
          <p:cNvSpPr>
            <a:spLocks noGrp="1"/>
          </p:cNvSpPr>
          <p:nvPr>
            <p:ph type="subTitle" idx="1"/>
          </p:nvPr>
        </p:nvSpPr>
        <p:spPr>
          <a:xfrm>
            <a:off x="1280592" y="3645026"/>
            <a:ext cx="7630142" cy="461665"/>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id-ID" b="1" cap="none" spc="0" smtClean="0">
                <a:ln w="11430"/>
                <a:solidFill>
                  <a:srgbClr val="FF0000"/>
                </a:solidFill>
                <a:effectLst>
                  <a:outerShdw blurRad="50800" dist="39000" dir="5460000" algn="tl">
                    <a:srgbClr val="000000">
                      <a:alpha val="38000"/>
                    </a:srgbClr>
                  </a:outerShdw>
                </a:effectLst>
              </a:rPr>
              <a:t>...... bangunlah jiwanya, bangunlah badannya </a:t>
            </a:r>
          </a:p>
          <a:p>
            <a:r>
              <a:rPr lang="id-ID" b="1" cap="none" spc="0">
                <a:ln w="11430"/>
                <a:solidFill>
                  <a:srgbClr val="FF0000"/>
                </a:solidFill>
                <a:effectLst>
                  <a:outerShdw blurRad="50800" dist="39000" dir="5460000" algn="tl">
                    <a:srgbClr val="000000">
                      <a:alpha val="38000"/>
                    </a:srgbClr>
                  </a:outerShdw>
                </a:effectLst>
              </a:rPr>
              <a:t>	</a:t>
            </a:r>
            <a:r>
              <a:rPr lang="id-ID" b="1" cap="none" spc="0" smtClean="0">
                <a:ln w="11430"/>
                <a:solidFill>
                  <a:srgbClr val="FF0000"/>
                </a:solidFill>
                <a:effectLst>
                  <a:outerShdw blurRad="50800" dist="39000" dir="5460000" algn="tl">
                    <a:srgbClr val="000000">
                      <a:alpha val="38000"/>
                    </a:srgbClr>
                  </a:outerShdw>
                </a:effectLst>
              </a:rPr>
              <a:t>untuk Indonesia Raya .........</a:t>
            </a:r>
            <a:r>
              <a:rPr lang="en-US" b="1" cap="none" spc="0" smtClean="0">
                <a:ln w="11430"/>
                <a:solidFill>
                  <a:srgbClr val="FF0000"/>
                </a:solidFill>
                <a:effectLst>
                  <a:outerShdw blurRad="50800" dist="39000" dir="5460000" algn="tl">
                    <a:srgbClr val="000000">
                      <a:alpha val="38000"/>
                    </a:srgbClr>
                  </a:outerShdw>
                </a:effectLst>
              </a:rPr>
              <a:t> (W.R. Supratman)</a:t>
            </a:r>
            <a:endParaRPr lang="en-US" b="1" cap="none" spc="0">
              <a:ln w="11430"/>
              <a:solidFill>
                <a:srgbClr val="FF0000"/>
              </a:solidFill>
              <a:effectLst>
                <a:outerShdw blurRad="50800" dist="39000" dir="5460000" algn="tl">
                  <a:srgbClr val="000000">
                    <a:alpha val="38000"/>
                  </a:srgbClr>
                </a:outerShdw>
              </a:effectLst>
            </a:endParaRPr>
          </a:p>
        </p:txBody>
      </p:sp>
      <p:sp>
        <p:nvSpPr>
          <p:cNvPr id="10" name="Text Placeholder 5"/>
          <p:cNvSpPr txBox="1">
            <a:spLocks/>
          </p:cNvSpPr>
          <p:nvPr/>
        </p:nvSpPr>
        <p:spPr>
          <a:xfrm>
            <a:off x="782222" y="2355850"/>
            <a:ext cx="8330957" cy="1384994"/>
          </a:xfrm>
          <a:prstGeom prst="rect">
            <a:avLst/>
          </a:prstGeom>
        </p:spPr>
        <p:txBody>
          <a:bodyPr vert="horz" lIns="91440" tIns="45720" rIns="91440" bIns="0" rtlCol="0" anchor="b">
            <a:scene3d>
              <a:camera prst="orthographicFront"/>
              <a:lightRig rig="flat" dir="tl">
                <a:rot lat="0" lon="0" rev="6600000"/>
              </a:lightRig>
            </a:scene3d>
            <a:sp3d extrusionH="25400" contourW="8890">
              <a:bevelT w="38100" h="31750"/>
              <a:contourClr>
                <a:schemeClr val="accent2">
                  <a:shade val="75000"/>
                </a:schemeClr>
              </a:contourClr>
            </a:sp3d>
          </a:bodyPr>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d-ID" sz="8000" b="1" smtClean="0">
                <a:ln w="11430"/>
                <a:solidFill>
                  <a:srgbClr val="FF0000"/>
                </a:solidFill>
                <a:effectLst>
                  <a:outerShdw blurRad="50800" dist="39000" dir="5460000" algn="tl">
                    <a:srgbClr val="000000">
                      <a:alpha val="38000"/>
                    </a:srgbClr>
                  </a:outerShdw>
                </a:effectLst>
              </a:rPr>
              <a:t>TERIMA KASIH</a:t>
            </a:r>
            <a:endParaRPr lang="id-ID" sz="8000" b="1" dirty="0">
              <a:ln w="11430"/>
              <a:solidFill>
                <a:srgbClr val="FF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xmlns="" val="317311902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381000" y="228600"/>
            <a:ext cx="9067800" cy="761682"/>
          </a:xfrm>
        </p:spPr>
        <p:txBody>
          <a:bodyPr anchor="t">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fontAlgn="auto" hangingPunct="1">
              <a:spcAft>
                <a:spcPts val="0"/>
              </a:spcAft>
              <a:defRPr/>
            </a:pPr>
            <a:r>
              <a:rPr lang="en-US" sz="2400" b="1" cap="none" spc="0" smtClean="0">
                <a:ln w="11430"/>
                <a:solidFill>
                  <a:srgbClr val="FF0000"/>
                </a:solidFill>
                <a:effectLst>
                  <a:outerShdw blurRad="50800" dist="39000" dir="5460000" algn="tl">
                    <a:srgbClr val="000000">
                      <a:alpha val="38000"/>
                    </a:srgbClr>
                  </a:outerShdw>
                </a:effectLst>
              </a:rPr>
              <a:t>I(A). </a:t>
            </a:r>
            <a:r>
              <a:rPr lang="id-ID" sz="2400" b="1" cap="none" spc="0" smtClean="0">
                <a:ln w="11430"/>
                <a:solidFill>
                  <a:srgbClr val="FF0000"/>
                </a:solidFill>
                <a:effectLst>
                  <a:outerShdw blurRad="50800" dist="39000" dir="5460000" algn="tl">
                    <a:srgbClr val="000000">
                      <a:alpha val="38000"/>
                    </a:srgbClr>
                  </a:outerShdw>
                </a:effectLst>
              </a:rPr>
              <a:t>L</a:t>
            </a:r>
            <a:r>
              <a:rPr lang="en-US" sz="2400" b="1" cap="none" spc="0" smtClean="0">
                <a:ln w="11430"/>
                <a:solidFill>
                  <a:srgbClr val="FF0000"/>
                </a:solidFill>
                <a:effectLst>
                  <a:outerShdw blurRad="50800" dist="39000" dir="5460000" algn="tl">
                    <a:srgbClr val="000000">
                      <a:alpha val="38000"/>
                    </a:srgbClr>
                  </a:outerShdw>
                </a:effectLst>
              </a:rPr>
              <a:t>atar Belakang dan Hubungan dengan MP3EI (1)</a:t>
            </a:r>
            <a:endParaRPr lang="en-US" sz="2400" b="1" cap="none" spc="0" dirty="0" smtClean="0">
              <a:ln w="11430"/>
              <a:solidFill>
                <a:srgbClr val="FF0000"/>
              </a:solidFill>
              <a:effectLst>
                <a:outerShdw blurRad="50800" dist="39000" dir="5460000" algn="tl">
                  <a:srgbClr val="000000">
                    <a:alpha val="38000"/>
                  </a:srgbClr>
                </a:outerShdw>
              </a:effectLst>
            </a:endParaRPr>
          </a:p>
        </p:txBody>
      </p:sp>
      <p:sp>
        <p:nvSpPr>
          <p:cNvPr id="6147" name="Rectangle 3"/>
          <p:cNvSpPr>
            <a:spLocks noGrp="1" noChangeArrowheads="1"/>
          </p:cNvSpPr>
          <p:nvPr>
            <p:ph idx="1"/>
          </p:nvPr>
        </p:nvSpPr>
        <p:spPr>
          <a:xfrm>
            <a:off x="381000" y="1066800"/>
            <a:ext cx="8991600" cy="5486400"/>
          </a:xfrm>
        </p:spPr>
        <p:txBody>
          <a:bodyPr rtlCol="0">
            <a:normAutofit/>
          </a:bodyPr>
          <a:lstStyle/>
          <a:p>
            <a:pPr marL="341313" indent="-341313" algn="just" eaLnBrk="1" fontAlgn="auto" hangingPunct="1">
              <a:spcBef>
                <a:spcPts val="600"/>
              </a:spcBef>
              <a:buFont typeface="Wingdings" pitchFamily="2" charset="2"/>
              <a:buChar char="§"/>
              <a:defRPr/>
            </a:pPr>
            <a:r>
              <a:rPr lang="id-ID" sz="1800" b="0" smtClean="0">
                <a:latin typeface="Calibri" pitchFamily="34" charset="0"/>
                <a:cs typeface="Calibri" pitchFamily="34" charset="0"/>
              </a:rPr>
              <a:t>Kebijakan </a:t>
            </a:r>
            <a:r>
              <a:rPr lang="en-US" sz="1800" b="0" smtClean="0">
                <a:latin typeface="Calibri" pitchFamily="34" charset="0"/>
                <a:cs typeface="Calibri" pitchFamily="34" charset="0"/>
              </a:rPr>
              <a:t>SISLOGNAS </a:t>
            </a:r>
            <a:r>
              <a:rPr lang="id-ID" sz="1800" b="0" smtClean="0">
                <a:latin typeface="Calibri" pitchFamily="34" charset="0"/>
                <a:cs typeface="Calibri" pitchFamily="34" charset="0"/>
              </a:rPr>
              <a:t>(Cetak Biru, Tim SISLOGNAS, dan Perbaikan Peraturan) </a:t>
            </a:r>
            <a:r>
              <a:rPr lang="en-US" sz="1800" b="0" smtClean="0">
                <a:latin typeface="Calibri" pitchFamily="34" charset="0"/>
                <a:cs typeface="Calibri" pitchFamily="34" charset="0"/>
              </a:rPr>
              <a:t>merupakan </a:t>
            </a:r>
            <a:r>
              <a:rPr lang="en-US" sz="1800" b="0" dirty="0" err="1" smtClean="0">
                <a:latin typeface="Calibri" pitchFamily="34" charset="0"/>
                <a:cs typeface="Calibri" pitchFamily="34" charset="0"/>
              </a:rPr>
              <a:t>amanat</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dari</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Instruksi</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Presiden</a:t>
            </a:r>
            <a:r>
              <a:rPr lang="en-US" sz="1800" b="0" dirty="0" smtClean="0">
                <a:latin typeface="Calibri" pitchFamily="34" charset="0"/>
                <a:cs typeface="Calibri" pitchFamily="34" charset="0"/>
              </a:rPr>
              <a:t> No. 5 </a:t>
            </a:r>
            <a:r>
              <a:rPr lang="en-US" sz="1800" b="0" dirty="0" err="1" smtClean="0">
                <a:latin typeface="Calibri" pitchFamily="34" charset="0"/>
                <a:cs typeface="Calibri" pitchFamily="34" charset="0"/>
              </a:rPr>
              <a:t>Tahun</a:t>
            </a:r>
            <a:r>
              <a:rPr lang="en-US" sz="1800" b="0" dirty="0" smtClean="0">
                <a:latin typeface="Calibri" pitchFamily="34" charset="0"/>
                <a:cs typeface="Calibri" pitchFamily="34" charset="0"/>
              </a:rPr>
              <a:t> 2008 </a:t>
            </a:r>
            <a:r>
              <a:rPr lang="en-US" sz="1800" b="0" dirty="0" err="1" smtClean="0">
                <a:latin typeface="Calibri" pitchFamily="34" charset="0"/>
                <a:cs typeface="Calibri" pitchFamily="34" charset="0"/>
              </a:rPr>
              <a:t>dan</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bagian</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dari</a:t>
            </a:r>
            <a:r>
              <a:rPr lang="en-US" sz="1800" b="0" dirty="0" smtClean="0">
                <a:latin typeface="Calibri" pitchFamily="34" charset="0"/>
                <a:cs typeface="Calibri" pitchFamily="34" charset="0"/>
              </a:rPr>
              <a:t> RPJMN 2010-2014, </a:t>
            </a:r>
            <a:r>
              <a:rPr lang="en-US" sz="1800" b="0" dirty="0" err="1" smtClean="0">
                <a:latin typeface="Calibri" pitchFamily="34" charset="0"/>
                <a:cs typeface="Calibri" pitchFamily="34" charset="0"/>
              </a:rPr>
              <a:t>khususnya</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Prioritas</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Nasional</a:t>
            </a:r>
            <a:r>
              <a:rPr lang="en-US" sz="1800" b="0" dirty="0" smtClean="0">
                <a:latin typeface="Calibri" pitchFamily="34" charset="0"/>
                <a:cs typeface="Calibri" pitchFamily="34" charset="0"/>
              </a:rPr>
              <a:t> No. 7 (</a:t>
            </a:r>
            <a:r>
              <a:rPr lang="en-US" sz="1800" b="0" dirty="0" err="1" smtClean="0">
                <a:latin typeface="Calibri" pitchFamily="34" charset="0"/>
                <a:cs typeface="Calibri" pitchFamily="34" charset="0"/>
              </a:rPr>
              <a:t>Iklim</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Investasi</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dan</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Iklim</a:t>
            </a:r>
            <a:r>
              <a:rPr lang="en-US" sz="1800" b="0" dirty="0" smtClean="0">
                <a:latin typeface="Calibri" pitchFamily="34" charset="0"/>
                <a:cs typeface="Calibri" pitchFamily="34" charset="0"/>
              </a:rPr>
              <a:t> Usaha) </a:t>
            </a:r>
            <a:r>
              <a:rPr lang="en-US" sz="1800" b="0" dirty="0" err="1" smtClean="0">
                <a:latin typeface="Calibri" pitchFamily="34" charset="0"/>
                <a:cs typeface="Calibri" pitchFamily="34" charset="0"/>
              </a:rPr>
              <a:t>pada</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Substansi</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Inti</a:t>
            </a:r>
            <a:r>
              <a:rPr lang="en-US" sz="1800" b="0" dirty="0" smtClean="0">
                <a:latin typeface="Calibri" pitchFamily="34" charset="0"/>
                <a:cs typeface="Calibri" pitchFamily="34" charset="0"/>
              </a:rPr>
              <a:t> No. 3 (</a:t>
            </a:r>
            <a:r>
              <a:rPr lang="en-US" sz="1800" b="0" dirty="0" err="1" smtClean="0">
                <a:latin typeface="Calibri" pitchFamily="34" charset="0"/>
                <a:cs typeface="Calibri" pitchFamily="34" charset="0"/>
              </a:rPr>
              <a:t>Logistik</a:t>
            </a:r>
            <a:r>
              <a:rPr lang="en-US" sz="1800" b="0" dirty="0" smtClean="0">
                <a:latin typeface="Calibri" pitchFamily="34" charset="0"/>
                <a:cs typeface="Calibri" pitchFamily="34" charset="0"/>
              </a:rPr>
              <a:t> </a:t>
            </a:r>
            <a:r>
              <a:rPr lang="en-US" sz="1800" b="0" err="1" smtClean="0">
                <a:latin typeface="Calibri" pitchFamily="34" charset="0"/>
                <a:cs typeface="Calibri" pitchFamily="34" charset="0"/>
              </a:rPr>
              <a:t>Nasional</a:t>
            </a:r>
            <a:r>
              <a:rPr lang="en-US" sz="1800" b="0" smtClean="0">
                <a:latin typeface="Calibri" pitchFamily="34" charset="0"/>
                <a:cs typeface="Calibri" pitchFamily="34" charset="0"/>
              </a:rPr>
              <a:t>).</a:t>
            </a:r>
            <a:endParaRPr lang="id-ID" sz="1800" b="0" smtClean="0">
              <a:latin typeface="Calibri" pitchFamily="34" charset="0"/>
              <a:cs typeface="Calibri" pitchFamily="34" charset="0"/>
            </a:endParaRPr>
          </a:p>
          <a:p>
            <a:pPr marL="341313" indent="-341313" algn="just" eaLnBrk="1" fontAlgn="auto" hangingPunct="1">
              <a:spcBef>
                <a:spcPts val="600"/>
              </a:spcBef>
              <a:buFont typeface="Wingdings" pitchFamily="2" charset="2"/>
              <a:buChar char="§"/>
              <a:defRPr/>
            </a:pPr>
            <a:r>
              <a:rPr lang="en-US" sz="1800" b="0" smtClean="0">
                <a:latin typeface="Calibri" pitchFamily="34" charset="0"/>
                <a:cs typeface="Calibri" pitchFamily="34" charset="0"/>
              </a:rPr>
              <a:t>Cetak </a:t>
            </a:r>
            <a:r>
              <a:rPr lang="en-US" sz="1800" b="0" dirty="0" err="1" smtClean="0">
                <a:latin typeface="Calibri" pitchFamily="34" charset="0"/>
                <a:cs typeface="Calibri" pitchFamily="34" charset="0"/>
              </a:rPr>
              <a:t>Biru</a:t>
            </a:r>
            <a:r>
              <a:rPr lang="en-US" sz="1800" b="0" dirty="0" smtClean="0">
                <a:latin typeface="Calibri" pitchFamily="34" charset="0"/>
                <a:cs typeface="Calibri" pitchFamily="34" charset="0"/>
              </a:rPr>
              <a:t> </a:t>
            </a:r>
            <a:r>
              <a:rPr lang="en-US" sz="1800" b="0" err="1" smtClean="0">
                <a:latin typeface="Calibri" pitchFamily="34" charset="0"/>
                <a:cs typeface="Calibri" pitchFamily="34" charset="0"/>
              </a:rPr>
              <a:t>Pengembangan</a:t>
            </a:r>
            <a:r>
              <a:rPr lang="en-US" sz="1800" b="0" smtClean="0">
                <a:latin typeface="Calibri" pitchFamily="34" charset="0"/>
                <a:cs typeface="Calibri" pitchFamily="34" charset="0"/>
              </a:rPr>
              <a:t> SISLOGNAS </a:t>
            </a:r>
            <a:r>
              <a:rPr lang="en-US" sz="1800" b="0" dirty="0" err="1" smtClean="0">
                <a:latin typeface="Calibri" pitchFamily="34" charset="0"/>
                <a:cs typeface="Calibri" pitchFamily="34" charset="0"/>
              </a:rPr>
              <a:t>telah</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ditetapkan</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melalui</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Perpres</a:t>
            </a:r>
            <a:r>
              <a:rPr lang="en-US" sz="1800" b="0" dirty="0" smtClean="0">
                <a:latin typeface="Calibri" pitchFamily="34" charset="0"/>
                <a:cs typeface="Calibri" pitchFamily="34" charset="0"/>
              </a:rPr>
              <a:t> No.26/2012, </a:t>
            </a:r>
            <a:r>
              <a:rPr lang="en-US" sz="1800" b="0" dirty="0" err="1" smtClean="0">
                <a:latin typeface="Calibri" pitchFamily="34" charset="0"/>
                <a:cs typeface="Calibri" pitchFamily="34" charset="0"/>
              </a:rPr>
              <a:t>tanggal</a:t>
            </a:r>
            <a:r>
              <a:rPr lang="en-US" sz="1800" b="0" dirty="0" smtClean="0">
                <a:latin typeface="Calibri" pitchFamily="34" charset="0"/>
                <a:cs typeface="Calibri" pitchFamily="34" charset="0"/>
              </a:rPr>
              <a:t> 5 </a:t>
            </a:r>
            <a:r>
              <a:rPr lang="en-US" sz="1800" b="0" dirty="0" err="1" smtClean="0">
                <a:latin typeface="Calibri" pitchFamily="34" charset="0"/>
                <a:cs typeface="Calibri" pitchFamily="34" charset="0"/>
              </a:rPr>
              <a:t>Maret</a:t>
            </a:r>
            <a:r>
              <a:rPr lang="en-US" sz="1800" b="0" dirty="0" smtClean="0">
                <a:latin typeface="Calibri" pitchFamily="34" charset="0"/>
                <a:cs typeface="Calibri" pitchFamily="34" charset="0"/>
              </a:rPr>
              <a:t> 2012, yang </a:t>
            </a:r>
            <a:r>
              <a:rPr lang="en-US" sz="1800" b="0" dirty="0" err="1" smtClean="0">
                <a:latin typeface="Calibri" pitchFamily="34" charset="0"/>
                <a:cs typeface="Calibri" pitchFamily="34" charset="0"/>
              </a:rPr>
              <a:t>mensyaratkan</a:t>
            </a:r>
            <a:r>
              <a:rPr lang="en-US" sz="1800" b="0" dirty="0" smtClean="0">
                <a:latin typeface="Calibri" pitchFamily="34" charset="0"/>
                <a:cs typeface="Calibri" pitchFamily="34" charset="0"/>
              </a:rPr>
              <a:t> agar </a:t>
            </a:r>
            <a:r>
              <a:rPr lang="en-US" sz="1800" b="0" dirty="0" err="1" smtClean="0">
                <a:latin typeface="Calibri" pitchFamily="34" charset="0"/>
                <a:cs typeface="Calibri" pitchFamily="34" charset="0"/>
              </a:rPr>
              <a:t>pengembangannya</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dijabarkan</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dalam</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Rencana</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Strategis</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Kementerian</a:t>
            </a:r>
            <a:r>
              <a:rPr lang="en-US" sz="1800" b="0" dirty="0" smtClean="0">
                <a:latin typeface="Calibri" pitchFamily="34" charset="0"/>
                <a:cs typeface="Calibri" pitchFamily="34" charset="0"/>
              </a:rPr>
              <a:t>/</a:t>
            </a:r>
            <a:r>
              <a:rPr lang="en-US" sz="1800" b="0" dirty="0" err="1" smtClean="0">
                <a:latin typeface="Calibri" pitchFamily="34" charset="0"/>
                <a:cs typeface="Calibri" pitchFamily="34" charset="0"/>
              </a:rPr>
              <a:t>Lembaga</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Renstra</a:t>
            </a:r>
            <a:r>
              <a:rPr lang="en-US" sz="1800" b="0" dirty="0" smtClean="0">
                <a:latin typeface="Calibri" pitchFamily="34" charset="0"/>
                <a:cs typeface="Calibri" pitchFamily="34" charset="0"/>
              </a:rPr>
              <a:t> K/L), </a:t>
            </a:r>
            <a:r>
              <a:rPr lang="en-US" sz="1800" b="0" dirty="0" err="1" smtClean="0">
                <a:latin typeface="Calibri" pitchFamily="34" charset="0"/>
                <a:cs typeface="Calibri" pitchFamily="34" charset="0"/>
              </a:rPr>
              <a:t>Rencana</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Kerja</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Pemerintah</a:t>
            </a:r>
            <a:r>
              <a:rPr lang="en-US" sz="1800" b="0" dirty="0" smtClean="0">
                <a:latin typeface="Calibri" pitchFamily="34" charset="0"/>
                <a:cs typeface="Calibri" pitchFamily="34" charset="0"/>
              </a:rPr>
              <a:t> (RKP) </a:t>
            </a:r>
            <a:r>
              <a:rPr lang="en-US" sz="1800" b="0" dirty="0" err="1" smtClean="0">
                <a:latin typeface="Calibri" pitchFamily="34" charset="0"/>
                <a:cs typeface="Calibri" pitchFamily="34" charset="0"/>
              </a:rPr>
              <a:t>dan</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Rencana</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Kerja</a:t>
            </a:r>
            <a:r>
              <a:rPr lang="en-US" sz="1800" b="0" dirty="0" smtClean="0">
                <a:latin typeface="Calibri" pitchFamily="34" charset="0"/>
                <a:cs typeface="Calibri" pitchFamily="34" charset="0"/>
              </a:rPr>
              <a:t> K/L, </a:t>
            </a:r>
            <a:r>
              <a:rPr lang="en-US" sz="1800" b="0" dirty="0" err="1" smtClean="0">
                <a:latin typeface="Calibri" pitchFamily="34" charset="0"/>
                <a:cs typeface="Calibri" pitchFamily="34" charset="0"/>
              </a:rPr>
              <a:t>serta</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Pemerintah</a:t>
            </a:r>
            <a:r>
              <a:rPr lang="en-US" sz="1800" b="0" dirty="0" smtClean="0">
                <a:latin typeface="Calibri" pitchFamily="34" charset="0"/>
                <a:cs typeface="Calibri" pitchFamily="34" charset="0"/>
              </a:rPr>
              <a:t> Daerah </a:t>
            </a:r>
            <a:r>
              <a:rPr lang="en-US" sz="1800" b="0" dirty="0" err="1" smtClean="0">
                <a:latin typeface="Calibri" pitchFamily="34" charset="0"/>
                <a:cs typeface="Calibri" pitchFamily="34" charset="0"/>
              </a:rPr>
              <a:t>terkait</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pada</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periode</a:t>
            </a:r>
            <a:r>
              <a:rPr lang="en-US" sz="1800" b="0" dirty="0" smtClean="0">
                <a:latin typeface="Calibri" pitchFamily="34" charset="0"/>
                <a:cs typeface="Calibri" pitchFamily="34" charset="0"/>
              </a:rPr>
              <a:t> 2010-2015, </a:t>
            </a:r>
            <a:r>
              <a:rPr lang="en-US" sz="1800" b="0" dirty="0" err="1" smtClean="0">
                <a:latin typeface="Calibri" pitchFamily="34" charset="0"/>
                <a:cs typeface="Calibri" pitchFamily="34" charset="0"/>
              </a:rPr>
              <a:t>dan</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periode</a:t>
            </a:r>
            <a:r>
              <a:rPr lang="en-US" sz="1800" b="0" dirty="0" smtClean="0">
                <a:latin typeface="Calibri" pitchFamily="34" charset="0"/>
                <a:cs typeface="Calibri" pitchFamily="34" charset="0"/>
              </a:rPr>
              <a:t> </a:t>
            </a:r>
            <a:r>
              <a:rPr lang="en-US" sz="1800" b="0" dirty="0" err="1" smtClean="0">
                <a:latin typeface="Calibri" pitchFamily="34" charset="0"/>
                <a:cs typeface="Calibri" pitchFamily="34" charset="0"/>
              </a:rPr>
              <a:t>selanjutnya</a:t>
            </a:r>
            <a:r>
              <a:rPr lang="en-US" sz="1800" b="0" dirty="0" smtClean="0">
                <a:latin typeface="Calibri" pitchFamily="34" charset="0"/>
                <a:cs typeface="Calibri" pitchFamily="34" charset="0"/>
              </a:rPr>
              <a:t> 2016-2020, </a:t>
            </a:r>
            <a:r>
              <a:rPr lang="en-US" sz="1800" b="0" dirty="0" err="1" smtClean="0">
                <a:latin typeface="Calibri" pitchFamily="34" charset="0"/>
                <a:cs typeface="Calibri" pitchFamily="34" charset="0"/>
              </a:rPr>
              <a:t>dan</a:t>
            </a:r>
            <a:r>
              <a:rPr lang="en-US" sz="1800" b="0" dirty="0" smtClean="0">
                <a:latin typeface="Calibri" pitchFamily="34" charset="0"/>
                <a:cs typeface="Calibri" pitchFamily="34" charset="0"/>
              </a:rPr>
              <a:t> 2021-2025</a:t>
            </a:r>
            <a:r>
              <a:rPr lang="en-US" sz="1800" b="0" smtClean="0">
                <a:latin typeface="Calibri" pitchFamily="34" charset="0"/>
                <a:cs typeface="Calibri" pitchFamily="34" charset="0"/>
              </a:rPr>
              <a:t>.   </a:t>
            </a:r>
          </a:p>
          <a:p>
            <a:pPr marL="341313" indent="-341313" algn="just">
              <a:spcBef>
                <a:spcPts val="600"/>
              </a:spcBef>
              <a:buFont typeface="Wingdings" pitchFamily="2" charset="2"/>
              <a:buChar char="§"/>
              <a:defRPr/>
            </a:pPr>
            <a:r>
              <a:rPr lang="id-ID" sz="1800" b="0" smtClean="0">
                <a:latin typeface="Calibri" pitchFamily="34" charset="0"/>
                <a:cs typeface="Calibri" pitchFamily="34" charset="0"/>
              </a:rPr>
              <a:t>SISLOGNAS </a:t>
            </a:r>
            <a:r>
              <a:rPr lang="en-US" sz="1800" b="0" smtClean="0">
                <a:latin typeface="Calibri" pitchFamily="34" charset="0"/>
                <a:cs typeface="Calibri" pitchFamily="34" charset="0"/>
              </a:rPr>
              <a:t>adalah Bagian dari </a:t>
            </a:r>
            <a:r>
              <a:rPr lang="id-ID" sz="1800" b="0" smtClean="0">
                <a:latin typeface="Calibri" pitchFamily="34" charset="0"/>
                <a:cs typeface="Calibri" pitchFamily="34" charset="0"/>
              </a:rPr>
              <a:t>PILAR II </a:t>
            </a:r>
            <a:r>
              <a:rPr lang="en-US" sz="1800" b="0" smtClean="0">
                <a:latin typeface="Calibri" pitchFamily="34" charset="0"/>
                <a:cs typeface="Calibri" pitchFamily="34" charset="0"/>
              </a:rPr>
              <a:t>MP3EI </a:t>
            </a:r>
            <a:r>
              <a:rPr lang="id-ID" sz="1800" b="0" smtClean="0">
                <a:latin typeface="Calibri" pitchFamily="34" charset="0"/>
                <a:cs typeface="Calibri" pitchFamily="34" charset="0"/>
              </a:rPr>
              <a:t>(Konektivitas Nasional)</a:t>
            </a:r>
            <a:r>
              <a:rPr lang="en-US" sz="1800" b="0" smtClean="0">
                <a:latin typeface="Calibri" pitchFamily="34" charset="0"/>
                <a:cs typeface="Calibri" pitchFamily="34" charset="0"/>
              </a:rPr>
              <a:t>, karena itu: </a:t>
            </a:r>
            <a:r>
              <a:rPr lang="id-ID" sz="1800" b="0" smtClean="0">
                <a:latin typeface="Calibri" pitchFamily="34" charset="0"/>
                <a:cs typeface="Calibri" pitchFamily="34" charset="0"/>
              </a:rPr>
              <a:t> </a:t>
            </a:r>
            <a:endParaRPr lang="en-US" sz="1800" b="0" smtClean="0">
              <a:latin typeface="Calibri" pitchFamily="34" charset="0"/>
              <a:cs typeface="Calibri" pitchFamily="34" charset="0"/>
            </a:endParaRPr>
          </a:p>
          <a:p>
            <a:pPr marL="573088" indent="-231775" algn="just">
              <a:spcBef>
                <a:spcPts val="600"/>
              </a:spcBef>
              <a:buFont typeface="Cambria" pitchFamily="18" charset="0"/>
              <a:buChar char="–"/>
            </a:pPr>
            <a:r>
              <a:rPr lang="en-US" sz="1800" b="0" smtClean="0">
                <a:latin typeface="Calibri" pitchFamily="34" charset="0"/>
                <a:cs typeface="Calibri" pitchFamily="34" charset="0"/>
              </a:rPr>
              <a:t>Pelaksanaan Cetak Biru </a:t>
            </a:r>
            <a:r>
              <a:rPr lang="id-ID" sz="1800" b="0" smtClean="0">
                <a:latin typeface="Calibri" pitchFamily="34" charset="0"/>
                <a:cs typeface="Calibri" pitchFamily="34" charset="0"/>
              </a:rPr>
              <a:t>Pengembangan </a:t>
            </a:r>
            <a:r>
              <a:rPr lang="en-US" sz="1800" b="0" smtClean="0">
                <a:latin typeface="Calibri" pitchFamily="34" charset="0"/>
                <a:cs typeface="Calibri" pitchFamily="34" charset="0"/>
              </a:rPr>
              <a:t>SISLOGNAS </a:t>
            </a:r>
            <a:r>
              <a:rPr lang="id-ID" sz="1800" b="0" smtClean="0">
                <a:latin typeface="Calibri" pitchFamily="34" charset="0"/>
                <a:cs typeface="Calibri" pitchFamily="34" charset="0"/>
              </a:rPr>
              <a:t>menjadi bagian dari tugas dan tanggung jawab Komite Percepatan dan Perluasan Pembangunan Ekonomi Indonesia </a:t>
            </a:r>
            <a:r>
              <a:rPr lang="en-US" sz="1800" b="0" smtClean="0">
                <a:latin typeface="Calibri" pitchFamily="34" charset="0"/>
                <a:cs typeface="Calibri" pitchFamily="34" charset="0"/>
              </a:rPr>
              <a:t>(KP3EI) </a:t>
            </a:r>
            <a:r>
              <a:rPr lang="id-ID" sz="1800" b="0" smtClean="0">
                <a:latin typeface="Calibri" pitchFamily="34" charset="0"/>
                <a:cs typeface="Calibri" pitchFamily="34" charset="0"/>
              </a:rPr>
              <a:t>2011-2025 karena merupakan sub sistem dari kebijakan peningkatan konektifitas nasional.</a:t>
            </a:r>
          </a:p>
          <a:p>
            <a:pPr marL="573088" indent="-231775" algn="just">
              <a:spcBef>
                <a:spcPts val="600"/>
              </a:spcBef>
              <a:buFont typeface="Cambria" pitchFamily="18" charset="0"/>
              <a:buChar char="–"/>
            </a:pPr>
            <a:r>
              <a:rPr lang="id-ID" sz="1800" b="0" smtClean="0">
                <a:latin typeface="Calibri" pitchFamily="34" charset="0"/>
                <a:cs typeface="Calibri" pitchFamily="34" charset="0"/>
              </a:rPr>
              <a:t>Tim Kerja Pengembangan SISLOGNAS yang susunan keanggotan dan tugasnya ditetapkan oleh Menteri Koordinator Bidang Perekonomian selaku Ketua Harian KP3EI merupakan bagian dari Pokja Konektifitas. </a:t>
            </a:r>
          </a:p>
          <a:p>
            <a:pPr marL="341313" indent="-227013" algn="just">
              <a:spcBef>
                <a:spcPts val="600"/>
              </a:spcBef>
              <a:buFont typeface="Wingdings" pitchFamily="2" charset="2"/>
              <a:buChar char="§"/>
              <a:defRPr/>
            </a:pPr>
            <a:endParaRPr lang="en-US" sz="1800" b="0" dirty="0">
              <a:latin typeface="Calibri" pitchFamily="34" charset="0"/>
              <a:cs typeface="Calibri" pitchFamily="34" charset="0"/>
            </a:endParaRPr>
          </a:p>
        </p:txBody>
      </p:sp>
    </p:spTree>
    <p:extLst>
      <p:ext uri="{BB962C8B-B14F-4D97-AF65-F5344CB8AC3E}">
        <p14:creationId xmlns:p14="http://schemas.microsoft.com/office/powerpoint/2010/main" xmlns="" val="181047137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152400" y="5791200"/>
            <a:ext cx="9505289" cy="935037"/>
          </a:xfrm>
          <a:prstGeom prst="roundRect">
            <a:avLst>
              <a:gd name="adj" fmla="val 0"/>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285750" indent="-285750">
              <a:spcAft>
                <a:spcPts val="600"/>
              </a:spcAft>
              <a:buFont typeface="Arial" pitchFamily="34" charset="0"/>
              <a:buChar char="•"/>
              <a:defRPr/>
            </a:pPr>
            <a:r>
              <a:rPr lang="id-ID" sz="1400" b="1" dirty="0">
                <a:solidFill>
                  <a:prstClr val="white"/>
                </a:solidFill>
                <a:latin typeface="Arial" pitchFamily="34" charset="0"/>
                <a:cs typeface="Arial" pitchFamily="34" charset="0"/>
              </a:rPr>
              <a:t>Cetak Biru merupakan arah dan pola pengembangan Sislognas pada tingkat kebijakan makro yg dijabarkan lebih lanjut dalam RKP dan RK-Kementerian/Lembaga setiap tahunnya</a:t>
            </a:r>
          </a:p>
          <a:p>
            <a:pPr marL="285750" indent="-285750">
              <a:spcAft>
                <a:spcPts val="600"/>
              </a:spcAft>
              <a:buFont typeface="Arial" pitchFamily="34" charset="0"/>
              <a:buChar char="•"/>
              <a:defRPr/>
            </a:pPr>
            <a:r>
              <a:rPr lang="id-ID" sz="1400" b="1" dirty="0">
                <a:solidFill>
                  <a:prstClr val="white"/>
                </a:solidFill>
                <a:latin typeface="Arial" pitchFamily="34" charset="0"/>
                <a:cs typeface="Arial" pitchFamily="34" charset="0"/>
              </a:rPr>
              <a:t>Cetak Biru berperan dalam mencapai sasaran RPJMN, menunjang Implementasi MP3EI, dan mewujudkan visi ekonomi Indonesia Tahun 2025</a:t>
            </a:r>
          </a:p>
        </p:txBody>
      </p:sp>
      <p:pic>
        <p:nvPicPr>
          <p:cNvPr id="23555" name="Picture 13"/>
          <p:cNvPicPr>
            <a:picLocks noChangeAspect="1" noChangeArrowheads="1"/>
          </p:cNvPicPr>
          <p:nvPr/>
        </p:nvPicPr>
        <p:blipFill>
          <a:blip r:embed="rId2" cstate="print"/>
          <a:srcRect/>
          <a:stretch>
            <a:fillRect/>
          </a:stretch>
        </p:blipFill>
        <p:spPr bwMode="auto">
          <a:xfrm>
            <a:off x="935567" y="809626"/>
            <a:ext cx="7567083" cy="4752975"/>
          </a:xfrm>
          <a:prstGeom prst="rect">
            <a:avLst/>
          </a:prstGeom>
          <a:noFill/>
          <a:ln w="9525">
            <a:noFill/>
            <a:miter lim="800000"/>
            <a:headEnd/>
            <a:tailEnd/>
          </a:ln>
        </p:spPr>
      </p:pic>
      <p:sp>
        <p:nvSpPr>
          <p:cNvPr id="15" name="Oval 14"/>
          <p:cNvSpPr/>
          <p:nvPr/>
        </p:nvSpPr>
        <p:spPr bwMode="auto">
          <a:xfrm>
            <a:off x="3628761" y="4957763"/>
            <a:ext cx="2306241" cy="463550"/>
          </a:xfrm>
          <a:prstGeom prst="ellips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b="1" dirty="0">
                <a:solidFill>
                  <a:prstClr val="white"/>
                </a:solidFill>
              </a:rPr>
              <a:t>IPTEK / INOVASI</a:t>
            </a:r>
          </a:p>
        </p:txBody>
      </p:sp>
      <p:sp>
        <p:nvSpPr>
          <p:cNvPr id="23559" name="TextBox 15"/>
          <p:cNvSpPr txBox="1">
            <a:spLocks noChangeArrowheads="1"/>
          </p:cNvSpPr>
          <p:nvPr/>
        </p:nvSpPr>
        <p:spPr bwMode="auto">
          <a:xfrm>
            <a:off x="2091267" y="2205039"/>
            <a:ext cx="301686" cy="369332"/>
          </a:xfrm>
          <a:prstGeom prst="rect">
            <a:avLst/>
          </a:prstGeom>
          <a:noFill/>
          <a:ln w="9525">
            <a:noFill/>
            <a:miter lim="800000"/>
            <a:headEnd/>
            <a:tailEnd/>
          </a:ln>
        </p:spPr>
        <p:txBody>
          <a:bodyPr wrap="none">
            <a:spAutoFit/>
          </a:bodyPr>
          <a:lstStyle/>
          <a:p>
            <a:r>
              <a:rPr lang="en-US" b="1">
                <a:solidFill>
                  <a:srgbClr val="000000"/>
                </a:solidFill>
              </a:rPr>
              <a:t>1</a:t>
            </a:r>
          </a:p>
        </p:txBody>
      </p:sp>
      <p:sp>
        <p:nvSpPr>
          <p:cNvPr id="23560" name="TextBox 16"/>
          <p:cNvSpPr txBox="1">
            <a:spLocks noChangeArrowheads="1"/>
          </p:cNvSpPr>
          <p:nvPr/>
        </p:nvSpPr>
        <p:spPr bwMode="auto">
          <a:xfrm>
            <a:off x="6927321" y="2195514"/>
            <a:ext cx="301686" cy="369332"/>
          </a:xfrm>
          <a:prstGeom prst="rect">
            <a:avLst/>
          </a:prstGeom>
          <a:noFill/>
          <a:ln w="9525">
            <a:noFill/>
            <a:miter lim="800000"/>
            <a:headEnd/>
            <a:tailEnd/>
          </a:ln>
        </p:spPr>
        <p:txBody>
          <a:bodyPr wrap="none">
            <a:spAutoFit/>
          </a:bodyPr>
          <a:lstStyle/>
          <a:p>
            <a:r>
              <a:rPr lang="en-US" b="1">
                <a:solidFill>
                  <a:srgbClr val="000000"/>
                </a:solidFill>
              </a:rPr>
              <a:t>2</a:t>
            </a:r>
          </a:p>
        </p:txBody>
      </p:sp>
      <p:sp>
        <p:nvSpPr>
          <p:cNvPr id="23561" name="TextBox 17"/>
          <p:cNvSpPr txBox="1">
            <a:spLocks noChangeArrowheads="1"/>
          </p:cNvSpPr>
          <p:nvPr/>
        </p:nvSpPr>
        <p:spPr bwMode="auto">
          <a:xfrm>
            <a:off x="4629706" y="5390533"/>
            <a:ext cx="301686" cy="369332"/>
          </a:xfrm>
          <a:prstGeom prst="rect">
            <a:avLst/>
          </a:prstGeom>
          <a:noFill/>
          <a:ln w="9525">
            <a:noFill/>
            <a:miter lim="800000"/>
            <a:headEnd/>
            <a:tailEnd/>
          </a:ln>
        </p:spPr>
        <p:txBody>
          <a:bodyPr wrap="none">
            <a:spAutoFit/>
          </a:bodyPr>
          <a:lstStyle/>
          <a:p>
            <a:r>
              <a:rPr lang="en-US" b="1">
                <a:solidFill>
                  <a:srgbClr val="000000"/>
                </a:solidFill>
              </a:rPr>
              <a:t>3</a:t>
            </a:r>
          </a:p>
        </p:txBody>
      </p:sp>
      <p:sp>
        <p:nvSpPr>
          <p:cNvPr id="26632" name="Title 1"/>
          <p:cNvSpPr>
            <a:spLocks noGrp="1"/>
          </p:cNvSpPr>
          <p:nvPr>
            <p:ph type="title" idx="4294967295"/>
          </p:nvPr>
        </p:nvSpPr>
        <p:spPr>
          <a:xfrm>
            <a:off x="76200" y="0"/>
            <a:ext cx="9677400" cy="617538"/>
          </a:xfrm>
          <a:noFill/>
          <a:ln>
            <a:noFill/>
            <a:miter lim="800000"/>
            <a:headEnd/>
            <a:tailEnd/>
          </a:ln>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id-ID" sz="3600" b="1" cap="none" spc="0" smtClean="0">
                <a:ln w="11430"/>
                <a:solidFill>
                  <a:srgbClr val="FF0000"/>
                </a:solidFill>
                <a:effectLst>
                  <a:outerShdw blurRad="50800" dist="39000" dir="5460000" algn="tl">
                    <a:srgbClr val="000000">
                      <a:alpha val="38000"/>
                    </a:srgbClr>
                  </a:outerShdw>
                </a:effectLst>
              </a:rPr>
              <a:t> </a:t>
            </a:r>
            <a:r>
              <a:rPr lang="en-US" sz="2700" b="1" cap="none" spc="0" smtClean="0">
                <a:ln w="11430"/>
                <a:solidFill>
                  <a:srgbClr val="FF0000"/>
                </a:solidFill>
                <a:effectLst>
                  <a:outerShdw blurRad="50800" dist="39000" dir="5460000" algn="tl">
                    <a:srgbClr val="000000">
                      <a:alpha val="38000"/>
                    </a:srgbClr>
                  </a:outerShdw>
                </a:effectLst>
              </a:rPr>
              <a:t>I(A). </a:t>
            </a:r>
            <a:r>
              <a:rPr lang="id-ID" sz="2700" b="1" cap="none" spc="0" smtClean="0">
                <a:ln w="11430"/>
                <a:solidFill>
                  <a:srgbClr val="FF0000"/>
                </a:solidFill>
                <a:effectLst>
                  <a:outerShdw blurRad="50800" dist="39000" dir="5460000" algn="tl">
                    <a:srgbClr val="000000">
                      <a:alpha val="38000"/>
                    </a:srgbClr>
                  </a:outerShdw>
                </a:effectLst>
              </a:rPr>
              <a:t>L</a:t>
            </a:r>
            <a:r>
              <a:rPr lang="en-US" sz="2700" b="1" cap="none" spc="0" smtClean="0">
                <a:ln w="11430"/>
                <a:solidFill>
                  <a:srgbClr val="FF0000"/>
                </a:solidFill>
                <a:effectLst>
                  <a:outerShdw blurRad="50800" dist="39000" dir="5460000" algn="tl">
                    <a:srgbClr val="000000">
                      <a:alpha val="38000"/>
                    </a:srgbClr>
                  </a:outerShdw>
                </a:effectLst>
              </a:rPr>
              <a:t>atar Belakang dan Hubungan dengan MP3EI (2)</a:t>
            </a:r>
          </a:p>
        </p:txBody>
      </p:sp>
      <p:sp>
        <p:nvSpPr>
          <p:cNvPr id="23563" name="Rectangle 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id-ID">
              <a:solidFill>
                <a:srgbClr val="000000"/>
              </a:solidFill>
            </a:endParaRPr>
          </a:p>
        </p:txBody>
      </p:sp>
      <p:sp>
        <p:nvSpPr>
          <p:cNvPr id="9" name="Oval Callout 8"/>
          <p:cNvSpPr/>
          <p:nvPr/>
        </p:nvSpPr>
        <p:spPr bwMode="auto">
          <a:xfrm>
            <a:off x="99748" y="4335464"/>
            <a:ext cx="2789502" cy="854075"/>
          </a:xfrm>
          <a:prstGeom prst="wedgeEllipseCallout">
            <a:avLst>
              <a:gd name="adj1" fmla="val 78697"/>
              <a:gd name="adj2" fmla="val -62452"/>
            </a:avLst>
          </a:prstGeom>
          <a:solidFill>
            <a:srgbClr val="FFFF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600" b="1" dirty="0">
                <a:solidFill>
                  <a:prstClr val="black"/>
                </a:solidFill>
              </a:rPr>
              <a:t>Meningkatkan Daya Saing</a:t>
            </a:r>
            <a:endParaRPr lang="en-US" sz="1600" b="1" dirty="0">
              <a:solidFill>
                <a:prstClr val="black"/>
              </a:solidFill>
            </a:endParaRPr>
          </a:p>
        </p:txBody>
      </p:sp>
      <p:sp>
        <p:nvSpPr>
          <p:cNvPr id="10" name="Oval Callout 9"/>
          <p:cNvSpPr/>
          <p:nvPr/>
        </p:nvSpPr>
        <p:spPr bwMode="auto">
          <a:xfrm>
            <a:off x="6851650" y="4432301"/>
            <a:ext cx="2559050" cy="855663"/>
          </a:xfrm>
          <a:prstGeom prst="wedgeEllipseCallout">
            <a:avLst>
              <a:gd name="adj1" fmla="val -75702"/>
              <a:gd name="adj2" fmla="val -66790"/>
            </a:avLst>
          </a:prstGeom>
          <a:solidFill>
            <a:srgbClr val="FFFF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1600" b="1" dirty="0">
                <a:solidFill>
                  <a:prstClr val="black"/>
                </a:solidFill>
              </a:rPr>
              <a:t>Meningkatkan Kesejahteraan</a:t>
            </a:r>
            <a:endParaRPr lang="en-US" sz="1600" b="1" dirty="0">
              <a:solidFill>
                <a:prstClr val="black"/>
              </a:solidFill>
            </a:endParaRPr>
          </a:p>
        </p:txBody>
      </p:sp>
      <p:sp>
        <p:nvSpPr>
          <p:cNvPr id="2" name="Oval 1"/>
          <p:cNvSpPr/>
          <p:nvPr/>
        </p:nvSpPr>
        <p:spPr>
          <a:xfrm>
            <a:off x="2094706" y="2222500"/>
            <a:ext cx="311283" cy="30480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solidFill>
                <a:prstClr val="white"/>
              </a:solidFill>
            </a:endParaRPr>
          </a:p>
        </p:txBody>
      </p:sp>
      <p:sp>
        <p:nvSpPr>
          <p:cNvPr id="19" name="Oval 18"/>
          <p:cNvSpPr/>
          <p:nvPr/>
        </p:nvSpPr>
        <p:spPr>
          <a:xfrm>
            <a:off x="6941080" y="2227263"/>
            <a:ext cx="313002" cy="303212"/>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solidFill>
                <a:prstClr val="white"/>
              </a:solidFill>
            </a:endParaRPr>
          </a:p>
        </p:txBody>
      </p:sp>
      <p:sp>
        <p:nvSpPr>
          <p:cNvPr id="20" name="Oval 19"/>
          <p:cNvSpPr/>
          <p:nvPr/>
        </p:nvSpPr>
        <p:spPr>
          <a:xfrm>
            <a:off x="4647208" y="5410200"/>
            <a:ext cx="264848" cy="303212"/>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solidFill>
                <a:prstClr val="white"/>
              </a:solidFill>
            </a:endParaRPr>
          </a:p>
        </p:txBody>
      </p:sp>
    </p:spTree>
    <p:extLst>
      <p:ext uri="{BB962C8B-B14F-4D97-AF65-F5344CB8AC3E}">
        <p14:creationId xmlns:p14="http://schemas.microsoft.com/office/powerpoint/2010/main" xmlns="" val="24227285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48" y="76200"/>
            <a:ext cx="9531352" cy="914400"/>
          </a:xfrm>
        </p:spPr>
        <p:txBody>
          <a:bodyPr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1" algn="l"/>
            <a:r>
              <a:rPr lang="en-US" sz="2400" b="1" smtClean="0">
                <a:ln w="11430"/>
                <a:solidFill>
                  <a:srgbClr val="FF0000"/>
                </a:solidFill>
                <a:effectLst>
                  <a:outerShdw blurRad="50800" dist="39000" dir="5460000" algn="tl">
                    <a:srgbClr val="000000">
                      <a:alpha val="38000"/>
                    </a:srgbClr>
                  </a:outerShdw>
                </a:effectLst>
              </a:rPr>
              <a:t>I(B). </a:t>
            </a:r>
            <a:r>
              <a:rPr lang="id-ID" sz="2400" b="1" smtClean="0">
                <a:ln w="11430"/>
                <a:solidFill>
                  <a:srgbClr val="FF0000"/>
                </a:solidFill>
                <a:effectLst>
                  <a:outerShdw blurRad="50800" dist="39000" dir="5460000" algn="tl">
                    <a:srgbClr val="000000">
                      <a:alpha val="38000"/>
                    </a:srgbClr>
                  </a:outerShdw>
                </a:effectLst>
              </a:rPr>
              <a:t>T</a:t>
            </a:r>
            <a:r>
              <a:rPr lang="en-US" sz="2400" b="1" smtClean="0">
                <a:ln w="11430"/>
                <a:solidFill>
                  <a:srgbClr val="FF0000"/>
                </a:solidFill>
                <a:effectLst>
                  <a:outerShdw blurRad="50800" dist="39000" dir="5460000" algn="tl">
                    <a:srgbClr val="000000">
                      <a:alpha val="38000"/>
                    </a:srgbClr>
                  </a:outerShdw>
                </a:effectLst>
              </a:rPr>
              <a:t>im Kerja, Sekretariat dan 6 Sub Tim Kerja </a:t>
            </a:r>
            <a:r>
              <a:rPr lang="id-ID" sz="2400" b="1" smtClean="0">
                <a:ln w="11430"/>
                <a:solidFill>
                  <a:srgbClr val="FF0000"/>
                </a:solidFill>
                <a:effectLst>
                  <a:outerShdw blurRad="50800" dist="39000" dir="5460000" algn="tl">
                    <a:srgbClr val="000000">
                      <a:alpha val="38000"/>
                    </a:srgbClr>
                  </a:outerShdw>
                </a:effectLst>
              </a:rPr>
              <a:t>SISLOGNAS</a:t>
            </a:r>
            <a:r>
              <a:rPr lang="id-ID" sz="2400" b="1">
                <a:ln w="11430"/>
                <a:solidFill>
                  <a:srgbClr val="FF0000"/>
                </a:solidFill>
                <a:effectLst>
                  <a:outerShdw blurRad="50800" dist="39000" dir="5460000" algn="tl">
                    <a:srgbClr val="000000">
                      <a:alpha val="38000"/>
                    </a:srgbClr>
                  </a:outerShdw>
                </a:effectLst>
              </a:rPr>
              <a:t> </a:t>
            </a:r>
            <a:r>
              <a:rPr lang="en-US" sz="2400" b="1" smtClean="0">
                <a:ln w="11430"/>
                <a:solidFill>
                  <a:srgbClr val="FF0000"/>
                </a:solidFill>
                <a:effectLst>
                  <a:outerShdw blurRad="50800" dist="39000" dir="5460000" algn="tl">
                    <a:srgbClr val="000000">
                      <a:alpha val="38000"/>
                    </a:srgbClr>
                  </a:outerShdw>
                </a:effectLst>
              </a:rPr>
              <a:t>(1)</a:t>
            </a:r>
            <a:endParaRPr lang="id-ID" sz="2400" b="1" dirty="0">
              <a:ln w="11430"/>
              <a:solidFill>
                <a:srgbClr val="FF0000"/>
              </a:soli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260349" y="1066800"/>
            <a:ext cx="9264651" cy="5410200"/>
          </a:xfrm>
        </p:spPr>
        <p:txBody>
          <a:bodyPr>
            <a:normAutofit/>
          </a:bodyPr>
          <a:lstStyle/>
          <a:p>
            <a:pPr algn="just">
              <a:spcBef>
                <a:spcPts val="600"/>
              </a:spcBef>
              <a:spcAft>
                <a:spcPts val="600"/>
              </a:spcAft>
            </a:pPr>
            <a:r>
              <a:rPr lang="en-GB" sz="2000" b="1" dirty="0" err="1" smtClean="0">
                <a:latin typeface="Calibri" pitchFamily="34" charset="0"/>
                <a:cs typeface="Calibri" pitchFamily="34" charset="0"/>
              </a:rPr>
              <a:t>Menteri</a:t>
            </a:r>
            <a:r>
              <a:rPr lang="en-GB" sz="2000" b="1" dirty="0" smtClean="0">
                <a:latin typeface="Calibri" pitchFamily="34" charset="0"/>
                <a:cs typeface="Calibri" pitchFamily="34" charset="0"/>
              </a:rPr>
              <a:t> </a:t>
            </a:r>
            <a:r>
              <a:rPr lang="en-GB" sz="2000" b="1" dirty="0" err="1" smtClean="0">
                <a:latin typeface="Calibri" pitchFamily="34" charset="0"/>
                <a:cs typeface="Calibri" pitchFamily="34" charset="0"/>
              </a:rPr>
              <a:t>Koordinator</a:t>
            </a:r>
            <a:r>
              <a:rPr lang="en-GB" sz="2000" b="1" dirty="0" smtClean="0">
                <a:latin typeface="Calibri" pitchFamily="34" charset="0"/>
                <a:cs typeface="Calibri" pitchFamily="34" charset="0"/>
              </a:rPr>
              <a:t> </a:t>
            </a:r>
            <a:r>
              <a:rPr lang="en-GB" sz="2000" b="1" dirty="0" err="1" smtClean="0">
                <a:latin typeface="Calibri" pitchFamily="34" charset="0"/>
                <a:cs typeface="Calibri" pitchFamily="34" charset="0"/>
              </a:rPr>
              <a:t>Bidang</a:t>
            </a:r>
            <a:r>
              <a:rPr lang="en-GB" sz="2000" b="1" dirty="0" smtClean="0">
                <a:latin typeface="Calibri" pitchFamily="34" charset="0"/>
                <a:cs typeface="Calibri" pitchFamily="34" charset="0"/>
              </a:rPr>
              <a:t> </a:t>
            </a:r>
            <a:r>
              <a:rPr lang="en-GB" sz="2000" b="1" dirty="0" err="1" smtClean="0">
                <a:latin typeface="Calibri" pitchFamily="34" charset="0"/>
                <a:cs typeface="Calibri" pitchFamily="34" charset="0"/>
              </a:rPr>
              <a:t>Perekonomian</a:t>
            </a:r>
            <a:r>
              <a:rPr lang="en-GB" sz="2000" b="1" dirty="0" smtClean="0">
                <a:latin typeface="Calibri" pitchFamily="34" charset="0"/>
                <a:cs typeface="Calibri" pitchFamily="34" charset="0"/>
              </a:rPr>
              <a:t> </a:t>
            </a:r>
            <a:r>
              <a:rPr lang="en-GB" sz="2000" dirty="0" err="1" smtClean="0">
                <a:latin typeface="Calibri" pitchFamily="34" charset="0"/>
                <a:cs typeface="Calibri" pitchFamily="34" charset="0"/>
              </a:rPr>
              <a:t>selaku</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Ketua</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Harian</a:t>
            </a:r>
            <a:r>
              <a:rPr lang="en-GB" sz="2000" dirty="0" smtClean="0">
                <a:latin typeface="Calibri" pitchFamily="34" charset="0"/>
                <a:cs typeface="Calibri" pitchFamily="34" charset="0"/>
              </a:rPr>
              <a:t> KP3EI </a:t>
            </a:r>
            <a:r>
              <a:rPr lang="id-ID" sz="2000" dirty="0" smtClean="0">
                <a:latin typeface="Calibri" pitchFamily="34" charset="0"/>
                <a:cs typeface="Calibri" pitchFamily="34" charset="0"/>
              </a:rPr>
              <a:t>mela</a:t>
            </a:r>
            <a:r>
              <a:rPr lang="en-US" sz="2000" dirty="0" smtClean="0">
                <a:latin typeface="Calibri" pitchFamily="34" charset="0"/>
                <a:cs typeface="Calibri" pitchFamily="34" charset="0"/>
              </a:rPr>
              <a:t>l</a:t>
            </a:r>
            <a:r>
              <a:rPr lang="id-ID" sz="2000" dirty="0" smtClean="0">
                <a:latin typeface="Calibri" pitchFamily="34" charset="0"/>
                <a:cs typeface="Calibri" pitchFamily="34" charset="0"/>
              </a:rPr>
              <a:t>ui </a:t>
            </a:r>
            <a:r>
              <a:rPr lang="en-GB" sz="2000" u="sng" dirty="0" smtClean="0">
                <a:latin typeface="Calibri" pitchFamily="34" charset="0"/>
                <a:cs typeface="Calibri" pitchFamily="34" charset="0"/>
              </a:rPr>
              <a:t>S</a:t>
            </a:r>
            <a:r>
              <a:rPr lang="id-ID" sz="2000" u="sng" dirty="0" smtClean="0">
                <a:latin typeface="Calibri" pitchFamily="34" charset="0"/>
                <a:cs typeface="Calibri" pitchFamily="34" charset="0"/>
              </a:rPr>
              <a:t>urat Keputusan </a:t>
            </a:r>
            <a:r>
              <a:rPr lang="en-GB" sz="2000" u="sng" dirty="0" smtClean="0">
                <a:latin typeface="Calibri" pitchFamily="34" charset="0"/>
                <a:cs typeface="Calibri" pitchFamily="34" charset="0"/>
              </a:rPr>
              <a:t>No</a:t>
            </a:r>
            <a:r>
              <a:rPr lang="id-ID" sz="2000" u="sng" dirty="0" smtClean="0">
                <a:latin typeface="Calibri" pitchFamily="34" charset="0"/>
                <a:cs typeface="Calibri" pitchFamily="34" charset="0"/>
              </a:rPr>
              <a:t>mor</a:t>
            </a:r>
            <a:r>
              <a:rPr lang="en-GB" sz="2000" u="sng" dirty="0" smtClean="0">
                <a:latin typeface="Calibri" pitchFamily="34" charset="0"/>
                <a:cs typeface="Calibri" pitchFamily="34" charset="0"/>
              </a:rPr>
              <a:t>. KEP-49/M.EKON/05/2012</a:t>
            </a:r>
            <a:r>
              <a:rPr lang="en-GB" sz="2000" dirty="0" smtClean="0">
                <a:latin typeface="Calibri" pitchFamily="34" charset="0"/>
                <a:cs typeface="Calibri" pitchFamily="34" charset="0"/>
              </a:rPr>
              <a:t>, </a:t>
            </a:r>
            <a:r>
              <a:rPr lang="en-GB" sz="2000" dirty="0" err="1" smtClean="0">
                <a:latin typeface="Calibri" pitchFamily="34" charset="0"/>
                <a:cs typeface="Calibri" pitchFamily="34" charset="0"/>
              </a:rPr>
              <a:t>tanggal</a:t>
            </a:r>
            <a:r>
              <a:rPr lang="en-GB" sz="2000" dirty="0" smtClean="0">
                <a:latin typeface="Calibri" pitchFamily="34" charset="0"/>
                <a:cs typeface="Calibri" pitchFamily="34" charset="0"/>
              </a:rPr>
              <a:t> 10 Mei 2012, </a:t>
            </a:r>
            <a:r>
              <a:rPr lang="en-GB" sz="2000" dirty="0" err="1" smtClean="0">
                <a:latin typeface="Calibri" pitchFamily="34" charset="0"/>
                <a:cs typeface="Calibri" pitchFamily="34" charset="0"/>
              </a:rPr>
              <a:t>telah</a:t>
            </a:r>
            <a:r>
              <a:rPr lang="en-GB" sz="2000" dirty="0" smtClean="0">
                <a:latin typeface="Calibri" pitchFamily="34" charset="0"/>
                <a:cs typeface="Calibri" pitchFamily="34" charset="0"/>
              </a:rPr>
              <a:t> me</a:t>
            </a:r>
            <a:r>
              <a:rPr lang="id-ID" sz="2000" dirty="0" smtClean="0">
                <a:latin typeface="Calibri" pitchFamily="34" charset="0"/>
                <a:cs typeface="Calibri" pitchFamily="34" charset="0"/>
              </a:rPr>
              <a:t>netapkan </a:t>
            </a:r>
            <a:r>
              <a:rPr lang="en-GB" sz="2000" dirty="0" smtClean="0">
                <a:latin typeface="Calibri" pitchFamily="34" charset="0"/>
                <a:cs typeface="Calibri" pitchFamily="34" charset="0"/>
              </a:rPr>
              <a:t>Tim </a:t>
            </a:r>
            <a:r>
              <a:rPr lang="en-GB" sz="2000" dirty="0" err="1" smtClean="0">
                <a:latin typeface="Calibri" pitchFamily="34" charset="0"/>
                <a:cs typeface="Calibri" pitchFamily="34" charset="0"/>
              </a:rPr>
              <a:t>Kerja</a:t>
            </a:r>
            <a:r>
              <a:rPr lang="en-GB" sz="2000" dirty="0" smtClean="0">
                <a:latin typeface="Calibri" pitchFamily="34" charset="0"/>
                <a:cs typeface="Calibri" pitchFamily="34" charset="0"/>
              </a:rPr>
              <a:t> </a:t>
            </a:r>
            <a:r>
              <a:rPr lang="id-ID" sz="2000" dirty="0" smtClean="0">
                <a:latin typeface="Calibri" pitchFamily="34" charset="0"/>
                <a:cs typeface="Calibri" pitchFamily="34" charset="0"/>
              </a:rPr>
              <a:t>Pengembangan </a:t>
            </a:r>
            <a:r>
              <a:rPr lang="id-ID" sz="2000" smtClean="0">
                <a:latin typeface="Calibri" pitchFamily="34" charset="0"/>
                <a:cs typeface="Calibri" pitchFamily="34" charset="0"/>
              </a:rPr>
              <a:t>Sis</a:t>
            </a:r>
            <a:r>
              <a:rPr lang="en-US" sz="2000" smtClean="0">
                <a:latin typeface="Calibri" pitchFamily="34" charset="0"/>
                <a:cs typeface="Calibri" pitchFamily="34" charset="0"/>
              </a:rPr>
              <a:t>lognas</a:t>
            </a:r>
            <a:r>
              <a:rPr lang="id-ID" sz="2000" smtClean="0">
                <a:latin typeface="Calibri" pitchFamily="34" charset="0"/>
                <a:cs typeface="Calibri" pitchFamily="34" charset="0"/>
              </a:rPr>
              <a:t>.</a:t>
            </a:r>
            <a:endParaRPr lang="id-ID" sz="900" dirty="0" smtClean="0">
              <a:latin typeface="Calibri" pitchFamily="34" charset="0"/>
              <a:cs typeface="Calibri" pitchFamily="34" charset="0"/>
            </a:endParaRPr>
          </a:p>
          <a:p>
            <a:pPr algn="just">
              <a:spcBef>
                <a:spcPts val="600"/>
              </a:spcBef>
              <a:spcAft>
                <a:spcPts val="600"/>
              </a:spcAft>
            </a:pPr>
            <a:r>
              <a:rPr lang="id-ID" sz="2000" b="1" smtClean="0">
                <a:latin typeface="Calibri" pitchFamily="34" charset="0"/>
                <a:cs typeface="Calibri" pitchFamily="34" charset="0"/>
              </a:rPr>
              <a:t>Berdasarkan mandat dari SK Menko Perekonomian tersebut, Deputi </a:t>
            </a:r>
            <a:r>
              <a:rPr lang="id-ID" sz="2000" b="1" dirty="0" smtClean="0">
                <a:latin typeface="Calibri" pitchFamily="34" charset="0"/>
                <a:cs typeface="Calibri" pitchFamily="34" charset="0"/>
              </a:rPr>
              <a:t>Bidang Koordinasi Industri dan Perdagangan </a:t>
            </a:r>
            <a:r>
              <a:rPr lang="id-ID" sz="2000" dirty="0" smtClean="0">
                <a:latin typeface="Calibri" pitchFamily="34" charset="0"/>
                <a:cs typeface="Calibri" pitchFamily="34" charset="0"/>
              </a:rPr>
              <a:t>S</a:t>
            </a:r>
            <a:r>
              <a:rPr lang="en-US" sz="2000" dirty="0" err="1" smtClean="0">
                <a:latin typeface="Calibri" pitchFamily="34" charset="0"/>
                <a:cs typeface="Calibri" pitchFamily="34" charset="0"/>
              </a:rPr>
              <a:t>elaku</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Ketua</a:t>
            </a:r>
            <a:r>
              <a:rPr lang="en-US" sz="2000" dirty="0" smtClean="0">
                <a:latin typeface="Calibri" pitchFamily="34" charset="0"/>
                <a:cs typeface="Calibri" pitchFamily="34" charset="0"/>
              </a:rPr>
              <a:t> Tim </a:t>
            </a:r>
            <a:r>
              <a:rPr lang="en-US" sz="2000" dirty="0" err="1" smtClean="0">
                <a:latin typeface="Calibri" pitchFamily="34" charset="0"/>
                <a:cs typeface="Calibri" pitchFamily="34" charset="0"/>
              </a:rPr>
              <a:t>Kerja</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Pengembangan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Sislognas</a:t>
            </a:r>
            <a:r>
              <a:rPr lang="id-ID" sz="2000" dirty="0" smtClean="0">
                <a:latin typeface="Calibri" pitchFamily="34" charset="0"/>
                <a:cs typeface="Calibri" pitchFamily="34" charset="0"/>
              </a:rPr>
              <a:t>,</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melalui</a:t>
            </a:r>
            <a:r>
              <a:rPr lang="en-US" sz="2000" dirty="0" smtClean="0">
                <a:latin typeface="Calibri" pitchFamily="34" charset="0"/>
                <a:cs typeface="Calibri" pitchFamily="34" charset="0"/>
              </a:rPr>
              <a:t> </a:t>
            </a:r>
            <a:r>
              <a:rPr lang="en-US" sz="2000" u="sng" dirty="0" err="1" smtClean="0">
                <a:latin typeface="Calibri" pitchFamily="34" charset="0"/>
                <a:cs typeface="Calibri" pitchFamily="34" charset="0"/>
              </a:rPr>
              <a:t>Surat</a:t>
            </a:r>
            <a:r>
              <a:rPr lang="en-US" sz="2000" u="sng" dirty="0" smtClean="0">
                <a:latin typeface="Calibri" pitchFamily="34" charset="0"/>
                <a:cs typeface="Calibri" pitchFamily="34" charset="0"/>
              </a:rPr>
              <a:t> </a:t>
            </a:r>
            <a:r>
              <a:rPr lang="en-US" sz="2000" u="sng" dirty="0" err="1" smtClean="0">
                <a:latin typeface="Calibri" pitchFamily="34" charset="0"/>
                <a:cs typeface="Calibri" pitchFamily="34" charset="0"/>
              </a:rPr>
              <a:t>Keputusan</a:t>
            </a:r>
            <a:r>
              <a:rPr lang="en-US" sz="2000" u="sng" dirty="0" smtClean="0">
                <a:latin typeface="Calibri" pitchFamily="34" charset="0"/>
                <a:cs typeface="Calibri" pitchFamily="34" charset="0"/>
              </a:rPr>
              <a:t> No.KEP-27/D.IV.M.EKON/</a:t>
            </a:r>
            <a:r>
              <a:rPr lang="id-ID" sz="2000" u="sng" dirty="0" smtClean="0">
                <a:latin typeface="Calibri" pitchFamily="34" charset="0"/>
                <a:cs typeface="Calibri" pitchFamily="34" charset="0"/>
              </a:rPr>
              <a:t> </a:t>
            </a:r>
            <a:r>
              <a:rPr lang="en-US" sz="2000" u="sng" dirty="0" smtClean="0">
                <a:latin typeface="Calibri" pitchFamily="34" charset="0"/>
                <a:cs typeface="Calibri" pitchFamily="34" charset="0"/>
              </a:rPr>
              <a:t>07/2012</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tanggal</a:t>
            </a:r>
            <a:r>
              <a:rPr lang="en-US" sz="2000" dirty="0" smtClean="0">
                <a:latin typeface="Calibri" pitchFamily="34" charset="0"/>
                <a:cs typeface="Calibri" pitchFamily="34" charset="0"/>
              </a:rPr>
              <a:t> 24 </a:t>
            </a:r>
            <a:r>
              <a:rPr lang="en-US" sz="2000" dirty="0" err="1" smtClean="0">
                <a:latin typeface="Calibri" pitchFamily="34" charset="0"/>
                <a:cs typeface="Calibri" pitchFamily="34" charset="0"/>
              </a:rPr>
              <a:t>Juli</a:t>
            </a:r>
            <a:r>
              <a:rPr lang="en-US" sz="2000" dirty="0" smtClean="0">
                <a:latin typeface="Calibri" pitchFamily="34" charset="0"/>
                <a:cs typeface="Calibri" pitchFamily="34" charset="0"/>
              </a:rPr>
              <a:t> 2012, </a:t>
            </a:r>
            <a:r>
              <a:rPr lang="en-US" sz="2000" dirty="0" err="1" smtClean="0">
                <a:latin typeface="Calibri" pitchFamily="34" charset="0"/>
                <a:cs typeface="Calibri" pitchFamily="34" charset="0"/>
              </a:rPr>
              <a:t>menetapkan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susunan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keanggotaan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dan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tugas</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Sekretariat</a:t>
            </a:r>
            <a:r>
              <a:rPr lang="en-US" sz="2000" dirty="0" smtClean="0">
                <a:latin typeface="Calibri" pitchFamily="34" charset="0"/>
                <a:cs typeface="Calibri" pitchFamily="34" charset="0"/>
              </a:rPr>
              <a:t> </a:t>
            </a:r>
            <a:r>
              <a:rPr lang="en-US" sz="2000" err="1" smtClean="0">
                <a:latin typeface="Calibri" pitchFamily="34" charset="0"/>
                <a:cs typeface="Calibri" pitchFamily="34" charset="0"/>
              </a:rPr>
              <a:t>dan</a:t>
            </a:r>
            <a:r>
              <a:rPr lang="en-US" sz="2000" smtClean="0">
                <a:latin typeface="Calibri" pitchFamily="34" charset="0"/>
                <a:cs typeface="Calibri" pitchFamily="34" charset="0"/>
              </a:rPr>
              <a:t> 6 Sub Tim Kerja (STK), sesuai dengan 6 Key Drivers:</a:t>
            </a:r>
          </a:p>
          <a:p>
            <a:pPr algn="just">
              <a:spcBef>
                <a:spcPts val="600"/>
              </a:spcBef>
              <a:spcAft>
                <a:spcPts val="600"/>
              </a:spcAft>
            </a:pPr>
            <a:endParaRPr lang="id-ID" sz="2000" smtClean="0">
              <a:latin typeface="Calibri" pitchFamily="34" charset="0"/>
              <a:cs typeface="Calibri" pitchFamily="34" charset="0"/>
            </a:endParaRPr>
          </a:p>
          <a:p>
            <a:pPr algn="just">
              <a:spcBef>
                <a:spcPts val="600"/>
              </a:spcBef>
              <a:spcAft>
                <a:spcPts val="600"/>
              </a:spcAft>
            </a:pPr>
            <a:endParaRPr lang="id-ID" sz="800" dirty="0" smtClean="0">
              <a:latin typeface="Calibri" pitchFamily="34" charset="0"/>
              <a:cs typeface="Calibri" pitchFamily="34" charset="0"/>
            </a:endParaRPr>
          </a:p>
        </p:txBody>
      </p:sp>
      <p:grpSp>
        <p:nvGrpSpPr>
          <p:cNvPr id="18" name="Group 17"/>
          <p:cNvGrpSpPr/>
          <p:nvPr/>
        </p:nvGrpSpPr>
        <p:grpSpPr>
          <a:xfrm>
            <a:off x="457200" y="4069660"/>
            <a:ext cx="8760730" cy="2254940"/>
            <a:chOff x="457200" y="4069660"/>
            <a:chExt cx="8760730" cy="2254940"/>
          </a:xfrm>
        </p:grpSpPr>
        <p:grpSp>
          <p:nvGrpSpPr>
            <p:cNvPr id="4" name="Group 40"/>
            <p:cNvGrpSpPr>
              <a:grpSpLocks/>
            </p:cNvGrpSpPr>
            <p:nvPr/>
          </p:nvGrpSpPr>
          <p:grpSpPr bwMode="auto">
            <a:xfrm>
              <a:off x="457200" y="4069660"/>
              <a:ext cx="8760730" cy="2254940"/>
              <a:chOff x="4211960" y="747614"/>
              <a:chExt cx="4259560" cy="3985894"/>
            </a:xfrm>
          </p:grpSpPr>
          <p:grpSp>
            <p:nvGrpSpPr>
              <p:cNvPr id="5" name="Group 24"/>
              <p:cNvGrpSpPr>
                <a:grpSpLocks/>
              </p:cNvGrpSpPr>
              <p:nvPr/>
            </p:nvGrpSpPr>
            <p:grpSpPr bwMode="auto">
              <a:xfrm>
                <a:off x="4211960" y="1742558"/>
                <a:ext cx="2131653" cy="2990950"/>
                <a:chOff x="672635" y="1466030"/>
                <a:chExt cx="4235575" cy="2990950"/>
              </a:xfrm>
            </p:grpSpPr>
            <p:sp>
              <p:nvSpPr>
                <p:cNvPr id="11" name="Rounded Rectangle 10"/>
                <p:cNvSpPr/>
                <p:nvPr/>
              </p:nvSpPr>
              <p:spPr>
                <a:xfrm>
                  <a:off x="672635" y="3085012"/>
                  <a:ext cx="4235575" cy="409665"/>
                </a:xfrm>
                <a:prstGeom prst="roundRect">
                  <a:avLst/>
                </a:prstGeom>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id-ID" sz="1400" b="1" dirty="0">
                      <a:solidFill>
                        <a:schemeClr val="tx1"/>
                      </a:solidFill>
                      <a:latin typeface="Calibri" pitchFamily="34" charset="0"/>
                      <a:cs typeface="Calibri" pitchFamily="34" charset="0"/>
                    </a:rPr>
                    <a:t>Sumber Daya Manusia (SDM) Logistik</a:t>
                  </a:r>
                </a:p>
              </p:txBody>
            </p:sp>
            <p:sp>
              <p:nvSpPr>
                <p:cNvPr id="12" name="Rounded Rectangle 11"/>
                <p:cNvSpPr/>
                <p:nvPr/>
              </p:nvSpPr>
              <p:spPr>
                <a:xfrm>
                  <a:off x="672635" y="1971679"/>
                  <a:ext cx="4235575" cy="409665"/>
                </a:xfrm>
                <a:prstGeom prst="roundRect">
                  <a:avLst/>
                </a:prstGeom>
                <a:solidFill>
                  <a:schemeClr val="accent6">
                    <a:lumMod val="50000"/>
                  </a:schemeClr>
                </a:solidFill>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id-ID" sz="1400" b="1" dirty="0">
                      <a:latin typeface="Calibri" pitchFamily="34" charset="0"/>
                      <a:cs typeface="Calibri" pitchFamily="34" charset="0"/>
                    </a:rPr>
                    <a:t>Infrastruktur Logistik</a:t>
                  </a:r>
                </a:p>
              </p:txBody>
            </p:sp>
            <p:sp>
              <p:nvSpPr>
                <p:cNvPr id="13" name="Rounded Rectangle 12"/>
                <p:cNvSpPr/>
                <p:nvPr/>
              </p:nvSpPr>
              <p:spPr>
                <a:xfrm>
                  <a:off x="672635" y="2512465"/>
                  <a:ext cx="4235575" cy="486458"/>
                </a:xfrm>
                <a:prstGeom prst="roundRect">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r>
                    <a:rPr lang="id-ID" sz="1400" b="1" dirty="0">
                      <a:latin typeface="Calibri" pitchFamily="34" charset="0"/>
                      <a:cs typeface="Calibri" pitchFamily="34" charset="0"/>
                    </a:rPr>
                    <a:t>Pelaku dan Penyedia Jasa</a:t>
                  </a:r>
                </a:p>
              </p:txBody>
            </p:sp>
            <p:sp>
              <p:nvSpPr>
                <p:cNvPr id="14" name="Rounded Rectangle 13"/>
                <p:cNvSpPr/>
                <p:nvPr/>
              </p:nvSpPr>
              <p:spPr>
                <a:xfrm>
                  <a:off x="672635" y="1466030"/>
                  <a:ext cx="4235575" cy="409665"/>
                </a:xfrm>
                <a:prstGeom prst="roundRect">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id-ID" sz="1400" b="1" dirty="0">
                      <a:solidFill>
                        <a:schemeClr val="tx1"/>
                      </a:solidFill>
                      <a:latin typeface="Calibri" pitchFamily="34" charset="0"/>
                      <a:cs typeface="Calibri" pitchFamily="34" charset="0"/>
                    </a:rPr>
                    <a:t>Komoditas  Utama (Key Commodity)</a:t>
                  </a:r>
                </a:p>
              </p:txBody>
            </p:sp>
            <p:sp>
              <p:nvSpPr>
                <p:cNvPr id="15" name="Rounded Rectangle 14"/>
                <p:cNvSpPr/>
                <p:nvPr/>
              </p:nvSpPr>
              <p:spPr>
                <a:xfrm>
                  <a:off x="672635" y="3595005"/>
                  <a:ext cx="4235575" cy="329074"/>
                </a:xfrm>
                <a:prstGeom prst="roundRect">
                  <a:avLst/>
                </a:prstGeom>
              </p:spPr>
              <p:style>
                <a:lnRef idx="0">
                  <a:schemeClr val="accent5"/>
                </a:lnRef>
                <a:fillRef idx="3">
                  <a:schemeClr val="accent5"/>
                </a:fillRef>
                <a:effectRef idx="3">
                  <a:schemeClr val="accent5"/>
                </a:effectRef>
                <a:fontRef idx="minor">
                  <a:schemeClr val="lt1"/>
                </a:fontRef>
              </p:style>
              <p:txBody>
                <a:bodyPr anchor="ctr"/>
                <a:lstStyle/>
                <a:p>
                  <a:pPr algn="ctr" fontAlgn="auto">
                    <a:spcBef>
                      <a:spcPts val="0"/>
                    </a:spcBef>
                    <a:spcAft>
                      <a:spcPts val="0"/>
                    </a:spcAft>
                    <a:defRPr/>
                  </a:pPr>
                  <a:r>
                    <a:rPr lang="id-ID" sz="1400" b="1" dirty="0">
                      <a:latin typeface="Calibri" pitchFamily="34" charset="0"/>
                      <a:cs typeface="Calibri" pitchFamily="34" charset="0"/>
                    </a:rPr>
                    <a:t>Teknologi Informasi dan Komunikasi (TIK)</a:t>
                  </a:r>
                </a:p>
              </p:txBody>
            </p:sp>
            <p:sp>
              <p:nvSpPr>
                <p:cNvPr id="16" name="Rounded Rectangle 15"/>
                <p:cNvSpPr/>
                <p:nvPr/>
              </p:nvSpPr>
              <p:spPr>
                <a:xfrm>
                  <a:off x="672635" y="4102217"/>
                  <a:ext cx="4235575" cy="354763"/>
                </a:xfrm>
                <a:prstGeom prst="roundRect">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id-ID" sz="1400" b="1" dirty="0">
                      <a:solidFill>
                        <a:schemeClr val="tx1"/>
                      </a:solidFill>
                      <a:latin typeface="Calibri" pitchFamily="34" charset="0"/>
                      <a:cs typeface="Calibri" pitchFamily="34" charset="0"/>
                    </a:rPr>
                    <a:t>Harmonisasi Regulasi </a:t>
                  </a:r>
                </a:p>
              </p:txBody>
            </p:sp>
          </p:grpSp>
          <p:grpSp>
            <p:nvGrpSpPr>
              <p:cNvPr id="6" name="Group 25"/>
              <p:cNvGrpSpPr>
                <a:grpSpLocks/>
              </p:cNvGrpSpPr>
              <p:nvPr/>
            </p:nvGrpSpPr>
            <p:grpSpPr bwMode="auto">
              <a:xfrm>
                <a:off x="7135590" y="1868772"/>
                <a:ext cx="1142540" cy="2807470"/>
                <a:chOff x="3239807" y="1294134"/>
                <a:chExt cx="1736554" cy="3373345"/>
              </a:xfrm>
            </p:grpSpPr>
            <p:sp>
              <p:nvSpPr>
                <p:cNvPr id="9" name="Oval 8"/>
                <p:cNvSpPr/>
                <p:nvPr/>
              </p:nvSpPr>
              <p:spPr>
                <a:xfrm>
                  <a:off x="3239807" y="1294134"/>
                  <a:ext cx="1714513" cy="979737"/>
                </a:xfrm>
                <a:prstGeom prst="ellipse">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id-ID" sz="1400" b="1" dirty="0"/>
                    <a:t>Daya saing Nasional</a:t>
                  </a:r>
                </a:p>
              </p:txBody>
            </p:sp>
            <p:sp>
              <p:nvSpPr>
                <p:cNvPr id="10" name="Oval 9"/>
                <p:cNvSpPr/>
                <p:nvPr/>
              </p:nvSpPr>
              <p:spPr>
                <a:xfrm>
                  <a:off x="3261849" y="3524471"/>
                  <a:ext cx="1714512" cy="1143008"/>
                </a:xfrm>
                <a:prstGeom prst="ellipse">
                  <a:avLst/>
                </a:prstGeom>
                <a:solidFill>
                  <a:schemeClr val="accent2">
                    <a:lumMod val="75000"/>
                  </a:schemeClr>
                </a:solidFill>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r>
                    <a:rPr lang="id-ID" sz="1400" b="1" dirty="0"/>
                    <a:t>Kesejahteran Masyarakat</a:t>
                  </a:r>
                </a:p>
              </p:txBody>
            </p:sp>
          </p:grpSp>
          <p:sp>
            <p:nvSpPr>
              <p:cNvPr id="7" name="Isosceles Triangle 6"/>
              <p:cNvSpPr/>
              <p:nvPr/>
            </p:nvSpPr>
            <p:spPr>
              <a:xfrm rot="5400000">
                <a:off x="5523952" y="2785166"/>
                <a:ext cx="2860955" cy="1035730"/>
              </a:xfrm>
              <a:prstGeom prst="triangle">
                <a:avLst>
                  <a:gd name="adj" fmla="val 45884"/>
                </a:avLst>
              </a:prstGeom>
              <a:solidFill>
                <a:srgbClr val="7030A0"/>
              </a:solidFill>
            </p:spPr>
            <p:style>
              <a:lnRef idx="2">
                <a:schemeClr val="accent6"/>
              </a:lnRef>
              <a:fillRef idx="1">
                <a:schemeClr val="lt1"/>
              </a:fillRef>
              <a:effectRef idx="0">
                <a:schemeClr val="accent6"/>
              </a:effectRef>
              <a:fontRef idx="minor">
                <a:schemeClr val="dk1"/>
              </a:fontRef>
            </p:style>
            <p:txBody>
              <a:bodyPr vert="vert270" anchor="ctr"/>
              <a:lstStyle/>
              <a:p>
                <a:pPr algn="ctr" fontAlgn="auto">
                  <a:spcBef>
                    <a:spcPts val="0"/>
                  </a:spcBef>
                  <a:spcAft>
                    <a:spcPts val="0"/>
                  </a:spcAft>
                  <a:defRPr/>
                </a:pPr>
                <a:endParaRPr lang="id-ID" sz="1700" b="1" dirty="0">
                  <a:ln>
                    <a:solidFill>
                      <a:schemeClr val="accent6">
                        <a:lumMod val="60000"/>
                        <a:lumOff val="40000"/>
                      </a:schemeClr>
                    </a:solidFill>
                  </a:ln>
                  <a:solidFill>
                    <a:schemeClr val="bg1"/>
                  </a:solidFill>
                </a:endParaRPr>
              </a:p>
            </p:txBody>
          </p:sp>
          <p:sp>
            <p:nvSpPr>
              <p:cNvPr id="8" name="Rounded Rectangle 7"/>
              <p:cNvSpPr/>
              <p:nvPr/>
            </p:nvSpPr>
            <p:spPr>
              <a:xfrm>
                <a:off x="4223049" y="747614"/>
                <a:ext cx="4248471" cy="753257"/>
              </a:xfrm>
              <a:prstGeom prst="roundRect">
                <a:avLst/>
              </a:prstGeom>
              <a:solidFill>
                <a:srgbClr val="C00000"/>
              </a:solidFill>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id-ID" sz="2000" b="1" smtClean="0"/>
                  <a:t>ENAM PENGGERAK UTAMA SISLOGNAS </a:t>
                </a:r>
                <a:endParaRPr lang="id-ID" sz="2000" b="1" dirty="0"/>
              </a:p>
            </p:txBody>
          </p:sp>
        </p:grpSp>
        <p:sp>
          <p:nvSpPr>
            <p:cNvPr id="17" name="TextBox 16"/>
            <p:cNvSpPr txBox="1"/>
            <p:nvPr/>
          </p:nvSpPr>
          <p:spPr>
            <a:xfrm>
              <a:off x="5085388" y="5257800"/>
              <a:ext cx="1544012" cy="369332"/>
            </a:xfrm>
            <a:prstGeom prst="rect">
              <a:avLst/>
            </a:prstGeom>
            <a:noFill/>
          </p:spPr>
          <p:txBody>
            <a:bodyPr wrap="none" rtlCol="0">
              <a:spAutoFit/>
            </a:bodyPr>
            <a:lstStyle/>
            <a:p>
              <a:r>
                <a:rPr lang="id-ID" b="1" smtClean="0">
                  <a:solidFill>
                    <a:schemeClr val="bg1"/>
                  </a:solidFill>
                </a:rPr>
                <a:t>SISLOGNAS</a:t>
              </a:r>
              <a:endParaRPr lang="en-US" b="1">
                <a:solidFill>
                  <a:schemeClr val="bg1"/>
                </a:solidFill>
              </a:endParaRPr>
            </a:p>
          </p:txBody>
        </p:sp>
      </p:grpSp>
    </p:spTree>
    <p:extLst>
      <p:ext uri="{BB962C8B-B14F-4D97-AF65-F5344CB8AC3E}">
        <p14:creationId xmlns:p14="http://schemas.microsoft.com/office/powerpoint/2010/main" xmlns="" val="16555547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991600" cy="137160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804863" indent="-804863"/>
            <a:r>
              <a:rPr lang="en-US" sz="2400" b="1" cap="none" spc="0" smtClean="0">
                <a:ln w="11430"/>
                <a:solidFill>
                  <a:srgbClr val="FF0000"/>
                </a:solidFill>
                <a:effectLst>
                  <a:outerShdw blurRad="50800" dist="39000" dir="5460000" algn="tl">
                    <a:srgbClr val="000000">
                      <a:alpha val="38000"/>
                    </a:srgbClr>
                  </a:outerShdw>
                </a:effectLst>
              </a:rPr>
              <a:t>I(B). </a:t>
            </a:r>
            <a:r>
              <a:rPr lang="id-ID" sz="2400" b="1" cap="none" spc="0" smtClean="0">
                <a:ln w="11430"/>
                <a:solidFill>
                  <a:srgbClr val="FF0000"/>
                </a:solidFill>
                <a:effectLst>
                  <a:outerShdw blurRad="50800" dist="39000" dir="5460000" algn="tl">
                    <a:srgbClr val="000000">
                      <a:alpha val="38000"/>
                    </a:srgbClr>
                  </a:outerShdw>
                </a:effectLst>
              </a:rPr>
              <a:t>T</a:t>
            </a:r>
            <a:r>
              <a:rPr lang="en-US" sz="2400" b="1" cap="none" spc="0" smtClean="0">
                <a:ln w="11430"/>
                <a:solidFill>
                  <a:srgbClr val="FF0000"/>
                </a:solidFill>
                <a:effectLst>
                  <a:outerShdw blurRad="50800" dist="39000" dir="5460000" algn="tl">
                    <a:srgbClr val="000000">
                      <a:alpha val="38000"/>
                    </a:srgbClr>
                  </a:outerShdw>
                </a:effectLst>
              </a:rPr>
              <a:t>im kerja, Sekretariat dan 6 Sub Tim Kerja </a:t>
            </a:r>
            <a:r>
              <a:rPr lang="id-ID" sz="2400" b="1" cap="none" spc="0" smtClean="0">
                <a:ln w="11430"/>
                <a:solidFill>
                  <a:srgbClr val="FF0000"/>
                </a:solidFill>
                <a:effectLst>
                  <a:outerShdw blurRad="50800" dist="39000" dir="5460000" algn="tl">
                    <a:srgbClr val="000000">
                      <a:alpha val="38000"/>
                    </a:srgbClr>
                  </a:outerShdw>
                </a:effectLst>
              </a:rPr>
              <a:t>  SISLOGNAS</a:t>
            </a:r>
            <a:r>
              <a:rPr lang="en-US" sz="2400" b="1" cap="none" spc="0" smtClean="0">
                <a:ln w="11430"/>
                <a:solidFill>
                  <a:srgbClr val="FF0000"/>
                </a:solidFill>
                <a:effectLst>
                  <a:outerShdw blurRad="50800" dist="39000" dir="5460000" algn="tl">
                    <a:srgbClr val="000000">
                      <a:alpha val="38000"/>
                    </a:srgbClr>
                  </a:outerShdw>
                </a:effectLst>
              </a:rPr>
              <a:t> (2)</a:t>
            </a:r>
            <a:endParaRPr lang="en-US" sz="2400" b="1" cap="none" spc="0">
              <a:ln w="11430"/>
              <a:solidFill>
                <a:srgbClr val="FF0000"/>
              </a:soli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457200" y="1524000"/>
            <a:ext cx="8839200" cy="4373563"/>
          </a:xfrm>
        </p:spPr>
        <p:txBody>
          <a:bodyPr>
            <a:normAutofit lnSpcReduction="10000"/>
          </a:bodyPr>
          <a:lstStyle/>
          <a:p>
            <a:pPr marL="342900" indent="-342900" algn="just"/>
            <a:r>
              <a:rPr lang="en-US" smtClean="0"/>
              <a:t>Tugas Tim Kerja Pengembangan SISLOGAS</a:t>
            </a:r>
          </a:p>
          <a:p>
            <a:pPr marL="342900" indent="-342900" algn="just">
              <a:buFont typeface="Arial" pitchFamily="34" charset="0"/>
              <a:buChar char="•"/>
            </a:pPr>
            <a:r>
              <a:rPr lang="id-ID" b="0" smtClean="0"/>
              <a:t>Mengkoordinasikan dan memfasilitasi implementasi pelaksanaan </a:t>
            </a:r>
            <a:r>
              <a:rPr lang="id-ID" b="0"/>
              <a:t>Cetak Biru Pengembangan </a:t>
            </a:r>
            <a:r>
              <a:rPr lang="id-ID" b="0" smtClean="0"/>
              <a:t>SISLOGNAS</a:t>
            </a:r>
          </a:p>
          <a:p>
            <a:pPr marL="342900" indent="-342900" algn="just">
              <a:buFont typeface="Arial" pitchFamily="34" charset="0"/>
              <a:buChar char="•"/>
            </a:pPr>
            <a:r>
              <a:rPr lang="id-ID" b="0" smtClean="0"/>
              <a:t>Mengidentifikasi permasalahan dan hambatan implememntasi pelaksanaan Cetak Biru Pengembangan SISLOGNAS</a:t>
            </a:r>
          </a:p>
          <a:p>
            <a:pPr marL="342900" indent="-342900" algn="just">
              <a:buFont typeface="Arial" pitchFamily="34" charset="0"/>
              <a:buChar char="•"/>
            </a:pPr>
            <a:r>
              <a:rPr lang="id-ID" b="0" smtClean="0"/>
              <a:t>Melakukan pemantauan dan evaluasi implementasi pelaksanaan </a:t>
            </a:r>
            <a:r>
              <a:rPr lang="id-ID" b="0"/>
              <a:t>Cetak Biru Pengembangan </a:t>
            </a:r>
            <a:r>
              <a:rPr lang="id-ID" b="0" smtClean="0"/>
              <a:t>SISLOGNAS</a:t>
            </a:r>
          </a:p>
          <a:p>
            <a:pPr marL="342900" indent="-342900" algn="just">
              <a:buFont typeface="Arial" pitchFamily="34" charset="0"/>
              <a:buChar char="•"/>
            </a:pPr>
            <a:r>
              <a:rPr lang="id-ID" b="0" smtClean="0"/>
              <a:t>Menyiapkan rekomendasi kebijakan dan langkah-langkah stategis yang diperlukan dalam implementasi pelaksanaan </a:t>
            </a:r>
            <a:r>
              <a:rPr lang="id-ID" b="0"/>
              <a:t>Cetak Biru Pengembangan SISLOGNAS</a:t>
            </a:r>
          </a:p>
          <a:p>
            <a:pPr marL="342900" indent="-342900" algn="just">
              <a:buFont typeface="Arial" pitchFamily="34" charset="0"/>
              <a:buChar char="•"/>
            </a:pPr>
            <a:r>
              <a:rPr lang="id-ID" b="0" smtClean="0"/>
              <a:t>Melaksanakan tugas terkait lainnya berdasarkan arahan ketua harian KP3EI 2011-2025</a:t>
            </a:r>
            <a:endParaRPr lang="id-ID" b="0"/>
          </a:p>
          <a:p>
            <a:pPr marL="342900" indent="-342900" algn="just">
              <a:buFont typeface="Arial" pitchFamily="34" charset="0"/>
              <a:buChar char="•"/>
            </a:pPr>
            <a:endParaRPr lang="en-US" b="0"/>
          </a:p>
        </p:txBody>
      </p:sp>
    </p:spTree>
    <p:extLst>
      <p:ext uri="{BB962C8B-B14F-4D97-AF65-F5344CB8AC3E}">
        <p14:creationId xmlns:p14="http://schemas.microsoft.com/office/powerpoint/2010/main" xmlns="" val="399223710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00400"/>
            <a:ext cx="9135533" cy="1143000"/>
          </a:xfrm>
          <a:solidFill>
            <a:srgbClr val="FF0000"/>
          </a:solidFill>
        </p:spPr>
        <p:txBody>
          <a:bodyPr/>
          <a:lstStyle/>
          <a:p>
            <a:pPr marL="723900" indent="-450850">
              <a:defRPr/>
            </a:pPr>
            <a:r>
              <a:rPr lang="id-ID" sz="2800" b="1" smtClean="0">
                <a:solidFill>
                  <a:schemeClr val="bg1"/>
                </a:solidFill>
              </a:rPr>
              <a:t>II. Pelaksanaan Cetak Biru Sislognas dan tindak lanjut</a:t>
            </a:r>
            <a:endParaRPr lang="id-ID" sz="2800" b="1" dirty="0" smtClean="0">
              <a:solidFill>
                <a:schemeClr val="bg1"/>
              </a:solidFill>
            </a:endParaRPr>
          </a:p>
        </p:txBody>
      </p:sp>
    </p:spTree>
    <p:extLst>
      <p:ext uri="{BB962C8B-B14F-4D97-AF65-F5344CB8AC3E}">
        <p14:creationId xmlns:p14="http://schemas.microsoft.com/office/powerpoint/2010/main" xmlns="" val="345139093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115888"/>
            <a:ext cx="9182100" cy="722312"/>
          </a:xfrm>
          <a:noFill/>
        </p:spPr>
        <p:txBody>
          <a:bodyPr anchor="t">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r>
              <a:rPr lang="en-US"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II.(A) P</a:t>
            </a: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erpres no.26</a:t>
            </a:r>
            <a:r>
              <a:rPr lang="en-US"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a:t>
            </a: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2012 </a:t>
            </a:r>
            <a:r>
              <a:rPr lang="en-US"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 Pasal-Pasal  Utama</a:t>
            </a:r>
            <a:r>
              <a:rPr lang="id-ID" sz="3200" b="1" cap="none" spc="0" smtClean="0">
                <a:ln w="11430"/>
                <a:solidFill>
                  <a:srgbClr val="FF0000"/>
                </a:solidFill>
                <a:effectLst>
                  <a:outerShdw blurRad="50800" dist="39000" dir="5460000" algn="tl">
                    <a:srgbClr val="000000">
                      <a:alpha val="38000"/>
                    </a:srgbClr>
                  </a:outerShdw>
                </a:effectLst>
                <a:latin typeface="Calibri" pitchFamily="34" charset="0"/>
                <a:cs typeface="Calibri" pitchFamily="34" charset="0"/>
              </a:rPr>
              <a:t> (1)</a:t>
            </a:r>
          </a:p>
        </p:txBody>
      </p:sp>
      <p:sp>
        <p:nvSpPr>
          <p:cNvPr id="2" name="Content Placeholder 1"/>
          <p:cNvSpPr>
            <a:spLocks noGrp="1"/>
          </p:cNvSpPr>
          <p:nvPr>
            <p:ph idx="1"/>
          </p:nvPr>
        </p:nvSpPr>
        <p:spPr>
          <a:xfrm>
            <a:off x="296465" y="960437"/>
            <a:ext cx="9152335" cy="5516563"/>
          </a:xfrm>
        </p:spPr>
        <p:txBody>
          <a:bodyPr/>
          <a:lstStyle/>
          <a:p>
            <a:pPr marL="0" indent="0" algn="just">
              <a:spcBef>
                <a:spcPts val="0"/>
              </a:spcBef>
              <a:buFont typeface="Arial" pitchFamily="34" charset="0"/>
              <a:buNone/>
              <a:defRPr/>
            </a:pPr>
            <a:r>
              <a:rPr lang="id-ID" sz="2400" b="1" smtClean="0">
                <a:solidFill>
                  <a:srgbClr val="FF0000"/>
                </a:solidFill>
              </a:rPr>
              <a:t>Pasal </a:t>
            </a:r>
            <a:r>
              <a:rPr lang="id-ID" sz="2400" b="1" dirty="0">
                <a:solidFill>
                  <a:srgbClr val="FF0000"/>
                </a:solidFill>
              </a:rPr>
              <a:t>1</a:t>
            </a:r>
          </a:p>
          <a:p>
            <a:pPr marL="531813" indent="-531813" algn="just">
              <a:spcBef>
                <a:spcPts val="0"/>
              </a:spcBef>
              <a:buFont typeface="Arial" pitchFamily="34" charset="0"/>
              <a:buAutoNum type="arabicParenBoth"/>
              <a:defRPr/>
            </a:pPr>
            <a:r>
              <a:rPr lang="en-US" sz="1800" dirty="0" smtClean="0"/>
              <a:t>M</a:t>
            </a:r>
            <a:r>
              <a:rPr lang="id-ID" sz="1800" dirty="0"/>
              <a:t>enetapkan Cetak Biru Pengembangan Sistem Logistik </a:t>
            </a:r>
            <a:r>
              <a:rPr lang="id-ID" sz="1800" dirty="0" smtClean="0"/>
              <a:t>Nasional.</a:t>
            </a:r>
          </a:p>
          <a:p>
            <a:pPr marL="531813" indent="-531813" algn="just">
              <a:spcBef>
                <a:spcPts val="0"/>
              </a:spcBef>
              <a:buFont typeface="Arial" pitchFamily="34" charset="0"/>
              <a:buAutoNum type="arabicParenBoth"/>
              <a:defRPr/>
            </a:pPr>
            <a:r>
              <a:rPr lang="id-ID" sz="1800" dirty="0" smtClean="0"/>
              <a:t>Cetak </a:t>
            </a:r>
            <a:r>
              <a:rPr lang="id-ID" sz="1800" dirty="0"/>
              <a:t>Biru Pengembangan Sistem Logistik Nasional </a:t>
            </a:r>
            <a:r>
              <a:rPr lang="en-US" sz="1800" b="1" u="sng" dirty="0" err="1" smtClean="0">
                <a:solidFill>
                  <a:srgbClr val="C00000"/>
                </a:solidFill>
              </a:rPr>
              <a:t>merupakan</a:t>
            </a:r>
            <a:r>
              <a:rPr lang="en-US" sz="1800" b="1" u="sng" dirty="0" smtClean="0">
                <a:solidFill>
                  <a:srgbClr val="C00000"/>
                </a:solidFill>
              </a:rPr>
              <a:t> </a:t>
            </a:r>
            <a:r>
              <a:rPr lang="en-US" sz="1800" b="1" u="sng" dirty="0">
                <a:solidFill>
                  <a:srgbClr val="C00000"/>
                </a:solidFill>
              </a:rPr>
              <a:t>p</a:t>
            </a:r>
            <a:r>
              <a:rPr lang="id-ID" sz="1800" b="1" u="sng" dirty="0">
                <a:solidFill>
                  <a:srgbClr val="C00000"/>
                </a:solidFill>
              </a:rPr>
              <a:t>anduan dalam pengembangan logistik bagi para pemangku kepentingan terkait</a:t>
            </a:r>
            <a:r>
              <a:rPr lang="en-US" sz="1800" b="1" u="sng" dirty="0">
                <a:solidFill>
                  <a:srgbClr val="C00000"/>
                </a:solidFill>
              </a:rPr>
              <a:t> </a:t>
            </a:r>
            <a:r>
              <a:rPr lang="en-US" sz="1800" b="1" u="sng" dirty="0" err="1">
                <a:solidFill>
                  <a:srgbClr val="C00000"/>
                </a:solidFill>
              </a:rPr>
              <a:t>serta</a:t>
            </a:r>
            <a:r>
              <a:rPr lang="en-US" sz="1800" b="1" u="sng" dirty="0">
                <a:solidFill>
                  <a:srgbClr val="C00000"/>
                </a:solidFill>
              </a:rPr>
              <a:t> </a:t>
            </a:r>
            <a:r>
              <a:rPr lang="en-US" sz="1800" b="1" u="sng" dirty="0" err="1">
                <a:solidFill>
                  <a:srgbClr val="C00000"/>
                </a:solidFill>
              </a:rPr>
              <a:t>koordinasi</a:t>
            </a:r>
            <a:r>
              <a:rPr lang="en-US" sz="1800" b="1" u="sng" dirty="0">
                <a:solidFill>
                  <a:srgbClr val="C00000"/>
                </a:solidFill>
              </a:rPr>
              <a:t> k</a:t>
            </a:r>
            <a:r>
              <a:rPr lang="id-ID" sz="1800" b="1" u="sng" dirty="0">
                <a:solidFill>
                  <a:srgbClr val="C00000"/>
                </a:solidFill>
              </a:rPr>
              <a:t>ebijakan</a:t>
            </a:r>
            <a:r>
              <a:rPr lang="en-US" sz="1800" b="1" u="sng" dirty="0">
                <a:solidFill>
                  <a:srgbClr val="C00000"/>
                </a:solidFill>
              </a:rPr>
              <a:t> </a:t>
            </a:r>
            <a:r>
              <a:rPr lang="en-US" sz="1800" b="1" u="sng" dirty="0" err="1">
                <a:solidFill>
                  <a:srgbClr val="C00000"/>
                </a:solidFill>
              </a:rPr>
              <a:t>dan</a:t>
            </a:r>
            <a:r>
              <a:rPr lang="en-US" sz="1800" b="1" u="sng" dirty="0">
                <a:solidFill>
                  <a:srgbClr val="C00000"/>
                </a:solidFill>
              </a:rPr>
              <a:t> </a:t>
            </a:r>
            <a:r>
              <a:rPr lang="en-US" sz="1800" b="1" u="sng" dirty="0" err="1">
                <a:solidFill>
                  <a:srgbClr val="C00000"/>
                </a:solidFill>
              </a:rPr>
              <a:t>pe</a:t>
            </a:r>
            <a:r>
              <a:rPr lang="id-ID" sz="1800" b="1" u="sng" dirty="0">
                <a:solidFill>
                  <a:srgbClr val="C00000"/>
                </a:solidFill>
              </a:rPr>
              <a:t>ngembangan Sistem Logistik Nasional</a:t>
            </a:r>
            <a:r>
              <a:rPr lang="en-US" sz="1800" b="1" u="sng" dirty="0" smtClean="0">
                <a:solidFill>
                  <a:srgbClr val="C00000"/>
                </a:solidFill>
              </a:rPr>
              <a:t>.</a:t>
            </a:r>
            <a:endParaRPr lang="id-ID" sz="1800" b="1" u="sng" dirty="0">
              <a:solidFill>
                <a:srgbClr val="C00000"/>
              </a:solidFill>
            </a:endParaRPr>
          </a:p>
          <a:p>
            <a:pPr marL="531813" indent="-531813" algn="just">
              <a:spcBef>
                <a:spcPts val="0"/>
              </a:spcBef>
              <a:buFont typeface="Arial" pitchFamily="34" charset="0"/>
              <a:buAutoNum type="arabicParenBoth"/>
              <a:defRPr/>
            </a:pPr>
            <a:r>
              <a:rPr lang="id-ID" sz="1800" dirty="0" smtClean="0"/>
              <a:t>Cetak </a:t>
            </a:r>
            <a:r>
              <a:rPr lang="id-ID" sz="1800" dirty="0"/>
              <a:t>Biru Pengembangan Sistem Logistik Nasional </a:t>
            </a:r>
            <a:r>
              <a:rPr lang="en-US" sz="1800" dirty="0" err="1" smtClean="0"/>
              <a:t>terdiri</a:t>
            </a:r>
            <a:r>
              <a:rPr lang="en-US" sz="1800" dirty="0" smtClean="0"/>
              <a:t> </a:t>
            </a:r>
            <a:r>
              <a:rPr lang="en-US" sz="1800" dirty="0" err="1"/>
              <a:t>dari</a:t>
            </a:r>
            <a:r>
              <a:rPr lang="en-US" sz="1800" dirty="0"/>
              <a:t> 6 (</a:t>
            </a:r>
            <a:r>
              <a:rPr lang="en-US" sz="1800" dirty="0" err="1"/>
              <a:t>enam</a:t>
            </a:r>
            <a:r>
              <a:rPr lang="en-US" sz="1800" dirty="0"/>
              <a:t>) </a:t>
            </a:r>
            <a:r>
              <a:rPr lang="en-US" sz="1800" dirty="0" err="1"/>
              <a:t>bagian</a:t>
            </a:r>
            <a:r>
              <a:rPr lang="en-US" sz="1800" dirty="0"/>
              <a:t>, </a:t>
            </a:r>
            <a:r>
              <a:rPr lang="en-US" sz="1800" dirty="0" err="1"/>
              <a:t>meliputi</a:t>
            </a:r>
            <a:r>
              <a:rPr lang="en-US" sz="1800" dirty="0"/>
              <a:t>:</a:t>
            </a:r>
            <a:endParaRPr lang="id-ID" sz="1800" dirty="0"/>
          </a:p>
          <a:p>
            <a:pPr marL="982663" lvl="1" indent="-450850" algn="just">
              <a:spcBef>
                <a:spcPts val="0"/>
              </a:spcBef>
              <a:defRPr/>
            </a:pPr>
            <a:r>
              <a:rPr lang="id-ID" sz="1800" dirty="0" smtClean="0"/>
              <a:t>Bab1 : </a:t>
            </a:r>
            <a:r>
              <a:rPr lang="en-US" sz="1800" dirty="0" err="1" smtClean="0"/>
              <a:t>Pendahuluan</a:t>
            </a:r>
            <a:r>
              <a:rPr lang="en-US" sz="1800" dirty="0"/>
              <a:t>;</a:t>
            </a:r>
            <a:endParaRPr lang="id-ID" sz="1800" dirty="0"/>
          </a:p>
          <a:p>
            <a:pPr marL="982663" lvl="1" indent="-450850" algn="just">
              <a:spcBef>
                <a:spcPts val="0"/>
              </a:spcBef>
              <a:defRPr/>
            </a:pPr>
            <a:r>
              <a:rPr lang="id-ID" sz="1800" dirty="0" smtClean="0"/>
              <a:t>Bab 2: Perkembangan </a:t>
            </a:r>
            <a:r>
              <a:rPr lang="en-US" sz="1800" dirty="0"/>
              <a:t>d</a:t>
            </a:r>
            <a:r>
              <a:rPr lang="id-ID" sz="1800" dirty="0"/>
              <a:t>an Permasalahan Logistik Nasional</a:t>
            </a:r>
            <a:r>
              <a:rPr lang="en-US" sz="1800" dirty="0"/>
              <a:t>;</a:t>
            </a:r>
            <a:endParaRPr lang="id-ID" sz="1800" dirty="0"/>
          </a:p>
          <a:p>
            <a:pPr marL="982663" lvl="1" indent="-450850" algn="just">
              <a:spcBef>
                <a:spcPts val="0"/>
              </a:spcBef>
              <a:defRPr/>
            </a:pPr>
            <a:r>
              <a:rPr lang="id-ID" sz="1800" dirty="0" smtClean="0"/>
              <a:t>Bab 3: Kondisi </a:t>
            </a:r>
            <a:r>
              <a:rPr lang="id-ID" sz="1800" dirty="0"/>
              <a:t>Yang Diharapkan </a:t>
            </a:r>
            <a:r>
              <a:rPr lang="en-US" sz="1800" dirty="0"/>
              <a:t>d</a:t>
            </a:r>
            <a:r>
              <a:rPr lang="id-ID" sz="1800" dirty="0"/>
              <a:t>an Tantangannya</a:t>
            </a:r>
            <a:r>
              <a:rPr lang="en-US" sz="1800" dirty="0"/>
              <a:t>;</a:t>
            </a:r>
            <a:endParaRPr lang="id-ID" sz="1800" dirty="0"/>
          </a:p>
          <a:p>
            <a:pPr marL="982663" lvl="1" indent="-450850" algn="just">
              <a:spcBef>
                <a:spcPts val="0"/>
              </a:spcBef>
              <a:defRPr/>
            </a:pPr>
            <a:r>
              <a:rPr lang="id-ID" sz="1800" dirty="0" smtClean="0"/>
              <a:t>Bab 4: Strategi </a:t>
            </a:r>
            <a:r>
              <a:rPr lang="en-US" sz="1800" dirty="0"/>
              <a:t>d</a:t>
            </a:r>
            <a:r>
              <a:rPr lang="id-ID" sz="1800" dirty="0"/>
              <a:t>an Program</a:t>
            </a:r>
            <a:r>
              <a:rPr lang="en-US" sz="1800" dirty="0"/>
              <a:t>;</a:t>
            </a:r>
            <a:endParaRPr lang="id-ID" sz="1800" dirty="0"/>
          </a:p>
          <a:p>
            <a:pPr marL="982663" lvl="1" indent="-450850" algn="just">
              <a:spcBef>
                <a:spcPts val="0"/>
              </a:spcBef>
              <a:defRPr/>
            </a:pPr>
            <a:r>
              <a:rPr lang="id-ID" sz="1800" dirty="0" smtClean="0"/>
              <a:t>Bab 5 :</a:t>
            </a:r>
            <a:r>
              <a:rPr lang="en-US" sz="1800" dirty="0" err="1" smtClean="0"/>
              <a:t>Peta</a:t>
            </a:r>
            <a:r>
              <a:rPr lang="en-US" sz="1800" dirty="0" smtClean="0"/>
              <a:t> </a:t>
            </a:r>
            <a:r>
              <a:rPr lang="en-US" sz="1800" dirty="0" err="1"/>
              <a:t>Panduan</a:t>
            </a:r>
            <a:r>
              <a:rPr lang="en-US" sz="1800" dirty="0"/>
              <a:t> (</a:t>
            </a:r>
            <a:r>
              <a:rPr lang="id-ID" sz="1800" i="1" dirty="0"/>
              <a:t>Road Map</a:t>
            </a:r>
            <a:r>
              <a:rPr lang="en-US" sz="1800" dirty="0"/>
              <a:t>) d</a:t>
            </a:r>
            <a:r>
              <a:rPr lang="id-ID" sz="1800" dirty="0"/>
              <a:t>an Rencana Aksi; dan</a:t>
            </a:r>
          </a:p>
          <a:p>
            <a:pPr marL="982663" lvl="1" indent="-450850" algn="just">
              <a:spcBef>
                <a:spcPts val="0"/>
              </a:spcBef>
              <a:defRPr/>
            </a:pPr>
            <a:r>
              <a:rPr lang="id-ID" sz="1800" dirty="0" smtClean="0"/>
              <a:t>Bab 6: Penutup </a:t>
            </a:r>
            <a:r>
              <a:rPr lang="en-US" sz="1800" dirty="0"/>
              <a:t>d</a:t>
            </a:r>
            <a:r>
              <a:rPr lang="id-ID" sz="1800" dirty="0"/>
              <a:t>an Tindak Lanjut</a:t>
            </a:r>
            <a:r>
              <a:rPr lang="en-US" sz="1800" dirty="0"/>
              <a:t>.</a:t>
            </a:r>
            <a:endParaRPr lang="id-ID" sz="1800" dirty="0"/>
          </a:p>
          <a:p>
            <a:pPr marL="536575" indent="-536575" algn="just">
              <a:spcBef>
                <a:spcPts val="0"/>
              </a:spcBef>
              <a:buFont typeface="Arial" pitchFamily="34" charset="0"/>
              <a:buNone/>
              <a:defRPr/>
            </a:pPr>
            <a:r>
              <a:rPr lang="id-ID" sz="1800" dirty="0" smtClean="0"/>
              <a:t>(4</a:t>
            </a:r>
            <a:r>
              <a:rPr lang="id-ID" sz="1800" smtClean="0"/>
              <a:t>)  Cetak </a:t>
            </a:r>
            <a:r>
              <a:rPr lang="id-ID" sz="1800" dirty="0"/>
              <a:t>Biru Pengembangan Sistem Logistik Nasional </a:t>
            </a:r>
            <a:r>
              <a:rPr lang="en-US" sz="1800" b="1" u="sng" dirty="0" err="1" smtClean="0">
                <a:solidFill>
                  <a:srgbClr val="C00000"/>
                </a:solidFill>
              </a:rPr>
              <a:t>tercantum</a:t>
            </a:r>
            <a:r>
              <a:rPr lang="en-US" sz="1800" b="1" u="sng" dirty="0" smtClean="0">
                <a:solidFill>
                  <a:srgbClr val="C00000"/>
                </a:solidFill>
              </a:rPr>
              <a:t> </a:t>
            </a:r>
            <a:r>
              <a:rPr lang="en-US" sz="1800" b="1" u="sng" dirty="0" err="1">
                <a:solidFill>
                  <a:srgbClr val="C00000"/>
                </a:solidFill>
              </a:rPr>
              <a:t>dalam</a:t>
            </a:r>
            <a:r>
              <a:rPr lang="en-US" sz="1800" b="1" u="sng" dirty="0">
                <a:solidFill>
                  <a:srgbClr val="C00000"/>
                </a:solidFill>
              </a:rPr>
              <a:t> </a:t>
            </a:r>
            <a:r>
              <a:rPr lang="en-US" sz="1800" b="1" u="sng" dirty="0" err="1">
                <a:solidFill>
                  <a:srgbClr val="C00000"/>
                </a:solidFill>
              </a:rPr>
              <a:t>lampiran</a:t>
            </a:r>
            <a:r>
              <a:rPr lang="en-US" sz="1800" dirty="0"/>
              <a:t> yang </a:t>
            </a:r>
            <a:r>
              <a:rPr lang="id-ID" sz="1800" dirty="0"/>
              <a:t>merupakan bagian yang tidak terpisahkan dari Peraturan Presiden ini.</a:t>
            </a:r>
          </a:p>
          <a:p>
            <a:pPr algn="just">
              <a:defRPr/>
            </a:pPr>
            <a:endParaRPr lang="id-ID" dirty="0"/>
          </a:p>
        </p:txBody>
      </p:sp>
    </p:spTree>
    <p:extLst>
      <p:ext uri="{BB962C8B-B14F-4D97-AF65-F5344CB8AC3E}">
        <p14:creationId xmlns:p14="http://schemas.microsoft.com/office/powerpoint/2010/main" xmlns="" val="107514207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5DC0D21-11AC-4E03-9E2F-BED93932EA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5644</TotalTime>
  <Words>4061</Words>
  <Application>Microsoft Office PowerPoint</Application>
  <PresentationFormat>A4 Paper (210x297 mm)</PresentationFormat>
  <Paragraphs>478</Paragraphs>
  <Slides>36</Slides>
  <Notes>8</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Essential</vt:lpstr>
      <vt:lpstr>Perpres No. 26/2012 tentang Cetak Biru Pengembangan Sistem Logistik Nasional (Sislognas)</vt:lpstr>
      <vt:lpstr>OUTLINE</vt:lpstr>
      <vt:lpstr>I.  Cetak Biru, Kedudukan dan Peran Tim  Kerja Pengembangan Sislognas</vt:lpstr>
      <vt:lpstr>I(A). Latar Belakang dan Hubungan dengan MP3EI (1)</vt:lpstr>
      <vt:lpstr> I(A). Latar Belakang dan Hubungan dengan MP3EI (2)</vt:lpstr>
      <vt:lpstr>I(B). Tim Kerja, Sekretariat dan 6 Sub Tim Kerja SISLOGNAS (1)</vt:lpstr>
      <vt:lpstr>I(B). Tim kerja, Sekretariat dan 6 Sub Tim Kerja   SISLOGNAS (2)</vt:lpstr>
      <vt:lpstr>II. Pelaksanaan Cetak Biru Sislognas dan tindak lanjut</vt:lpstr>
      <vt:lpstr>II.(A) Perpres no.26/2012 - Pasal-Pasal  Utama (1)</vt:lpstr>
      <vt:lpstr>II.(A) Perpres no.26/2012 - Pasal-Pasal  Utama (2)</vt:lpstr>
      <vt:lpstr>PENDEKATAN UTAMA</vt:lpstr>
      <vt:lpstr>Slide 12</vt:lpstr>
      <vt:lpstr>Slide 13</vt:lpstr>
      <vt:lpstr>II(C). Kondisi Yang Diharapkan: Jaringan Sistem Logistik Nasional</vt:lpstr>
      <vt:lpstr>II(C). Kondisi Yang Diharapkan: Roadmap Sislognas</vt:lpstr>
      <vt:lpstr>II(C). Kondisi Yang Diharapkan: Milestone Kinerja  Logistik  Nasional Sampai 2025</vt:lpstr>
      <vt:lpstr>II(D). Kondisi Yang Diharapkan: Esensi Program Aksi (1)</vt:lpstr>
      <vt:lpstr>Slide 18</vt:lpstr>
      <vt:lpstr>II(D). Kondisi Yang Diharapkan: Esensi Program Aksi (3)</vt:lpstr>
      <vt:lpstr>II(D). Kondisi Yang Diharapkan: Esensi Program Aksi (4)</vt:lpstr>
      <vt:lpstr>II(D). Kondisi Yang Diharapkan: Esensi Program Aksi (5)</vt:lpstr>
      <vt:lpstr>5. Kinerja  Kelembagaan</vt:lpstr>
      <vt:lpstr>II(E). Rencana  Aksi/Bigwin (1)</vt:lpstr>
      <vt:lpstr>II(E). Rencana  Aksi/Bigwin (2)</vt:lpstr>
      <vt:lpstr>II(E). Rencana  Aksi/Bigwin (3)</vt:lpstr>
      <vt:lpstr>II(E). Rencana  Aksi/Bigwin (4)</vt:lpstr>
      <vt:lpstr>III.  STOCKTAKE IMPLEMENTASI  SISLOGNAS,  DESEMBER 2012:  Penurunan Biaya Pelayanan Logistik di Pelabuhan dan Penerapan ICT System (INALOG)</vt:lpstr>
      <vt:lpstr>III(A). Stocktake Implementasi  SISLOGNAS, Desember 2012: Fokus Program Tahun  2012 </vt:lpstr>
      <vt:lpstr>III(B). Stocktake Implementasi SISLOGNAS, Desember 2012: Penurunan Biaya Logistik di Pelabuhan (1)     </vt:lpstr>
      <vt:lpstr>III(B). Stocktake Implementasi SISLOGNAS, Desember 2012: Penurunan Biaya Logistik di Pelabuhan (2)     </vt:lpstr>
      <vt:lpstr>III(B). Stocktake Implementasi SISLOGNAS, Desember 2012: Penurunan Biaya Logistik di Pelabuhan (3)     </vt:lpstr>
      <vt:lpstr>Slide 32</vt:lpstr>
      <vt:lpstr>Slide 33</vt:lpstr>
      <vt:lpstr>IV. REKOMENDASI</vt:lpstr>
      <vt:lpstr>Gambaran Umum  Biaya Logistik di Pelabuhan dan contoh kasus [Disampaikan OLEH Bapak tri Achmadi] </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Presentation  Title Goes Here</dc:title>
  <dc:creator>yapensa</dc:creator>
  <cp:lastModifiedBy>Administrator</cp:lastModifiedBy>
  <cp:revision>207</cp:revision>
  <dcterms:created xsi:type="dcterms:W3CDTF">2012-09-21T08:45:57Z</dcterms:created>
  <dcterms:modified xsi:type="dcterms:W3CDTF">2012-12-19T00:44:39Z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TC027010749991</vt:lpwstr>
  </property>
</Properties>
</file>