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39"/>
  </p:notesMasterIdLst>
  <p:handoutMasterIdLst>
    <p:handoutMasterId r:id="rId40"/>
  </p:handoutMasterIdLst>
  <p:sldIdLst>
    <p:sldId id="353" r:id="rId3"/>
    <p:sldId id="407" r:id="rId4"/>
    <p:sldId id="355" r:id="rId5"/>
    <p:sldId id="356" r:id="rId6"/>
    <p:sldId id="358" r:id="rId7"/>
    <p:sldId id="359" r:id="rId8"/>
    <p:sldId id="405" r:id="rId9"/>
    <p:sldId id="360" r:id="rId10"/>
    <p:sldId id="381" r:id="rId11"/>
    <p:sldId id="382" r:id="rId12"/>
    <p:sldId id="386" r:id="rId13"/>
    <p:sldId id="387" r:id="rId14"/>
    <p:sldId id="389" r:id="rId15"/>
    <p:sldId id="390" r:id="rId16"/>
    <p:sldId id="393" r:id="rId17"/>
    <p:sldId id="371" r:id="rId18"/>
    <p:sldId id="394" r:id="rId19"/>
    <p:sldId id="395" r:id="rId20"/>
    <p:sldId id="396" r:id="rId21"/>
    <p:sldId id="397" r:id="rId22"/>
    <p:sldId id="398" r:id="rId23"/>
    <p:sldId id="399" r:id="rId24"/>
    <p:sldId id="401" r:id="rId25"/>
    <p:sldId id="402" r:id="rId26"/>
    <p:sldId id="403" r:id="rId27"/>
    <p:sldId id="404" r:id="rId28"/>
    <p:sldId id="280" r:id="rId29"/>
    <p:sldId id="281" r:id="rId30"/>
    <p:sldId id="340" r:id="rId31"/>
    <p:sldId id="341" r:id="rId32"/>
    <p:sldId id="342" r:id="rId33"/>
    <p:sldId id="343" r:id="rId34"/>
    <p:sldId id="352" r:id="rId35"/>
    <p:sldId id="406" r:id="rId36"/>
    <p:sldId id="284" r:id="rId37"/>
    <p:sldId id="392" r:id="rId38"/>
  </p:sldIdLst>
  <p:sldSz cx="9906000" cy="6858000" type="A4"/>
  <p:notesSz cx="9980613" cy="6846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5" autoAdjust="0"/>
    <p:restoredTop sz="94058" autoAdjust="0"/>
  </p:normalViewPr>
  <p:slideViewPr>
    <p:cSldViewPr>
      <p:cViewPr varScale="1">
        <p:scale>
          <a:sx n="75" d="100"/>
          <a:sy n="75" d="100"/>
        </p:scale>
        <p:origin x="768" y="78"/>
      </p:cViewPr>
      <p:guideLst>
        <p:guide orient="horz" pos="2160"/>
        <p:guide pos="3120"/>
      </p:guideLst>
    </p:cSldViewPr>
  </p:slideViewPr>
  <p:notesTextViewPr>
    <p:cViewPr>
      <p:scale>
        <a:sx n="1" d="1"/>
        <a:sy n="1" d="1"/>
      </p:scale>
      <p:origin x="0" y="0"/>
    </p:cViewPr>
  </p:notesTextViewPr>
  <p:sorterViewPr>
    <p:cViewPr>
      <p:scale>
        <a:sx n="120" d="100"/>
        <a:sy n="120" d="100"/>
      </p:scale>
      <p:origin x="0" y="137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25010" cy="34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53291" y="0"/>
            <a:ext cx="4325008" cy="341963"/>
          </a:xfrm>
          <a:prstGeom prst="rect">
            <a:avLst/>
          </a:prstGeom>
        </p:spPr>
        <p:txBody>
          <a:bodyPr vert="horz" lIns="91440" tIns="45720" rIns="91440" bIns="45720" rtlCol="0"/>
          <a:lstStyle>
            <a:lvl1pPr algn="r">
              <a:defRPr sz="1200"/>
            </a:lvl1pPr>
          </a:lstStyle>
          <a:p>
            <a:fld id="{AC920562-5EB9-47BD-8CF9-DF6C7D72725F}" type="datetimeFigureOut">
              <a:rPr lang="en-US" smtClean="0"/>
              <a:t>8/14/2020</a:t>
            </a:fld>
            <a:endParaRPr lang="en-US"/>
          </a:p>
        </p:txBody>
      </p:sp>
      <p:sp>
        <p:nvSpPr>
          <p:cNvPr id="4" name="Footer Placeholder 3"/>
          <p:cNvSpPr>
            <a:spLocks noGrp="1"/>
          </p:cNvSpPr>
          <p:nvPr>
            <p:ph type="ftr" sz="quarter" idx="2"/>
          </p:nvPr>
        </p:nvSpPr>
        <p:spPr>
          <a:xfrm>
            <a:off x="0" y="6503836"/>
            <a:ext cx="4325010" cy="34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53291" y="6503836"/>
            <a:ext cx="4325008" cy="341963"/>
          </a:xfrm>
          <a:prstGeom prst="rect">
            <a:avLst/>
          </a:prstGeom>
        </p:spPr>
        <p:txBody>
          <a:bodyPr vert="horz" lIns="91440" tIns="45720" rIns="91440" bIns="45720" rtlCol="0" anchor="b"/>
          <a:lstStyle>
            <a:lvl1pPr algn="r">
              <a:defRPr sz="1200"/>
            </a:lvl1pPr>
          </a:lstStyle>
          <a:p>
            <a:fld id="{26ECF50B-ABDA-401C-8AD8-5BC4FE1B1C5A}" type="slidenum">
              <a:rPr lang="en-US" smtClean="0"/>
              <a:t>‹#›</a:t>
            </a:fld>
            <a:endParaRPr lang="en-US"/>
          </a:p>
        </p:txBody>
      </p:sp>
    </p:spTree>
    <p:extLst>
      <p:ext uri="{BB962C8B-B14F-4D97-AF65-F5344CB8AC3E}">
        <p14:creationId xmlns:p14="http://schemas.microsoft.com/office/powerpoint/2010/main" val="298351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24931" cy="342345"/>
          </a:xfrm>
          <a:prstGeom prst="rect">
            <a:avLst/>
          </a:prstGeom>
        </p:spPr>
        <p:txBody>
          <a:bodyPr vert="horz" lIns="91605" tIns="45802" rIns="91605" bIns="45802" rtlCol="0"/>
          <a:lstStyle>
            <a:lvl1pPr algn="l">
              <a:defRPr sz="1200"/>
            </a:lvl1pPr>
          </a:lstStyle>
          <a:p>
            <a:endParaRPr lang="en-GB"/>
          </a:p>
        </p:txBody>
      </p:sp>
      <p:sp>
        <p:nvSpPr>
          <p:cNvPr id="3" name="Date Placeholder 2"/>
          <p:cNvSpPr>
            <a:spLocks noGrp="1"/>
          </p:cNvSpPr>
          <p:nvPr>
            <p:ph type="dt" idx="1"/>
          </p:nvPr>
        </p:nvSpPr>
        <p:spPr>
          <a:xfrm>
            <a:off x="5653373" y="0"/>
            <a:ext cx="4324931" cy="342345"/>
          </a:xfrm>
          <a:prstGeom prst="rect">
            <a:avLst/>
          </a:prstGeom>
        </p:spPr>
        <p:txBody>
          <a:bodyPr vert="horz" lIns="91605" tIns="45802" rIns="91605" bIns="45802" rtlCol="0"/>
          <a:lstStyle>
            <a:lvl1pPr algn="r">
              <a:defRPr sz="1200"/>
            </a:lvl1pPr>
          </a:lstStyle>
          <a:p>
            <a:fld id="{D443DC52-6D60-4612-A6DF-3091DD0E7C7D}" type="datetimeFigureOut">
              <a:rPr lang="en-GB" smtClean="0"/>
              <a:pPr/>
              <a:t>14/08/2020</a:t>
            </a:fld>
            <a:endParaRPr lang="en-GB"/>
          </a:p>
        </p:txBody>
      </p:sp>
      <p:sp>
        <p:nvSpPr>
          <p:cNvPr id="4" name="Slide Image Placeholder 3"/>
          <p:cNvSpPr>
            <a:spLocks noGrp="1" noRot="1" noChangeAspect="1"/>
          </p:cNvSpPr>
          <p:nvPr>
            <p:ph type="sldImg" idx="2"/>
          </p:nvPr>
        </p:nvSpPr>
        <p:spPr>
          <a:xfrm>
            <a:off x="3136900" y="514350"/>
            <a:ext cx="3706813" cy="2566988"/>
          </a:xfrm>
          <a:prstGeom prst="rect">
            <a:avLst/>
          </a:prstGeom>
          <a:noFill/>
          <a:ln w="12700">
            <a:solidFill>
              <a:prstClr val="black"/>
            </a:solidFill>
          </a:ln>
        </p:spPr>
        <p:txBody>
          <a:bodyPr vert="horz" lIns="91605" tIns="45802" rIns="91605" bIns="45802" rtlCol="0" anchor="ctr"/>
          <a:lstStyle/>
          <a:p>
            <a:endParaRPr lang="en-GB"/>
          </a:p>
        </p:txBody>
      </p:sp>
      <p:sp>
        <p:nvSpPr>
          <p:cNvPr id="5" name="Notes Placeholder 4"/>
          <p:cNvSpPr>
            <a:spLocks noGrp="1"/>
          </p:cNvSpPr>
          <p:nvPr>
            <p:ph type="body" sz="quarter" idx="3"/>
          </p:nvPr>
        </p:nvSpPr>
        <p:spPr>
          <a:xfrm>
            <a:off x="998062" y="3252272"/>
            <a:ext cx="7984490" cy="3081100"/>
          </a:xfrm>
          <a:prstGeom prst="rect">
            <a:avLst/>
          </a:prstGeom>
        </p:spPr>
        <p:txBody>
          <a:bodyPr vert="horz" lIns="91605" tIns="45802" rIns="91605" bIns="4580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6503355"/>
            <a:ext cx="4324931" cy="342345"/>
          </a:xfrm>
          <a:prstGeom prst="rect">
            <a:avLst/>
          </a:prstGeom>
        </p:spPr>
        <p:txBody>
          <a:bodyPr vert="horz" lIns="91605" tIns="45802" rIns="91605" bIns="45802" rtlCol="0" anchor="b"/>
          <a:lstStyle>
            <a:lvl1pPr algn="l">
              <a:defRPr sz="1200"/>
            </a:lvl1pPr>
          </a:lstStyle>
          <a:p>
            <a:endParaRPr lang="en-GB"/>
          </a:p>
        </p:txBody>
      </p:sp>
      <p:sp>
        <p:nvSpPr>
          <p:cNvPr id="7" name="Slide Number Placeholder 6"/>
          <p:cNvSpPr>
            <a:spLocks noGrp="1"/>
          </p:cNvSpPr>
          <p:nvPr>
            <p:ph type="sldNum" sz="quarter" idx="5"/>
          </p:nvPr>
        </p:nvSpPr>
        <p:spPr>
          <a:xfrm>
            <a:off x="5653373" y="6503355"/>
            <a:ext cx="4324931" cy="342345"/>
          </a:xfrm>
          <a:prstGeom prst="rect">
            <a:avLst/>
          </a:prstGeom>
        </p:spPr>
        <p:txBody>
          <a:bodyPr vert="horz" lIns="91605" tIns="45802" rIns="91605" bIns="45802" rtlCol="0" anchor="b"/>
          <a:lstStyle>
            <a:lvl1pPr algn="r">
              <a:defRPr sz="1200"/>
            </a:lvl1pPr>
          </a:lstStyle>
          <a:p>
            <a:fld id="{10F898CD-0724-48A4-B0BC-187FB9DF4057}" type="slidenum">
              <a:rPr lang="en-GB" smtClean="0"/>
              <a:pPr/>
              <a:t>‹#›</a:t>
            </a:fld>
            <a:endParaRPr lang="en-GB"/>
          </a:p>
        </p:txBody>
      </p:sp>
    </p:spTree>
    <p:extLst>
      <p:ext uri="{BB962C8B-B14F-4D97-AF65-F5344CB8AC3E}">
        <p14:creationId xmlns:p14="http://schemas.microsoft.com/office/powerpoint/2010/main" val="812838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3136900" y="514350"/>
            <a:ext cx="3706813" cy="2566988"/>
          </a:xfrm>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63A65D-3456-4496-9A55-4DC1F5C2DA01}" type="slidenum">
              <a:rPr lang="en-US" smtClean="0">
                <a:latin typeface="Arial" pitchFamily="34" charset="0"/>
              </a:rPr>
              <a:pPr/>
              <a:t>1</a:t>
            </a:fld>
            <a:endParaRPr lang="en-US" smtClean="0">
              <a:latin typeface="Arial" pitchFamily="34" charset="0"/>
            </a:endParaRPr>
          </a:p>
        </p:txBody>
      </p:sp>
    </p:spTree>
    <p:extLst>
      <p:ext uri="{BB962C8B-B14F-4D97-AF65-F5344CB8AC3E}">
        <p14:creationId xmlns:p14="http://schemas.microsoft.com/office/powerpoint/2010/main" val="413038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F898CD-0724-48A4-B0BC-187FB9DF4057}" type="slidenum">
              <a:rPr lang="en-GB" smtClean="0"/>
              <a:pPr/>
              <a:t>3</a:t>
            </a:fld>
            <a:endParaRPr lang="en-GB"/>
          </a:p>
        </p:txBody>
      </p:sp>
    </p:spTree>
    <p:extLst>
      <p:ext uri="{BB962C8B-B14F-4D97-AF65-F5344CB8AC3E}">
        <p14:creationId xmlns:p14="http://schemas.microsoft.com/office/powerpoint/2010/main" val="447390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r>
              <a:rPr lang="en-US" sz="2000" dirty="0" err="1" smtClean="0"/>
              <a:t>Perencanaan</a:t>
            </a:r>
            <a:r>
              <a:rPr lang="en-US" sz="2000" dirty="0" smtClean="0"/>
              <a:t> Pembangunan </a:t>
            </a:r>
            <a:r>
              <a:rPr lang="en-US" sz="2000" dirty="0" err="1" smtClean="0"/>
              <a:t>sinergi</a:t>
            </a:r>
            <a:r>
              <a:rPr lang="en-US" sz="2000" dirty="0" smtClean="0"/>
              <a:t> </a:t>
            </a:r>
            <a:r>
              <a:rPr lang="en-US" sz="2000" dirty="0" err="1" smtClean="0"/>
              <a:t>dengan</a:t>
            </a:r>
            <a:r>
              <a:rPr lang="en-US" sz="2000" dirty="0" smtClean="0"/>
              <a:t> </a:t>
            </a:r>
            <a:r>
              <a:rPr lang="en-US" sz="2000" dirty="0" err="1" smtClean="0"/>
              <a:t>tata</a:t>
            </a:r>
            <a:r>
              <a:rPr lang="en-US" sz="2000" dirty="0" smtClean="0"/>
              <a:t> </a:t>
            </a:r>
            <a:r>
              <a:rPr lang="en-US" sz="2000" dirty="0" err="1" smtClean="0"/>
              <a:t>kelola</a:t>
            </a:r>
            <a:r>
              <a:rPr lang="en-US" sz="2000" dirty="0" smtClean="0"/>
              <a:t> </a:t>
            </a:r>
            <a:r>
              <a:rPr lang="en-US" sz="2000" dirty="0" err="1" smtClean="0"/>
              <a:t>industri</a:t>
            </a:r>
            <a:r>
              <a:rPr lang="en-US" sz="2000" dirty="0" smtClean="0"/>
              <a:t> </a:t>
            </a:r>
            <a:r>
              <a:rPr lang="en-US" sz="2000" dirty="0" err="1" smtClean="0"/>
              <a:t>logistik</a:t>
            </a:r>
            <a:r>
              <a:rPr lang="en-US" sz="2000" dirty="0" smtClean="0"/>
              <a:t> :</a:t>
            </a:r>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28</a:t>
            </a:fld>
            <a:endParaRPr lang="th-TH"/>
          </a:p>
        </p:txBody>
      </p:sp>
    </p:spTree>
    <p:extLst>
      <p:ext uri="{BB962C8B-B14F-4D97-AF65-F5344CB8AC3E}">
        <p14:creationId xmlns:p14="http://schemas.microsoft.com/office/powerpoint/2010/main" val="830228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29</a:t>
            </a:fld>
            <a:endParaRPr lang="th-TH"/>
          </a:p>
        </p:txBody>
      </p:sp>
    </p:spTree>
    <p:extLst>
      <p:ext uri="{BB962C8B-B14F-4D97-AF65-F5344CB8AC3E}">
        <p14:creationId xmlns:p14="http://schemas.microsoft.com/office/powerpoint/2010/main" val="145777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30</a:t>
            </a:fld>
            <a:endParaRPr lang="th-TH"/>
          </a:p>
        </p:txBody>
      </p:sp>
    </p:spTree>
    <p:extLst>
      <p:ext uri="{BB962C8B-B14F-4D97-AF65-F5344CB8AC3E}">
        <p14:creationId xmlns:p14="http://schemas.microsoft.com/office/powerpoint/2010/main" val="1058905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31</a:t>
            </a:fld>
            <a:endParaRPr lang="th-TH"/>
          </a:p>
        </p:txBody>
      </p:sp>
    </p:spTree>
    <p:extLst>
      <p:ext uri="{BB962C8B-B14F-4D97-AF65-F5344CB8AC3E}">
        <p14:creationId xmlns:p14="http://schemas.microsoft.com/office/powerpoint/2010/main" val="2064067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32</a:t>
            </a:fld>
            <a:endParaRPr lang="th-TH"/>
          </a:p>
        </p:txBody>
      </p:sp>
    </p:spTree>
    <p:extLst>
      <p:ext uri="{BB962C8B-B14F-4D97-AF65-F5344CB8AC3E}">
        <p14:creationId xmlns:p14="http://schemas.microsoft.com/office/powerpoint/2010/main" val="140463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33</a:t>
            </a:fld>
            <a:endParaRPr lang="th-TH"/>
          </a:p>
        </p:txBody>
      </p:sp>
    </p:spTree>
    <p:extLst>
      <p:ext uri="{BB962C8B-B14F-4D97-AF65-F5344CB8AC3E}">
        <p14:creationId xmlns:p14="http://schemas.microsoft.com/office/powerpoint/2010/main" val="423344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5300" y="228601"/>
            <a:ext cx="84201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95300" y="4800600"/>
            <a:ext cx="74295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7D443E-B19F-4939-890F-771C04FD040C}" type="datetime1">
              <a:rPr lang="id-ID" smtClean="0"/>
              <a:pPr/>
              <a:t>14/08/2020</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9751218" y="4846320"/>
            <a:ext cx="154782"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751218" y="0"/>
            <a:ext cx="154782"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E5FAA91-EFC6-47BF-912F-A636B3A9A6A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7DE7A-C43E-4604-AA7F-F8DD7E5571F7}" type="datetime1">
              <a:rPr lang="id-ID" smtClean="0"/>
              <a:pPr/>
              <a:t>14/08/2020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C6AEF-D3FF-4B23-AA5C-328971F43AFA}" type="datetime1">
              <a:rPr lang="id-ID" smtClean="0"/>
              <a:pPr/>
              <a:t>14/08/2020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048E3D-0306-4D24-961B-8823B7ABE527}" type="datetime1">
              <a:rPr lang="id-ID" smtClean="0"/>
              <a:pPr/>
              <a:t>14/08/2020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5300" y="1447801"/>
            <a:ext cx="84201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0" y="228601"/>
            <a:ext cx="84201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D937720-ABC7-4A2F-A8C2-66F9A4CF5509}" type="datetime1">
              <a:rPr lang="id-ID" smtClean="0"/>
              <a:pPr/>
              <a:t>14/08/2020</a:t>
            </a:fld>
            <a:endParaRPr lang="id-ID"/>
          </a:p>
        </p:txBody>
      </p:sp>
      <p:sp>
        <p:nvSpPr>
          <p:cNvPr id="8" name="Slide Number Placeholder 7"/>
          <p:cNvSpPr>
            <a:spLocks noGrp="1"/>
          </p:cNvSpPr>
          <p:nvPr>
            <p:ph type="sldNum" sz="quarter" idx="11"/>
          </p:nvPr>
        </p:nvSpPr>
        <p:spPr/>
        <p:txBody>
          <a:bodyPr/>
          <a:lstStyle/>
          <a:p>
            <a:fld id="{8E5FAA91-EFC6-47BF-912F-A636B3A9A6A3}"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66570" y="1574800"/>
            <a:ext cx="35661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14340" y="1574800"/>
            <a:ext cx="35661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8FA454-3486-425F-A84A-CDB00EC7D0F1}" type="datetime1">
              <a:rPr lang="id-ID" smtClean="0"/>
              <a:pPr/>
              <a:t>14/08/2020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763268" y="1572768"/>
            <a:ext cx="356616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63268" y="2259366"/>
            <a:ext cx="356616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517642" y="1572768"/>
            <a:ext cx="356616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517642" y="2259366"/>
            <a:ext cx="356616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4C825-C66C-449F-BBBB-270562CA621D}" type="datetime1">
              <a:rPr lang="id-ID" smtClean="0"/>
              <a:pPr/>
              <a:t>14/08/2020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70F8B4-0DCE-4897-92AF-9BDE76C0300E}" type="datetime1">
              <a:rPr lang="id-ID" smtClean="0"/>
              <a:pPr/>
              <a:t>14/08/2020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54EB5-1CBA-4F08-A0D6-F10FF1BEA9E8}" type="datetime1">
              <a:rPr lang="id-ID" smtClean="0"/>
              <a:pPr/>
              <a:t>14/08/2020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2971" y="1600200"/>
            <a:ext cx="5537729"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95300" y="1600200"/>
            <a:ext cx="3259006"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BE8EF-D559-4AFB-BBD5-08E56E1C48A8}" type="datetime1">
              <a:rPr lang="id-ID" smtClean="0"/>
              <a:pPr/>
              <a:t>14/08/2020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5FAA91-EFC6-47BF-912F-A636B3A9A6A3}" type="slidenum">
              <a:rPr lang="id-ID" smtClean="0"/>
              <a:pPr/>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751218" y="4846320"/>
            <a:ext cx="154782"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750950"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95300" y="5715000"/>
            <a:ext cx="883285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3D352-0B93-4CEA-8771-C90328AA33F5}" type="datetime1">
              <a:rPr lang="id-ID" smtClean="0"/>
              <a:pPr/>
              <a:t>14/08/2020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E5FAA91-EFC6-47BF-912F-A636B3A9A6A3}" type="slidenum">
              <a:rPr lang="id-ID" smtClean="0"/>
              <a:pPr/>
              <a:t>‹#›</a:t>
            </a:fld>
            <a:endParaRPr lang="id-ID"/>
          </a:p>
        </p:txBody>
      </p:sp>
      <p:sp>
        <p:nvSpPr>
          <p:cNvPr id="8" name="Title 7"/>
          <p:cNvSpPr>
            <a:spLocks noGrp="1"/>
          </p:cNvSpPr>
          <p:nvPr>
            <p:ph type="title"/>
          </p:nvPr>
        </p:nvSpPr>
        <p:spPr>
          <a:xfrm>
            <a:off x="495300" y="4953000"/>
            <a:ext cx="883285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751218" y="0"/>
            <a:ext cx="154782"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152718"/>
            <a:ext cx="62738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95300" y="1752601"/>
            <a:ext cx="8255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5300" y="6172201"/>
            <a:ext cx="3714750" cy="304800"/>
          </a:xfrm>
          <a:prstGeom prst="rect">
            <a:avLst/>
          </a:prstGeom>
        </p:spPr>
        <p:txBody>
          <a:bodyPr vert="horz" lIns="91440" tIns="45720" rIns="91440" bIns="0" rtlCol="0" anchor="b"/>
          <a:lstStyle>
            <a:lvl1pPr algn="l">
              <a:defRPr sz="1000">
                <a:solidFill>
                  <a:schemeClr val="tx1"/>
                </a:solidFill>
              </a:defRPr>
            </a:lvl1pPr>
          </a:lstStyle>
          <a:p>
            <a:fld id="{47940470-AF47-47BE-97DF-6DE7F1710726}" type="datetime1">
              <a:rPr lang="id-ID" smtClean="0"/>
              <a:pPr/>
              <a:t>14/08/2020</a:t>
            </a:fld>
            <a:endParaRPr lang="id-ID"/>
          </a:p>
        </p:txBody>
      </p:sp>
      <p:sp>
        <p:nvSpPr>
          <p:cNvPr id="5" name="Footer Placeholder 4"/>
          <p:cNvSpPr>
            <a:spLocks noGrp="1"/>
          </p:cNvSpPr>
          <p:nvPr>
            <p:ph type="ftr" sz="quarter" idx="3"/>
          </p:nvPr>
        </p:nvSpPr>
        <p:spPr>
          <a:xfrm>
            <a:off x="495300" y="6492876"/>
            <a:ext cx="3714750" cy="283845"/>
          </a:xfrm>
          <a:prstGeom prst="rect">
            <a:avLst/>
          </a:prstGeom>
        </p:spPr>
        <p:txBody>
          <a:bodyPr vert="horz" lIns="91440" tIns="45720" rIns="91440" bIns="45720" rtlCol="0" anchor="t"/>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rot="16200000">
            <a:off x="8967814" y="5870284"/>
            <a:ext cx="1315721" cy="395552"/>
          </a:xfrm>
          <a:prstGeom prst="rect">
            <a:avLst/>
          </a:prstGeom>
        </p:spPr>
        <p:txBody>
          <a:bodyPr vert="horz" lIns="91440" tIns="45720" rIns="91440" bIns="45720" rtlCol="0" anchor="ctr"/>
          <a:lstStyle>
            <a:lvl1pPr algn="l">
              <a:defRPr sz="2400" b="1">
                <a:solidFill>
                  <a:schemeClr val="tx2"/>
                </a:solidFill>
              </a:defRPr>
            </a:lvl1pPr>
          </a:lstStyle>
          <a:p>
            <a:fld id="{8E5FAA91-EFC6-47BF-912F-A636B3A9A6A3}" type="slidenum">
              <a:rPr lang="id-ID" smtClean="0"/>
              <a:pPr/>
              <a:t>‹#›</a:t>
            </a:fld>
            <a:endParaRPr lang="id-ID"/>
          </a:p>
        </p:txBody>
      </p:sp>
      <p:sp>
        <p:nvSpPr>
          <p:cNvPr id="7" name="Rectangle 6"/>
          <p:cNvSpPr/>
          <p:nvPr/>
        </p:nvSpPr>
        <p:spPr>
          <a:xfrm>
            <a:off x="9751218" y="0"/>
            <a:ext cx="154782"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751218" y="1371600"/>
            <a:ext cx="154782"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ransition spd="slow">
    <p:fade/>
  </p:transition>
  <p:timing>
    <p:tnLst>
      <p:par>
        <p:cTn id="1" dur="indefinite" restart="never" nodeType="tmRoot"/>
      </p:par>
    </p:tnLst>
  </p:timing>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2" descr="http://dayscore.files.wordpress.com/2010/12/logistics4.jpg?w=64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3000958"/>
            <a:ext cx="4845816" cy="2485442"/>
          </a:xfrm>
          <a:prstGeom prst="rect">
            <a:avLst/>
          </a:prstGeom>
          <a:noFill/>
          <a:extLst>
            <a:ext uri="{909E8E84-426E-40DD-AFC4-6F175D3DCCD1}">
              <a14:hiddenFill xmlns:a14="http://schemas.microsoft.com/office/drawing/2010/main">
                <a:solidFill>
                  <a:srgbClr val="FFFFFF"/>
                </a:solidFill>
              </a14:hiddenFill>
            </a:ext>
          </a:extLst>
        </p:spPr>
      </p:pic>
      <p:sp>
        <p:nvSpPr>
          <p:cNvPr id="22530" name="Title 1"/>
          <p:cNvSpPr>
            <a:spLocks noGrp="1"/>
          </p:cNvSpPr>
          <p:nvPr>
            <p:ph type="ctrTitle"/>
          </p:nvPr>
        </p:nvSpPr>
        <p:spPr>
          <a:xfrm>
            <a:off x="179696" y="533400"/>
            <a:ext cx="9220200" cy="609600"/>
          </a:xfrm>
          <a:noFill/>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1600" b="1" cap="none" spc="0" dirty="0" smtClean="0">
                <a:ln w="11430"/>
                <a:solidFill>
                  <a:srgbClr val="7030A0"/>
                </a:solidFill>
                <a:effectLst>
                  <a:outerShdw blurRad="50800" dist="39000" dir="5460000" algn="tl">
                    <a:srgbClr val="000000">
                      <a:alpha val="38000"/>
                    </a:srgbClr>
                  </a:outerShdw>
                </a:effectLst>
              </a:rPr>
              <a:t>P</a:t>
            </a:r>
            <a:r>
              <a:rPr lang="id-ID" sz="1600" b="1" cap="none" spc="0" dirty="0" smtClean="0">
                <a:ln w="11430"/>
                <a:solidFill>
                  <a:srgbClr val="7030A0"/>
                </a:solidFill>
                <a:effectLst>
                  <a:outerShdw blurRad="50800" dist="39000" dir="5460000" algn="tl">
                    <a:srgbClr val="000000">
                      <a:alpha val="38000"/>
                    </a:srgbClr>
                  </a:outerShdw>
                </a:effectLst>
              </a:rPr>
              <a:t>erpres </a:t>
            </a:r>
            <a:r>
              <a:rPr lang="en-US" sz="1600" b="1" cap="none" spc="0" dirty="0" smtClean="0">
                <a:ln w="11430"/>
                <a:solidFill>
                  <a:srgbClr val="7030A0"/>
                </a:solidFill>
                <a:effectLst>
                  <a:outerShdw blurRad="50800" dist="39000" dir="5460000" algn="tl">
                    <a:srgbClr val="000000">
                      <a:alpha val="38000"/>
                    </a:srgbClr>
                  </a:outerShdw>
                </a:effectLst>
              </a:rPr>
              <a:t>N</a:t>
            </a:r>
            <a:r>
              <a:rPr lang="id-ID" sz="1600" b="1" cap="none" spc="0" dirty="0" smtClean="0">
                <a:ln w="11430"/>
                <a:solidFill>
                  <a:srgbClr val="7030A0"/>
                </a:solidFill>
                <a:effectLst>
                  <a:outerShdw blurRad="50800" dist="39000" dir="5460000" algn="tl">
                    <a:srgbClr val="000000">
                      <a:alpha val="38000"/>
                    </a:srgbClr>
                  </a:outerShdw>
                </a:effectLst>
              </a:rPr>
              <a:t>o</a:t>
            </a:r>
            <a:r>
              <a:rPr lang="en-US" sz="1600" b="1" cap="none" spc="0" dirty="0" smtClean="0">
                <a:ln w="11430"/>
                <a:solidFill>
                  <a:srgbClr val="7030A0"/>
                </a:solidFill>
                <a:effectLst>
                  <a:outerShdw blurRad="50800" dist="39000" dir="5460000" algn="tl">
                    <a:srgbClr val="000000">
                      <a:alpha val="38000"/>
                    </a:srgbClr>
                  </a:outerShdw>
                </a:effectLst>
              </a:rPr>
              <a:t>. </a:t>
            </a:r>
            <a:r>
              <a:rPr lang="en-US" sz="1800" b="1" cap="none" spc="0" dirty="0" smtClean="0">
                <a:ln w="11430"/>
                <a:solidFill>
                  <a:srgbClr val="7030A0"/>
                </a:solidFill>
                <a:effectLst>
                  <a:outerShdw blurRad="50800" dist="39000" dir="5460000" algn="tl">
                    <a:srgbClr val="000000">
                      <a:alpha val="38000"/>
                    </a:srgbClr>
                  </a:outerShdw>
                </a:effectLst>
              </a:rPr>
              <a:t>26/2012</a:t>
            </a:r>
            <a:r>
              <a:rPr lang="en-US" sz="1600" b="1" cap="none" spc="0" dirty="0" smtClean="0">
                <a:ln w="11430"/>
                <a:solidFill>
                  <a:srgbClr val="7030A0"/>
                </a:solidFill>
                <a:effectLst>
                  <a:outerShdw blurRad="50800" dist="39000" dir="5460000" algn="tl">
                    <a:srgbClr val="000000">
                      <a:alpha val="38000"/>
                    </a:srgbClr>
                  </a:outerShdw>
                </a:effectLst>
              </a:rPr>
              <a:t> </a:t>
            </a:r>
            <a:r>
              <a:rPr lang="id-ID" sz="1600" b="1" cap="none" spc="0" dirty="0" smtClean="0">
                <a:ln w="11430"/>
                <a:solidFill>
                  <a:srgbClr val="7030A0"/>
                </a:solidFill>
                <a:effectLst>
                  <a:outerShdw blurRad="50800" dist="39000" dir="5460000" algn="tl">
                    <a:srgbClr val="000000">
                      <a:alpha val="38000"/>
                    </a:srgbClr>
                  </a:outerShdw>
                </a:effectLst>
              </a:rPr>
              <a:t>tentang </a:t>
            </a:r>
            <a:r>
              <a:rPr lang="en-US" sz="1600" b="1" cap="none" spc="0" dirty="0" smtClean="0">
                <a:ln w="11430"/>
                <a:solidFill>
                  <a:srgbClr val="7030A0"/>
                </a:solidFill>
                <a:effectLst>
                  <a:outerShdw blurRad="50800" dist="39000" dir="5460000" algn="tl">
                    <a:srgbClr val="000000">
                      <a:alpha val="38000"/>
                    </a:srgbClr>
                  </a:outerShdw>
                </a:effectLst>
              </a:rPr>
              <a:t>C</a:t>
            </a:r>
            <a:r>
              <a:rPr lang="id-ID" sz="1600" b="1" cap="none" spc="0" dirty="0" smtClean="0">
                <a:ln w="11430"/>
                <a:solidFill>
                  <a:srgbClr val="7030A0"/>
                </a:solidFill>
                <a:effectLst>
                  <a:outerShdw blurRad="50800" dist="39000" dir="5460000" algn="tl">
                    <a:srgbClr val="000000">
                      <a:alpha val="38000"/>
                    </a:srgbClr>
                  </a:outerShdw>
                </a:effectLst>
              </a:rPr>
              <a:t>etak Biru Pengembangan Sistem Logistik Nasional (Sislognas)</a:t>
            </a:r>
            <a:endParaRPr lang="en-US" sz="1600" b="1" cap="none" spc="0" dirty="0" smtClean="0">
              <a:ln w="11430"/>
              <a:solidFill>
                <a:srgbClr val="7030A0"/>
              </a:solidFill>
              <a:effectLst>
                <a:outerShdw blurRad="50800" dist="39000" dir="5460000" algn="tl">
                  <a:srgbClr val="000000">
                    <a:alpha val="38000"/>
                  </a:srgbClr>
                </a:outerShdw>
              </a:effectLst>
              <a:latin typeface="Aharoni" pitchFamily="2" charset="-79"/>
              <a:cs typeface="Aharoni" pitchFamily="2" charset="-79"/>
            </a:endParaRPr>
          </a:p>
        </p:txBody>
      </p:sp>
      <p:sp>
        <p:nvSpPr>
          <p:cNvPr id="9" name="Subtitle 2"/>
          <p:cNvSpPr txBox="1">
            <a:spLocks/>
          </p:cNvSpPr>
          <p:nvPr/>
        </p:nvSpPr>
        <p:spPr bwMode="auto">
          <a:xfrm>
            <a:off x="228599" y="5438846"/>
            <a:ext cx="9144001" cy="961954"/>
          </a:xfrm>
          <a:prstGeom prst="rect">
            <a:avLst/>
          </a:prstGeom>
          <a:noFill/>
          <a:ln w="9525">
            <a:noFill/>
            <a:miter lim="800000"/>
            <a:headEnd/>
            <a:tailEnd/>
          </a:ln>
        </p:spPr>
        <p:txBody>
          <a:bodyPr>
            <a:normAutofit lnSpcReduction="10000"/>
          </a:bodyPr>
          <a:lstStyle/>
          <a:p>
            <a:pPr fontAlgn="auto">
              <a:spcBef>
                <a:spcPct val="20000"/>
              </a:spcBef>
              <a:spcAft>
                <a:spcPts val="0"/>
              </a:spcAft>
              <a:buClr>
                <a:schemeClr val="accent1"/>
              </a:buClr>
              <a:buFont typeface="Arial" pitchFamily="34" charset="0"/>
              <a:buNone/>
              <a:defRPr/>
            </a:pPr>
            <a:r>
              <a:rPr lang="en-US" sz="2000" b="1" dirty="0" err="1" smtClean="0">
                <a:latin typeface="Calibri" pitchFamily="34" charset="0"/>
                <a:cs typeface="Calibri" pitchFamily="34" charset="0"/>
              </a:rPr>
              <a:t>Penurunan</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Biaya</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Logistik</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dan</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Implementasi</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Sistem</a:t>
            </a:r>
            <a:r>
              <a:rPr lang="en-US" sz="2000" b="1" dirty="0" smtClean="0">
                <a:latin typeface="Calibri" pitchFamily="34" charset="0"/>
                <a:cs typeface="Calibri" pitchFamily="34" charset="0"/>
              </a:rPr>
              <a:t> ICT</a:t>
            </a:r>
            <a:r>
              <a:rPr lang="id-ID" sz="2000" b="1" dirty="0" smtClean="0">
                <a:latin typeface="Calibri" pitchFamily="34" charset="0"/>
                <a:cs typeface="Calibri" pitchFamily="34" charset="0"/>
              </a:rPr>
              <a:t> </a:t>
            </a:r>
            <a:r>
              <a:rPr lang="en-US" sz="2000" b="1" dirty="0" smtClean="0">
                <a:latin typeface="Calibri" pitchFamily="34" charset="0"/>
                <a:cs typeface="Calibri" pitchFamily="34" charset="0"/>
              </a:rPr>
              <a:t>--</a:t>
            </a:r>
            <a:r>
              <a:rPr lang="id-ID" sz="2000" b="1" dirty="0" smtClean="0">
                <a:latin typeface="Calibri" pitchFamily="34" charset="0"/>
                <a:cs typeface="Calibri" pitchFamily="34" charset="0"/>
              </a:rPr>
              <a:t> </a:t>
            </a:r>
            <a:r>
              <a:rPr lang="en-US" sz="2000" b="1" dirty="0" smtClean="0">
                <a:latin typeface="Calibri" pitchFamily="34" charset="0"/>
                <a:cs typeface="Calibri" pitchFamily="34" charset="0"/>
              </a:rPr>
              <a:t>SISLOGNAS yang </a:t>
            </a:r>
            <a:r>
              <a:rPr lang="en-US" sz="2000" b="1" dirty="0" err="1" smtClean="0">
                <a:latin typeface="Calibri" pitchFamily="34" charset="0"/>
                <a:cs typeface="Calibri" pitchFamily="34" charset="0"/>
              </a:rPr>
              <a:t>Terintegrasi</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Secara</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Nasional</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dan</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Terhubung</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Secara</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Gobal</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untuk</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Daya</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Saing</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Nasional</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dan</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Kesejahteraan</a:t>
            </a:r>
            <a:r>
              <a:rPr lang="en-US" sz="2000" b="1" dirty="0" smtClean="0">
                <a:latin typeface="Calibri" pitchFamily="34" charset="0"/>
                <a:cs typeface="Calibri" pitchFamily="34" charset="0"/>
              </a:rPr>
              <a:t> Rakyat</a:t>
            </a:r>
            <a:endParaRPr lang="en-US" sz="2000" b="1" spc="300" dirty="0">
              <a:latin typeface="Calibri" pitchFamily="34" charset="0"/>
              <a:cs typeface="Calibri" pitchFamily="34" charset="0"/>
            </a:endParaRPr>
          </a:p>
        </p:txBody>
      </p:sp>
      <p:sp>
        <p:nvSpPr>
          <p:cNvPr id="3" name="AutoShape 13" descr="data:image/jpeg;base64,/9j/4AAQSkZJRgABAQAAAQABAAD/2wCEAAkGBhASERUUExQQFRQRFRQVFBUVFRQPEBIUFRQWFRUSFxUXGyYeFxokGhUUHy8gJCcpLCwsFR4xNTAqNSYrLCkBCQoKDgwOGg8PGCokHyQsKSwtLDUsMCwtMCkpLCkpLCwsLCwsKSwsLy8sKSkpLC8sLCwsLCwsLCwsLCwsLCwpLP/AABEIAKAA8AMBIgACEQEDEQH/xAAcAAABBQEBAQAAAAAAAAAAAAAAAgMEBQYHAQj/xABDEAACAQIDBQUEBwYDCQEAAAABAgADEQQSIQUxQVFxBiJhgZETMkKhBxQjUrHB8ENTYnKS0SSCohczY4OTssLh8RX/xAAbAQABBQEBAAAAAAAAAAAAAAAAAQIDBAUGB//EAC8RAAICAQMCBAQHAQEBAAAAAAABAgMRBCExEkEFEyJRQmGR0SMycaGxweGB8Ab/2gAMAwEAAhEDEQA/AJ+G7ReMtMP2k8ZzhcQY6uNbnMPBt7M6nQ7SLzk+jt5TxnIk2iw4yTS2yw4mGWhHFM6/T24PvR9NueInJaW3WHGSV7SNzkitmu5G6YPsdZpbaUyZRxitxnIV7UMNxkjDdpqhI7x3ySGqmudyOWli+DrsJmNkdoywFzeX1DHo3GXYXxmUp0ygSoTwGeyciCEIQAIQhAAhCEACEIQAIQhAAhCEACEIQAIQhAAhCEAPmVaZihSM19PsPij+yf0t+MlU/o7xZ/Z26kD85z/4j4i/obuYLmSMSKRihTM3qfRnij+7HVv7STT+i2txel/qP5R6ha/hY3zal8SOdhTPS1p0f/ZW/wC9TyBkLHfRrWQXHft90EmK67Vu4iK2t7KRgs5kjD4kgybjNkOhsyMpHAgj8ZX1KNt8jVi4ZL0exptm7btbWaTA7Z8ZznCMAdCb/lNBgMRYjWSr3Qxo6Rg9rHnLOltMcZg8NtADS8tKG0pNG6USrKmL7GxXFoeI89I6DMp9bsLjUcRylrsTEg5gGuDawPDpLdd/U8Mq2U9Kyi3hCEtFcIQhAAhCEACEIQAIQhAAhCEACEIQAIQhAAhCEACEIQAJ5aewgBEx+zkqrZh0PETjm2sGEquhCgqxU3533jhYztpnOfpH2LaoKyg2cWYj7w59R+Bmfrak49S7F/RW9Mul9zAjBFd3Hjz6WnnfXnEVcwvYkeYH4GV1THVUNwSeYbvKf7eVpnQ6maz6S4TaL+MscFt8jQzJp2kQaPTI8V1Hod0krtSgfjA63U/OS4kuUQtRfDOiYTbNxe8utj45TVQiwN9bbmB08jOZ4LHcjcc+Eudl7WIIN9xFo6MsNMinDKaO0iEr9jbUWvTDDf8AEPGT5sxaayjGaaeGewhCKIEIQgAQhCABCEIAEIQgAQhCABCEIAEIQgAQhCABCEIAEj47ApWQo4urDX+45GSIRGsrDBPG5yHtR2TbDN95G91rfI8jMXtCgADe0+g9s4VKlIowDZ7AA8zuI5W3zi3a7s61CoRa6EnI9tHA0NvEHSY1tSrs9PBtaa/zI4lyYSngmqFiBouu6978ZKwuEVmyNYMfdPAnl1kqjiPZkBh4X3acjJFPBF61MLqS62t4EH8o6ybx7E8YRKgpXou6FiCmv8JW1wbeIltsz21Ue0R1YJbOpspUXtmHMayw7ZUgcY4HCiiG3ElJS9nqpoVxcXU3V1N7MjaHTlwI68o+qXmQUsb84KeqTrSw8Z7nTexe3Go1Qrgi9gw8Dx8es6oJyXsnhQuIprU71NGGSpv7pN6Yc8iSBrxHjOtCX6kksp7djNnPq5W/c9hCEmGBCEIAEIQgAQhCABCEIAEIQgAQhCABCETnF7cYjaXICoQhFAIQhAAhCIqVAASdANTEbwssCvruz1LL8Ol+WnebyvbraVG0Ni0sTimpODkpYdQOas7McwPOwWXGxxdS/wB4m199rnXzNzG9nD/E4k+NJfSmD+cqVwUl1P4n+xZUnBvHZHIO0vYOvSdgabugJs6qWVhwJtu6GR+xWzD9aF75aYZrHWx0A6amd0x+EWrTZG3OCOnjObtUqU8K6hAazVGp0yB9qzMQlr7yA1z5SjrYdEeld9kaOmv8xbrcxOMpviK9QqhZqtRmUgFmyJ3QABwNr+XWSKfZDEVGaykPSUVCp0cC+pC7z0m47JbCWhtEIDdaeGzI27OHYLe3A7/SarbuByMuKQfaUfeA/aUvjU+IGo6SxXR0xUk+Buo1MbPwsbP+Sn7G4BFp1MPVCMWVSGG6pSYEgrfW17nmL+E0WyK7DNRc3ejYXO90PuP6aHxBmbrbLBxKPRqZVqhjRb4UqL3ihH3Trp4mWb7QJK1SuSrhzlxCb/smOrA/EoNmB8DLtP5WmYs3hmkhPA09ko4IQhAAhCEACEIQAIQhAAhCEACEIQAZxFfKPGVzVTeeVq1zcxktOJ1/iDun6XsuPuXq68Lcm0ceRv1/GTUqgjQykvFLUI3SbSeMTr2s3X7iToT4Lyeyvw20ODevCSqtU5SV1NjYczOm0+rqvj1QZVlBxeGOmVW16hK6HQMAP4mvu6DSOjH5wAAQzb7ixQDfeJqWasiDcgLnysB+PyjLpqyPSu+xJCLi8snYeiFUKNygD0ldsysvt8SOIqJf/pLaWsy2z61sbi1+81M+YpiTWS8tIK4ufV+n9o0tWqApJ3DWc7xO1R9eo7sqMajchnuif9zt5CaHbWNIGUdTbl+jMltHBf4da41aqxzW35G/3Q8NEU/5piX6p23LC2hv/wBL2noxB55lsvoLxm02obUrPTuciUwV33B79RB/VfrN/T2kKiBlsyuARyIM5lsCs9eti6mUMzhRY6HQJqp4HuTQdntprRzUqrBBfMmfu2v7yeGuo6mbGlsUm4vh8GXr26pxS7RWRl8y0rhmDYav7M+Ry06nXIy6+E0lNRi6QqLZa6Ao3I/epuOKMPS+koNrZTUqBWUriaJIIIYe1o66EcSto/QxRRUxKX1VfagfEthduoNz6xYdUZv5f1/mBt0o4Uu0t/8Ar/3JouzmKY0/ZVLipQ7jA77fA3iCOPhLeZjalQNUoVqbhCxFNjvBza0yRxW9x/nl1gdoZyUbu1U95fwZeamWsZWURxnv0snQnl4RCU9hPIXgB7CIaoBxkKptzDqwQ1EzMbAXvqeGm7zipNjXOK5ZYQnk9iDghCEACEIQAoC0TeJLQvPLXPJr4FwESoi49CCli1rld0ZLROe8mhbKDzF4Ecc8kui6H3tGJvm/IHl4RrZ1QNUqnXeFv4AbvnGc09p4krut0mrR4riUVbwsjHXs8Fv7ciYrC42+NxTcqoFvBUAvNZRxyNodD47vWUWF2SgqVmS5FSoajk8W0so8Bv8APxmzqdRG6EVVLOXt/wC+QabFbl1LsQdr5mCoL58QwB5qp/suY9ek92vs7uFUJAI0HDTVbcrWknBU89d6p3UxlX+ZtSfJbD/mGSccQVJ3ZQSeWmsq06ZSr633f+f6W/MUZxXt/Jhux9ZlFV1BN6hvbfpcbuWsvtpYda4DplDrvVgQCOKsJQdhw4A7pyMCb+IY3+VvSanEYbODY5W4MN4685JGMlug12nU7GUmN2UtC1anmBRlbJfMg1sbcbWJEsdiY8LSyFSwRmXSxutzbQ8LGQ69Wtkam6q1wRcfI+tpA2PtNVzBgRfLrwuBY6+mkkhrJQt637dyhZooy0vTjh/zv9y5bEUwlSg7AUyL02a6hb65bnkbGTcDtGlXpUyairWAtmV1FQMNCRrqDa9uMqsZSWslkIJHDlIVHs/RK3ZQjfEUYqvWx0E0NPrIrKfHuY9+mszmO/67Gvwm3a1NxTq3N9zAEq35qZP2l2vo0AC6vrusCV6Zt1/C8yeDo1KahVq1WXgHC1FHgNAfQyYuNqjQrScHeCWS46EMCPOXVqKZvJCo3wg0vvgVjPpOX9nSPVjb5D+8pcV9IeKbcVX+Ua+piNs7ApupemDRbeQbNQPUi/s+u7nbfMjVDoxRwVddCDp5+I8Zs6daexZijC1U9ZF+uTx8ti3xW369T36jt4Fjb03SEcQech+0nueW+lLhGY+pvLbOrdhe13tlFGqftVHdJ/aKP/IfObKfPmHxLIwZSQykEEaEEcZ2Lsh2qXF07GwqoO+vP+MeEyNTp+h9UeDp/Dtb5i8ub3X7mihPLz2UjZCEIQAzKiKtPSbRF55WkkbPI6DPCYkNEs0e2Jg9zQngibyNyHYFFoi88Jnl41PLHJA5jlKswUrwN/K8ZAjjOALncBrJ6rZxlmLwEksYGnxAo0raFmJNuAHP0sIxiK4ahVyhs3s37u8k5ToLb5Bq1y7E+ngOUfoVspB3ETQq8Wtqkl8OMYJnp1jPfkpOx2ylbCoXDBrsAQWpuAGta414bjND9WqqND7QeNlqeu5vO0l1lSstwXpP95DpfxU6GUOO2rjcJdqiU61IfGp9mwHjw+XpOhp1OnvWYS+/0GR826WE1n2f9MKr3NtQR8LDKw8jKTCDJiGQjRr6HiN+49Zf4btnga4C1RkP/EW6g+DLf8ojauGppkq0mV6bEhTcVMrWvYHkQD6SO5OC685S9ufoW4KcW6pwab9+M/qRMaEplTkHevYqcrAi19N3ET2ltBDvvr95Q4843tDGq9KzqLpdlZe6QSNfAg6XEqaVW8zbdRv1V8FmrQV2Q9cdzTUsVSG5aRH8LmmfQ6R84iifgq9QwI9Zl808JtEhrZx4RXn4LW/yywaj69SXcKvmUH5GZntktFkUoBmUXRgbEC5zUrHeLajl0iqeObcWYjkSSPnKvbKlqbhfeQ518be8PMX9JraDxKcLU3wzmPF9B5X4b32yUiVbxxWkLONGG5hceHMR5GnoMZdSyjhZwwSg0mbL2pUoVFqUzZlPkRxB5iVoaLVorSawyJZi8o712d2/TxdEVE0O514o3LpyMtZwns32iqYSqHXVTo6cHXl15Gdr2ZtKnXprUpm6sNOY5gjgRMW+l1v5HV6LWK+OH+Zc/clwhCVzQMrniljQMXeeTQfubrQpntEho2TcxYEd1NsMYFXnl4Twwe4JAIlp6YIIuOw49VZXbUxdzkG4e915SXjcVkW/E6CUQPExy42JqYdT6mO57CMDE3MjYrEcIig1zJFXtll7hGkwNTSUf0gbX9nhxTB1rNY/yrqfnYect8IdJzHt7tj2uMKg92iAg672PqbeUl8Npdmoz2W5Hp61K9N9tyKlWT9m4ohrXNt9uF+coKWIk7BVtSek6S2HpaOnc1NYZqMZir0j42/GRsNVkSpXulvGe4epM1V4jgZGCSaLdXnjNI6VYo1JB07kfRuN4mrYX6Rn6z3gekRtB+6ekie00U9f185arj6Tj/8A6CPri/l/ZBfD5Kr0uB+0pdDw/Ef5YlDH9rqTTFRfeoG/VDvHkbH1jdaxsy7m1/8AU7/wjVedTh8o861tXRPK4YpTFgxhTHAZsmc0Ohpquw/ao4WrlYn2NS2cfdP3wPx5jpMkDHFMjsgpRwxarJVTU49j6Mp1AwBBBBAII1BB1BEXOZfRz2wykYWqe6x+xY/CT+zPgeHjpynTLzFsg4PDOu098b4KUTEYzHinl7rMXbKAvOxN+mkit2loXtmb3c18ptltmv0y3a/IXlkKYNrgaajjY7riNf8A51H93S339xN5IN92+4B8p5PV5fTiSf1Omec7DdfatKmQHLAtl0yk+8SqA23ElWA6Rlu0uGFu+dTlHdNy1wLAb95t1Bkmvsyi7KzIrFAQtwCtjfgep9Yo4Cjp9nS7trdxNLbraaSWPkpLKY1qTZCbtPhrE5z3Re2VhrkL5deOUFugJih2mwtwPaC5bIND3mvawPHh6jnJIwNL93S/oXxHL+Jv6jzM8OCpX0p073JvkW9zYk3tvuBr4CDnQlw/qL0yIbdpKOfIc4ILC2W98rZbgDeCQ1v5TFntPhgPfNjuOVrNutlNtb3FpKGzKOv2VHvb/s0166a8JT7U2fhxmQU0vUbO5Kgtc20BtpuF+kdDyHymCjOTwiPV2/TrVAAWNywXQgDICWvflYg8jaQsZ2goqN7a2t3TxXMP9Pe6SU9Ckgvkpi1vhUHTdwlS1CmTfIg6Kot8pYrjS3nDwX4Rml2HKOJDjMDcHyk3B75CRQNAAOmkssAmsbbhJ4JG2+SyxeMFGi9Q7qaluthoPM2HnOH1cSzsWY3ZiWJ5km5+ZnSPpK2p7PCrSB1rNr/Imp+eX1nLwZseDUdNTsfxP9kSUvDyS0qywwFXf5fnKcPLDZzb/KalsfSaVdmdi8R9P1+uMdpPIqHujz/XyjitMyUS7F7FilaLNWQkeKNWQOAkmKxb3U9D+Eg0qt6Y8CPQj/5JLteVezmurjkoPowvLNcfSzkvH45UX8mWdGoOOoNwRwIOhHpIODp5c9E6lDdDzQ6g/rxj1F4jHC2SqN9Puv402O/yP4+E0/C9R5F6T4exw+rq82ppcobGm+LBisUvERsGd0c9ysjoMcBjAaOq0SQxoczTrf0f9sfrKexqt9vTGhO+qg+L+YcfIzkd47g8Y9KotSmcroQVPTh0O7zla6tWL5ljSal0Tz27n//Z"/>
          <p:cNvSpPr>
            <a:spLocks noChangeAspect="1" noChangeArrowheads="1"/>
          </p:cNvSpPr>
          <p:nvPr/>
        </p:nvSpPr>
        <p:spPr bwMode="auto">
          <a:xfrm>
            <a:off x="155575" y="-876300"/>
            <a:ext cx="2743200" cy="1828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187656" y="152400"/>
            <a:ext cx="4155744" cy="36933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err="1" smtClean="0">
                <a:ln w="11430"/>
                <a:solidFill>
                  <a:srgbClr val="7030A0"/>
                </a:solidFill>
                <a:effectLst>
                  <a:outerShdw blurRad="50800" dist="39000" dir="5460000" algn="tl">
                    <a:srgbClr val="000000">
                      <a:alpha val="38000"/>
                    </a:srgbClr>
                  </a:outerShdw>
                </a:effectLst>
              </a:rPr>
              <a:t>Tantangan</a:t>
            </a:r>
            <a:r>
              <a:rPr lang="en-US" b="1" dirty="0" smtClean="0">
                <a:ln w="11430"/>
                <a:solidFill>
                  <a:srgbClr val="7030A0"/>
                </a:solidFill>
                <a:effectLst>
                  <a:outerShdw blurRad="50800" dist="39000" dir="5460000" algn="tl">
                    <a:srgbClr val="000000">
                      <a:alpha val="38000"/>
                    </a:srgbClr>
                  </a:outerShdw>
                </a:effectLst>
              </a:rPr>
              <a:t> </a:t>
            </a:r>
            <a:r>
              <a:rPr lang="en-US" b="1" dirty="0" err="1" smtClean="0">
                <a:ln w="11430"/>
                <a:solidFill>
                  <a:srgbClr val="7030A0"/>
                </a:solidFill>
                <a:effectLst>
                  <a:outerShdw blurRad="50800" dist="39000" dir="5460000" algn="tl">
                    <a:srgbClr val="000000">
                      <a:alpha val="38000"/>
                    </a:srgbClr>
                  </a:outerShdw>
                </a:effectLst>
              </a:rPr>
              <a:t>Implementasi</a:t>
            </a:r>
            <a:r>
              <a:rPr lang="en-US" b="1" dirty="0" smtClean="0">
                <a:ln w="11430"/>
                <a:solidFill>
                  <a:srgbClr val="7030A0"/>
                </a:solidFill>
                <a:effectLst>
                  <a:outerShdw blurRad="50800" dist="39000" dir="5460000" algn="tl">
                    <a:srgbClr val="000000">
                      <a:alpha val="38000"/>
                    </a:srgbClr>
                  </a:outerShdw>
                </a:effectLst>
              </a:rPr>
              <a:t>:</a:t>
            </a:r>
            <a:endParaRPr lang="en-US" b="1" dirty="0">
              <a:ln w="11430"/>
              <a:solidFill>
                <a:srgbClr val="7030A0"/>
              </a:solidFill>
              <a:effectLst>
                <a:outerShdw blurRad="50800" dist="39000" dir="5460000" algn="tl">
                  <a:srgbClr val="000000">
                    <a:alpha val="38000"/>
                  </a:srgbClr>
                </a:outerShdw>
              </a:effectLst>
            </a:endParaRPr>
          </a:p>
        </p:txBody>
      </p:sp>
      <p:sp>
        <p:nvSpPr>
          <p:cNvPr id="7" name="TextBox 6"/>
          <p:cNvSpPr txBox="1"/>
          <p:nvPr/>
        </p:nvSpPr>
        <p:spPr>
          <a:xfrm>
            <a:off x="3124200" y="6172200"/>
            <a:ext cx="6248400" cy="461665"/>
          </a:xfrm>
          <a:prstGeom prst="rect">
            <a:avLst/>
          </a:prstGeom>
          <a:noFill/>
        </p:spPr>
        <p:txBody>
          <a:bodyPr wrap="square" rtlCol="0">
            <a:spAutoFit/>
          </a:bodyPr>
          <a:lstStyle/>
          <a:p>
            <a:pPr algn="r"/>
            <a:r>
              <a:rPr lang="en-US" sz="1200" b="1" dirty="0" smtClean="0"/>
              <a:t>Kantor </a:t>
            </a:r>
            <a:r>
              <a:rPr lang="id-ID" sz="1200" b="1" dirty="0" smtClean="0"/>
              <a:t>Cabang Pelabuhan Indonesia III </a:t>
            </a:r>
            <a:r>
              <a:rPr lang="en-US" sz="1200" b="1" dirty="0" err="1" smtClean="0"/>
              <a:t>Tanjung</a:t>
            </a:r>
            <a:r>
              <a:rPr lang="en-US" sz="1200" b="1" dirty="0" smtClean="0"/>
              <a:t> Perak</a:t>
            </a:r>
          </a:p>
          <a:p>
            <a:pPr algn="r"/>
            <a:r>
              <a:rPr lang="en-US" sz="1200" b="1" dirty="0" smtClean="0"/>
              <a:t>Surabaya, 19 </a:t>
            </a:r>
            <a:r>
              <a:rPr lang="en-US" sz="1200" b="1" dirty="0" err="1" smtClean="0"/>
              <a:t>Desember</a:t>
            </a:r>
            <a:r>
              <a:rPr lang="en-US" sz="1200" b="1" dirty="0" smtClean="0"/>
              <a:t> 2012</a:t>
            </a:r>
            <a:endParaRPr lang="en-US" sz="1200" b="1" dirty="0"/>
          </a:p>
        </p:txBody>
      </p:sp>
      <p:sp>
        <p:nvSpPr>
          <p:cNvPr id="8" name="Title 1"/>
          <p:cNvSpPr txBox="1">
            <a:spLocks/>
          </p:cNvSpPr>
          <p:nvPr/>
        </p:nvSpPr>
        <p:spPr>
          <a:xfrm>
            <a:off x="213056" y="1219200"/>
            <a:ext cx="9220200" cy="2057400"/>
          </a:xfrm>
          <a:prstGeom prst="rect">
            <a:avLst/>
          </a:prstGeom>
          <a:noFill/>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ctr">
              <a:defRPr/>
            </a:pPr>
            <a:r>
              <a:rPr lang="id-ID" sz="2800" b="1" cap="none" spc="0" dirty="0" smtClean="0">
                <a:ln w="11430"/>
                <a:solidFill>
                  <a:srgbClr val="FF0000"/>
                </a:solidFill>
                <a:effectLst>
                  <a:outerShdw blurRad="50800" dist="39000" dir="5460000" algn="tl">
                    <a:srgbClr val="000000">
                      <a:alpha val="38000"/>
                    </a:srgbClr>
                  </a:outerShdw>
                </a:effectLst>
              </a:rPr>
              <a:t>MENDORONG PELABUHAN TANJUNG PERAK SEBAGAI GARDA KETAHANAN LOGISTIK KAWASAN TIMUR, DAN </a:t>
            </a:r>
          </a:p>
          <a:p>
            <a:pPr algn="ctr">
              <a:defRPr/>
            </a:pPr>
            <a:r>
              <a:rPr lang="id-ID" sz="2800" b="1" cap="none" spc="0" dirty="0" smtClean="0">
                <a:ln w="11430"/>
                <a:solidFill>
                  <a:srgbClr val="FF0000"/>
                </a:solidFill>
                <a:effectLst>
                  <a:outerShdw blurRad="50800" dist="39000" dir="5460000" algn="tl">
                    <a:srgbClr val="000000">
                      <a:alpha val="38000"/>
                    </a:srgbClr>
                  </a:outerShdw>
                </a:effectLst>
              </a:rPr>
              <a:t>MODEL EFISIENSI KEPELABUHANAN NASIONAL</a:t>
            </a:r>
            <a:endParaRPr lang="en-US" sz="2800" b="1" cap="none" spc="0" dirty="0" smtClean="0">
              <a:ln w="11430"/>
              <a:solidFill>
                <a:srgbClr val="FF0000"/>
              </a:solidFill>
              <a:effectLst>
                <a:outerShdw blurRad="50800" dist="39000" dir="5460000" algn="tl">
                  <a:srgbClr val="000000">
                    <a:alpha val="38000"/>
                  </a:srgbClr>
                </a:outerShdw>
              </a:effectLst>
              <a:latin typeface="Aharoni" pitchFamily="2" charset="-79"/>
              <a:cs typeface="Aharoni" pitchFamily="2" charset="-79"/>
            </a:endParaRPr>
          </a:p>
        </p:txBody>
      </p:sp>
    </p:spTree>
    <p:extLst>
      <p:ext uri="{BB962C8B-B14F-4D97-AF65-F5344CB8AC3E}">
        <p14:creationId xmlns:p14="http://schemas.microsoft.com/office/powerpoint/2010/main" val="41167877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68375"/>
            <a:ext cx="9296400" cy="5737225"/>
          </a:xfrm>
        </p:spPr>
        <p:txBody>
          <a:bodyPr>
            <a:noAutofit/>
          </a:bodyPr>
          <a:lstStyle/>
          <a:p>
            <a:pPr algn="just">
              <a:spcBef>
                <a:spcPts val="0"/>
              </a:spcBef>
              <a:defRPr/>
            </a:pPr>
            <a:r>
              <a:rPr lang="id-ID" sz="1800" b="1" dirty="0">
                <a:effectLst>
                  <a:outerShdw blurRad="38100" dist="38100" dir="2700000" algn="tl">
                    <a:srgbClr val="000000">
                      <a:alpha val="43137"/>
                    </a:srgbClr>
                  </a:outerShdw>
                </a:effectLst>
                <a:latin typeface="Calibri" pitchFamily="34" charset="0"/>
                <a:cs typeface="Calibri" pitchFamily="34" charset="0"/>
              </a:rPr>
              <a:t>Pasal </a:t>
            </a:r>
            <a:r>
              <a:rPr lang="en-US" sz="1800" b="1" dirty="0">
                <a:effectLst>
                  <a:outerShdw blurRad="38100" dist="38100" dir="2700000" algn="tl">
                    <a:srgbClr val="000000">
                      <a:alpha val="43137"/>
                    </a:srgbClr>
                  </a:outerShdw>
                </a:effectLst>
                <a:latin typeface="Calibri" pitchFamily="34" charset="0"/>
                <a:cs typeface="Calibri" pitchFamily="34" charset="0"/>
              </a:rPr>
              <a:t>2</a:t>
            </a:r>
            <a:endParaRPr lang="id-ID" sz="1800" b="1" dirty="0">
              <a:effectLst>
                <a:outerShdw blurRad="38100" dist="38100" dir="2700000" algn="tl">
                  <a:srgbClr val="000000">
                    <a:alpha val="43137"/>
                  </a:srgbClr>
                </a:outerShdw>
              </a:effectLst>
              <a:latin typeface="Calibri" pitchFamily="34" charset="0"/>
              <a:cs typeface="Calibri" pitchFamily="34" charset="0"/>
            </a:endParaRPr>
          </a:p>
          <a:p>
            <a:pPr marL="0" indent="0" algn="just">
              <a:spcBef>
                <a:spcPts val="0"/>
              </a:spcBef>
              <a:buFont typeface="Arial" pitchFamily="34" charset="0"/>
              <a:buNone/>
              <a:defRPr/>
            </a:pPr>
            <a:r>
              <a:rPr lang="id-ID" sz="1800" dirty="0" smtClean="0">
                <a:latin typeface="Calibri" pitchFamily="34" charset="0"/>
                <a:cs typeface="Calibri" pitchFamily="34" charset="0"/>
              </a:rPr>
              <a:t>Cetak </a:t>
            </a:r>
            <a:r>
              <a:rPr lang="id-ID" sz="1800" dirty="0">
                <a:latin typeface="Calibri" pitchFamily="34" charset="0"/>
                <a:cs typeface="Calibri" pitchFamily="34" charset="0"/>
              </a:rPr>
              <a:t>Biru Pengembangan Sistem Logistik Nasional</a:t>
            </a:r>
            <a:r>
              <a:rPr lang="en-US" sz="1800" dirty="0">
                <a:latin typeface="Calibri" pitchFamily="34" charset="0"/>
                <a:cs typeface="Calibri" pitchFamily="34" charset="0"/>
              </a:rPr>
              <a:t> </a:t>
            </a:r>
            <a:r>
              <a:rPr lang="en-US" sz="1800" dirty="0" err="1" smtClean="0">
                <a:latin typeface="Calibri" pitchFamily="34" charset="0"/>
                <a:cs typeface="Calibri" pitchFamily="34" charset="0"/>
              </a:rPr>
              <a:t>berfungsi</a:t>
            </a:r>
            <a:r>
              <a:rPr lang="en-US" sz="1800" dirty="0" smtClean="0">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sebagai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acuan</a:t>
            </a:r>
            <a:r>
              <a:rPr lang="en-US" sz="1800" b="1" dirty="0">
                <a:solidFill>
                  <a:srgbClr val="C00000"/>
                </a:solidFill>
                <a:latin typeface="Calibri" pitchFamily="34" charset="0"/>
                <a:cs typeface="Calibri" pitchFamily="34" charset="0"/>
              </a:rPr>
              <a:t> </a:t>
            </a:r>
            <a:r>
              <a:rPr lang="id-ID" sz="1800" b="1" dirty="0">
                <a:solidFill>
                  <a:srgbClr val="C00000"/>
                </a:solidFill>
                <a:latin typeface="Calibri" pitchFamily="34" charset="0"/>
                <a:cs typeface="Calibri" pitchFamily="34" charset="0"/>
              </a:rPr>
              <a:t>bagi </a:t>
            </a:r>
            <a:r>
              <a:rPr lang="en-US" sz="1800" b="1" dirty="0" err="1">
                <a:solidFill>
                  <a:srgbClr val="C00000"/>
                </a:solidFill>
                <a:latin typeface="Calibri" pitchFamily="34" charset="0"/>
                <a:cs typeface="Calibri" pitchFamily="34" charset="0"/>
              </a:rPr>
              <a:t>menteri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pimpinan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lembaga</a:t>
            </a:r>
            <a:r>
              <a:rPr lang="en-US" sz="1800" b="1" dirty="0">
                <a:solidFill>
                  <a:srgbClr val="C00000"/>
                </a:solidFill>
                <a:latin typeface="Calibri" pitchFamily="34" charset="0"/>
                <a:cs typeface="Calibri" pitchFamily="34" charset="0"/>
              </a:rPr>
              <a:t> non </a:t>
            </a:r>
            <a:r>
              <a:rPr lang="en-US" sz="1800" b="1" dirty="0" err="1">
                <a:solidFill>
                  <a:srgbClr val="C00000"/>
                </a:solidFill>
                <a:latin typeface="Calibri" pitchFamily="34" charset="0"/>
                <a:cs typeface="Calibri" pitchFamily="34" charset="0"/>
              </a:rPr>
              <a:t>kementerian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gubernur</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bupati</a:t>
            </a:r>
            <a:r>
              <a:rPr lang="en-US" sz="1800" b="1" dirty="0">
                <a:solidFill>
                  <a:srgbClr val="C00000"/>
                </a:solidFill>
                <a:latin typeface="Calibri" pitchFamily="34" charset="0"/>
                <a:cs typeface="Calibri" pitchFamily="34" charset="0"/>
              </a:rPr>
              <a:t>/</a:t>
            </a:r>
            <a:r>
              <a:rPr lang="en-US" sz="1800" b="1" dirty="0" err="1">
                <a:solidFill>
                  <a:srgbClr val="C00000"/>
                </a:solidFill>
                <a:latin typeface="Calibri" pitchFamily="34" charset="0"/>
                <a:cs typeface="Calibri" pitchFamily="34" charset="0"/>
              </a:rPr>
              <a:t>walikota</a:t>
            </a:r>
            <a:r>
              <a:rPr lang="en-US" sz="1800" b="1" dirty="0">
                <a:solidFill>
                  <a:srgbClr val="C00000"/>
                </a:solidFill>
                <a:latin typeface="Calibri" pitchFamily="34" charset="0"/>
                <a:cs typeface="Calibri" pitchFamily="34" charset="0"/>
              </a:rPr>
              <a:t> </a:t>
            </a:r>
            <a:r>
              <a:rPr lang="id-ID" sz="1800" b="1" dirty="0">
                <a:solidFill>
                  <a:srgbClr val="C00000"/>
                </a:solidFill>
                <a:latin typeface="Calibri" pitchFamily="34" charset="0"/>
                <a:cs typeface="Calibri" pitchFamily="34" charset="0"/>
              </a:rPr>
              <a:t>dalam </a:t>
            </a:r>
            <a:r>
              <a:rPr lang="en-US" sz="1800" b="1" dirty="0" err="1">
                <a:solidFill>
                  <a:srgbClr val="C00000"/>
                </a:solidFill>
                <a:latin typeface="Calibri" pitchFamily="34" charset="0"/>
                <a:cs typeface="Calibri" pitchFamily="34" charset="0"/>
              </a:rPr>
              <a:t>rangka</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penyusunan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kebijakan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dan</a:t>
            </a:r>
            <a:r>
              <a:rPr lang="en-US" sz="1800" b="1" dirty="0">
                <a:solidFill>
                  <a:srgbClr val="C00000"/>
                </a:solidFill>
                <a:latin typeface="Calibri" pitchFamily="34" charset="0"/>
                <a:cs typeface="Calibri" pitchFamily="34" charset="0"/>
              </a:rPr>
              <a:t> r</a:t>
            </a:r>
            <a:r>
              <a:rPr lang="id-ID" sz="1800" b="1" dirty="0">
                <a:solidFill>
                  <a:srgbClr val="C00000"/>
                </a:solidFill>
                <a:latin typeface="Calibri" pitchFamily="34" charset="0"/>
                <a:cs typeface="Calibri" pitchFamily="34" charset="0"/>
              </a:rPr>
              <a:t>encana </a:t>
            </a:r>
            <a:r>
              <a:rPr lang="en-US" sz="1800" b="1" dirty="0">
                <a:solidFill>
                  <a:srgbClr val="C00000"/>
                </a:solidFill>
                <a:latin typeface="Calibri" pitchFamily="34" charset="0"/>
                <a:cs typeface="Calibri" pitchFamily="34" charset="0"/>
              </a:rPr>
              <a:t>k</a:t>
            </a:r>
            <a:r>
              <a:rPr lang="id-ID" sz="1800" b="1" dirty="0">
                <a:solidFill>
                  <a:srgbClr val="C00000"/>
                </a:solidFill>
                <a:latin typeface="Calibri" pitchFamily="34" charset="0"/>
                <a:cs typeface="Calibri" pitchFamily="34" charset="0"/>
              </a:rPr>
              <a:t>erja yang terkait pengembanga</a:t>
            </a:r>
            <a:r>
              <a:rPr lang="en-US" sz="1800" b="1" dirty="0">
                <a:solidFill>
                  <a:srgbClr val="C00000"/>
                </a:solidFill>
                <a:latin typeface="Calibri" pitchFamily="34" charset="0"/>
                <a:cs typeface="Calibri" pitchFamily="34" charset="0"/>
              </a:rPr>
              <a:t>n</a:t>
            </a:r>
            <a:r>
              <a:rPr lang="id-ID" sz="1800" b="1" dirty="0">
                <a:solidFill>
                  <a:srgbClr val="C00000"/>
                </a:solidFill>
                <a:latin typeface="Calibri" pitchFamily="34" charset="0"/>
                <a:cs typeface="Calibri" pitchFamily="34" charset="0"/>
              </a:rPr>
              <a:t> Sistem Logistik</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Nasional</a:t>
            </a:r>
            <a:r>
              <a:rPr lang="en-US" sz="1800" b="1" dirty="0">
                <a:solidFill>
                  <a:srgbClr val="C00000"/>
                </a:solidFill>
                <a:latin typeface="Calibri" pitchFamily="34" charset="0"/>
                <a:cs typeface="Calibri" pitchFamily="34" charset="0"/>
              </a:rPr>
              <a:t> di </a:t>
            </a:r>
            <a:r>
              <a:rPr lang="en-US" sz="1800" b="1" dirty="0" err="1">
                <a:solidFill>
                  <a:srgbClr val="C00000"/>
                </a:solidFill>
                <a:latin typeface="Calibri" pitchFamily="34" charset="0"/>
                <a:cs typeface="Calibri" pitchFamily="34" charset="0"/>
              </a:rPr>
              <a:t>bidang</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tugas</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masing-masing</a:t>
            </a:r>
            <a:r>
              <a:rPr lang="en-US" sz="1800" b="1" dirty="0">
                <a:solidFill>
                  <a:srgbClr val="C00000"/>
                </a:solidFill>
                <a:latin typeface="Calibri" pitchFamily="34" charset="0"/>
                <a:cs typeface="Calibri" pitchFamily="34" charset="0"/>
              </a:rPr>
              <a:t>, yang </a:t>
            </a:r>
            <a:r>
              <a:rPr lang="en-US" sz="1800" b="1" dirty="0" err="1">
                <a:solidFill>
                  <a:srgbClr val="C00000"/>
                </a:solidFill>
                <a:latin typeface="Calibri" pitchFamily="34" charset="0"/>
                <a:cs typeface="Calibri" pitchFamily="34" charset="0"/>
              </a:rPr>
              <a:t>dituangkan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dalam</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dokumen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rencana</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strategis</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masing-masing</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kementerian</a:t>
            </a:r>
            <a:r>
              <a:rPr lang="en-US" sz="1800" b="1" dirty="0">
                <a:solidFill>
                  <a:srgbClr val="C00000"/>
                </a:solidFill>
                <a:latin typeface="Calibri" pitchFamily="34" charset="0"/>
                <a:cs typeface="Calibri" pitchFamily="34" charset="0"/>
              </a:rPr>
              <a:t>/</a:t>
            </a:r>
            <a:r>
              <a:rPr lang="en-US" sz="1800" b="1" dirty="0" err="1">
                <a:solidFill>
                  <a:srgbClr val="C00000"/>
                </a:solidFill>
                <a:latin typeface="Calibri" pitchFamily="34" charset="0"/>
                <a:cs typeface="Calibri" pitchFamily="34" charset="0"/>
              </a:rPr>
              <a:t>lembaga</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pemerintah</a:t>
            </a:r>
            <a:r>
              <a:rPr lang="en-US" sz="1800" b="1" dirty="0">
                <a:solidFill>
                  <a:srgbClr val="C00000"/>
                </a:solidFill>
                <a:latin typeface="Calibri" pitchFamily="34" charset="0"/>
                <a:cs typeface="Calibri" pitchFamily="34" charset="0"/>
              </a:rPr>
              <a:t> non </a:t>
            </a:r>
            <a:r>
              <a:rPr lang="en-US" sz="1800" b="1" dirty="0" err="1">
                <a:solidFill>
                  <a:srgbClr val="C00000"/>
                </a:solidFill>
                <a:latin typeface="Calibri" pitchFamily="34" charset="0"/>
                <a:cs typeface="Calibri" pitchFamily="34" charset="0"/>
              </a:rPr>
              <a:t>kementerian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pemerintah</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daerah</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sebagai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bagian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dari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dokumen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perencanaan</a:t>
            </a:r>
            <a:r>
              <a:rPr lang="en-US" sz="1800" b="1" dirty="0">
                <a:solidFill>
                  <a:srgbClr val="C00000"/>
                </a:solidFill>
                <a:latin typeface="Calibri" pitchFamily="34" charset="0"/>
                <a:cs typeface="Calibri" pitchFamily="34" charset="0"/>
              </a:rPr>
              <a:t> </a:t>
            </a:r>
            <a:r>
              <a:rPr lang="en-US" sz="1800" b="1" err="1">
                <a:solidFill>
                  <a:srgbClr val="C00000"/>
                </a:solidFill>
                <a:latin typeface="Calibri" pitchFamily="34" charset="0"/>
                <a:cs typeface="Calibri" pitchFamily="34" charset="0"/>
              </a:rPr>
              <a:t>pembangunan</a:t>
            </a:r>
            <a:r>
              <a:rPr lang="id-ID" sz="1800" smtClean="0">
                <a:latin typeface="Calibri" pitchFamily="34" charset="0"/>
                <a:cs typeface="Calibri" pitchFamily="34" charset="0"/>
              </a:rPr>
              <a:t>.</a:t>
            </a:r>
          </a:p>
          <a:p>
            <a:pPr marL="0" indent="0" algn="just">
              <a:spcBef>
                <a:spcPts val="0"/>
              </a:spcBef>
              <a:buFont typeface="Arial" pitchFamily="34" charset="0"/>
              <a:buNone/>
              <a:defRPr/>
            </a:pPr>
            <a:endParaRPr lang="id-ID" sz="1050" dirty="0" smtClean="0">
              <a:latin typeface="Calibri" pitchFamily="34" charset="0"/>
              <a:cs typeface="Calibri" pitchFamily="34" charset="0"/>
            </a:endParaRPr>
          </a:p>
          <a:p>
            <a:pPr algn="just">
              <a:spcBef>
                <a:spcPts val="0"/>
              </a:spcBef>
              <a:defRPr/>
            </a:pPr>
            <a:r>
              <a:rPr lang="id-ID" sz="1800" b="1" dirty="0" smtClean="0">
                <a:effectLst>
                  <a:outerShdw blurRad="38100" dist="38100" dir="2700000" algn="tl">
                    <a:srgbClr val="000000">
                      <a:alpha val="43137"/>
                    </a:srgbClr>
                  </a:outerShdw>
                </a:effectLst>
                <a:latin typeface="Calibri" pitchFamily="34" charset="0"/>
                <a:cs typeface="Calibri" pitchFamily="34" charset="0"/>
              </a:rPr>
              <a:t>Pasal </a:t>
            </a:r>
            <a:r>
              <a:rPr lang="en-US" sz="1800" b="1" dirty="0">
                <a:effectLst>
                  <a:outerShdw blurRad="38100" dist="38100" dir="2700000" algn="tl">
                    <a:srgbClr val="000000">
                      <a:alpha val="43137"/>
                    </a:srgbClr>
                  </a:outerShdw>
                </a:effectLst>
                <a:latin typeface="Calibri" pitchFamily="34" charset="0"/>
                <a:cs typeface="Calibri" pitchFamily="34" charset="0"/>
              </a:rPr>
              <a:t>3</a:t>
            </a:r>
            <a:endParaRPr lang="id-ID" sz="1800" b="1" dirty="0">
              <a:effectLst>
                <a:outerShdw blurRad="38100" dist="38100" dir="2700000" algn="tl">
                  <a:srgbClr val="000000">
                    <a:alpha val="43137"/>
                  </a:srgbClr>
                </a:outerShdw>
              </a:effectLst>
              <a:latin typeface="Calibri" pitchFamily="34" charset="0"/>
              <a:cs typeface="Calibri" pitchFamily="34" charset="0"/>
            </a:endParaRPr>
          </a:p>
          <a:p>
            <a:pPr marL="355600" indent="-355600" algn="just">
              <a:spcBef>
                <a:spcPts val="0"/>
              </a:spcBef>
              <a:buFont typeface="Arial" pitchFamily="34" charset="0"/>
              <a:buAutoNum type="arabicParenBoth"/>
              <a:defRPr/>
            </a:pPr>
            <a:r>
              <a:rPr lang="en-US" sz="1800" dirty="0" err="1" smtClean="0">
                <a:latin typeface="Calibri" pitchFamily="34" charset="0"/>
                <a:cs typeface="Calibri" pitchFamily="34" charset="0"/>
              </a:rPr>
              <a:t>Pelaksanaan</a:t>
            </a:r>
            <a:r>
              <a:rPr lang="en-US" sz="1800" dirty="0" smtClean="0">
                <a:latin typeface="Calibri" pitchFamily="34" charset="0"/>
                <a:cs typeface="Calibri" pitchFamily="34" charset="0"/>
              </a:rPr>
              <a:t> </a:t>
            </a:r>
            <a:r>
              <a:rPr lang="id-ID" sz="1800" dirty="0">
                <a:latin typeface="Calibri" pitchFamily="34" charset="0"/>
                <a:cs typeface="Calibri" pitchFamily="34" charset="0"/>
              </a:rPr>
              <a:t>Cetak Biru Pengembangan Sistem Logistik </a:t>
            </a:r>
            <a:r>
              <a:rPr lang="id-ID" sz="1800" dirty="0" smtClean="0">
                <a:latin typeface="Calibri" pitchFamily="34" charset="0"/>
                <a:cs typeface="Calibri" pitchFamily="34" charset="0"/>
              </a:rPr>
              <a:t>Nasional</a:t>
            </a:r>
            <a:r>
              <a:rPr lang="en-US" sz="1800" dirty="0" smtClean="0">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dikoordinasikan</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oleh</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Komite</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Percepatan</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dan</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Perluasan</a:t>
            </a:r>
            <a:r>
              <a:rPr lang="en-US" sz="1800" b="1" u="sng" dirty="0">
                <a:solidFill>
                  <a:srgbClr val="C00000"/>
                </a:solidFill>
                <a:latin typeface="Calibri" pitchFamily="34" charset="0"/>
                <a:cs typeface="Calibri" pitchFamily="34" charset="0"/>
              </a:rPr>
              <a:t> Pembangunan </a:t>
            </a:r>
            <a:r>
              <a:rPr lang="en-US" sz="1800" b="1" u="sng" dirty="0" err="1">
                <a:solidFill>
                  <a:srgbClr val="C00000"/>
                </a:solidFill>
                <a:latin typeface="Calibri" pitchFamily="34" charset="0"/>
                <a:cs typeface="Calibri" pitchFamily="34" charset="0"/>
              </a:rPr>
              <a:t>Ekonomi</a:t>
            </a:r>
            <a:r>
              <a:rPr lang="en-US" sz="1800" b="1" u="sng" dirty="0">
                <a:solidFill>
                  <a:srgbClr val="C00000"/>
                </a:solidFill>
                <a:latin typeface="Calibri" pitchFamily="34" charset="0"/>
                <a:cs typeface="Calibri" pitchFamily="34" charset="0"/>
              </a:rPr>
              <a:t> Indonesia 2011-2025 (KP3EI)</a:t>
            </a:r>
            <a:r>
              <a:rPr lang="en-US" sz="1800" dirty="0">
                <a:latin typeface="Calibri" pitchFamily="34" charset="0"/>
                <a:cs typeface="Calibri" pitchFamily="34" charset="0"/>
              </a:rPr>
              <a:t> yang </a:t>
            </a:r>
            <a:r>
              <a:rPr lang="en-US" sz="1800" dirty="0" err="1">
                <a:latin typeface="Calibri" pitchFamily="34" charset="0"/>
                <a:cs typeface="Calibri" pitchFamily="34" charset="0"/>
              </a:rPr>
              <a:t>dibentuk</a:t>
            </a:r>
            <a:r>
              <a:rPr lang="en-US" sz="1800" dirty="0">
                <a:latin typeface="Calibri" pitchFamily="34" charset="0"/>
                <a:cs typeface="Calibri" pitchFamily="34" charset="0"/>
              </a:rPr>
              <a:t> </a:t>
            </a:r>
            <a:r>
              <a:rPr lang="en-US" sz="1800" dirty="0" err="1">
                <a:latin typeface="Calibri" pitchFamily="34" charset="0"/>
                <a:cs typeface="Calibri" pitchFamily="34" charset="0"/>
              </a:rPr>
              <a:t>dengan</a:t>
            </a:r>
            <a:r>
              <a:rPr lang="en-US" sz="1800" dirty="0">
                <a:latin typeface="Calibri" pitchFamily="34" charset="0"/>
                <a:cs typeface="Calibri" pitchFamily="34" charset="0"/>
              </a:rPr>
              <a:t> </a:t>
            </a:r>
            <a:r>
              <a:rPr lang="en-US" sz="1800" dirty="0" err="1">
                <a:latin typeface="Calibri" pitchFamily="34" charset="0"/>
                <a:cs typeface="Calibri" pitchFamily="34" charset="0"/>
              </a:rPr>
              <a:t>Peraturan</a:t>
            </a:r>
            <a:r>
              <a:rPr lang="en-US" sz="1800" dirty="0">
                <a:latin typeface="Calibri" pitchFamily="34" charset="0"/>
                <a:cs typeface="Calibri" pitchFamily="34" charset="0"/>
              </a:rPr>
              <a:t> </a:t>
            </a:r>
            <a:r>
              <a:rPr lang="en-US" sz="1800" dirty="0" err="1">
                <a:latin typeface="Calibri" pitchFamily="34" charset="0"/>
                <a:cs typeface="Calibri" pitchFamily="34" charset="0"/>
              </a:rPr>
              <a:t>Presiden</a:t>
            </a:r>
            <a:r>
              <a:rPr lang="en-US" sz="1800" dirty="0">
                <a:latin typeface="Calibri" pitchFamily="34" charset="0"/>
                <a:cs typeface="Calibri" pitchFamily="34" charset="0"/>
              </a:rPr>
              <a:t> </a:t>
            </a:r>
            <a:r>
              <a:rPr lang="en-US" sz="1800" dirty="0" err="1">
                <a:latin typeface="Calibri" pitchFamily="34" charset="0"/>
                <a:cs typeface="Calibri" pitchFamily="34" charset="0"/>
              </a:rPr>
              <a:t>Nomor</a:t>
            </a:r>
            <a:r>
              <a:rPr lang="en-US" sz="1800" dirty="0">
                <a:latin typeface="Calibri" pitchFamily="34" charset="0"/>
                <a:cs typeface="Calibri" pitchFamily="34" charset="0"/>
              </a:rPr>
              <a:t> 32 </a:t>
            </a:r>
            <a:r>
              <a:rPr lang="en-US" sz="1800" dirty="0" err="1">
                <a:latin typeface="Calibri" pitchFamily="34" charset="0"/>
                <a:cs typeface="Calibri" pitchFamily="34" charset="0"/>
              </a:rPr>
              <a:t>Tahun</a:t>
            </a:r>
            <a:r>
              <a:rPr lang="en-US" sz="1800" dirty="0">
                <a:latin typeface="Calibri" pitchFamily="34" charset="0"/>
                <a:cs typeface="Calibri" pitchFamily="34" charset="0"/>
              </a:rPr>
              <a:t> 2011 </a:t>
            </a:r>
            <a:r>
              <a:rPr lang="en-US" sz="1800" dirty="0" err="1">
                <a:latin typeface="Calibri" pitchFamily="34" charset="0"/>
                <a:cs typeface="Calibri" pitchFamily="34" charset="0"/>
              </a:rPr>
              <a:t>tentang</a:t>
            </a:r>
            <a:r>
              <a:rPr lang="en-US" sz="1800" dirty="0">
                <a:latin typeface="Calibri" pitchFamily="34" charset="0"/>
                <a:cs typeface="Calibri" pitchFamily="34" charset="0"/>
              </a:rPr>
              <a:t> </a:t>
            </a:r>
            <a:r>
              <a:rPr lang="en-US" sz="1800" dirty="0" err="1">
                <a:latin typeface="Calibri" pitchFamily="34" charset="0"/>
                <a:cs typeface="Calibri" pitchFamily="34" charset="0"/>
              </a:rPr>
              <a:t>Masterplan</a:t>
            </a:r>
            <a:r>
              <a:rPr lang="en-US" sz="1800" dirty="0">
                <a:latin typeface="Calibri" pitchFamily="34" charset="0"/>
                <a:cs typeface="Calibri" pitchFamily="34" charset="0"/>
              </a:rPr>
              <a:t> </a:t>
            </a:r>
            <a:r>
              <a:rPr lang="en-US" sz="1800" dirty="0" err="1">
                <a:latin typeface="Calibri" pitchFamily="34" charset="0"/>
                <a:cs typeface="Calibri" pitchFamily="34" charset="0"/>
              </a:rPr>
              <a:t>Percepatan</a:t>
            </a:r>
            <a:r>
              <a:rPr lang="en-US" sz="1800" dirty="0">
                <a:latin typeface="Calibri" pitchFamily="34" charset="0"/>
                <a:cs typeface="Calibri" pitchFamily="34" charset="0"/>
              </a:rPr>
              <a:t> </a:t>
            </a:r>
            <a:r>
              <a:rPr lang="en-US" sz="1800" dirty="0" err="1">
                <a:latin typeface="Calibri" pitchFamily="34" charset="0"/>
                <a:cs typeface="Calibri" pitchFamily="34" charset="0"/>
              </a:rPr>
              <a:t>dan</a:t>
            </a:r>
            <a:r>
              <a:rPr lang="en-US" sz="1800" dirty="0">
                <a:latin typeface="Calibri" pitchFamily="34" charset="0"/>
                <a:cs typeface="Calibri" pitchFamily="34" charset="0"/>
              </a:rPr>
              <a:t> </a:t>
            </a:r>
            <a:r>
              <a:rPr lang="en-US" sz="1800" dirty="0" err="1">
                <a:latin typeface="Calibri" pitchFamily="34" charset="0"/>
                <a:cs typeface="Calibri" pitchFamily="34" charset="0"/>
              </a:rPr>
              <a:t>Perluasan</a:t>
            </a:r>
            <a:r>
              <a:rPr lang="en-US" sz="1800" dirty="0">
                <a:latin typeface="Calibri" pitchFamily="34" charset="0"/>
                <a:cs typeface="Calibri" pitchFamily="34" charset="0"/>
              </a:rPr>
              <a:t> Pembangunan </a:t>
            </a:r>
            <a:r>
              <a:rPr lang="en-US" sz="1800" dirty="0" err="1">
                <a:latin typeface="Calibri" pitchFamily="34" charset="0"/>
                <a:cs typeface="Calibri" pitchFamily="34" charset="0"/>
              </a:rPr>
              <a:t>Ekonomi</a:t>
            </a:r>
            <a:r>
              <a:rPr lang="en-US" sz="1800" dirty="0">
                <a:latin typeface="Calibri" pitchFamily="34" charset="0"/>
                <a:cs typeface="Calibri" pitchFamily="34" charset="0"/>
              </a:rPr>
              <a:t> Indonesia </a:t>
            </a:r>
            <a:r>
              <a:rPr lang="en-US" sz="1800" dirty="0" smtClean="0">
                <a:latin typeface="Calibri" pitchFamily="34" charset="0"/>
                <a:cs typeface="Calibri" pitchFamily="34" charset="0"/>
              </a:rPr>
              <a:t>2011-2025.</a:t>
            </a:r>
            <a:endParaRPr lang="id-ID" sz="1800" dirty="0">
              <a:latin typeface="Calibri" pitchFamily="34" charset="0"/>
              <a:cs typeface="Calibri" pitchFamily="34" charset="0"/>
            </a:endParaRPr>
          </a:p>
          <a:p>
            <a:pPr marL="355600" indent="-355600" algn="just">
              <a:spcBef>
                <a:spcPts val="0"/>
              </a:spcBef>
              <a:buFont typeface="Arial" pitchFamily="34" charset="0"/>
              <a:buAutoNum type="arabicParenBoth"/>
              <a:defRPr/>
            </a:pPr>
            <a:r>
              <a:rPr lang="en-US" sz="1800" dirty="0" err="1" smtClean="0">
                <a:latin typeface="Calibri" pitchFamily="34" charset="0"/>
                <a:cs typeface="Calibri" pitchFamily="34" charset="0"/>
              </a:rPr>
              <a:t>Untuk</a:t>
            </a:r>
            <a:r>
              <a:rPr lang="en-US" sz="1800" dirty="0" smtClean="0">
                <a:latin typeface="Calibri" pitchFamily="34" charset="0"/>
                <a:cs typeface="Calibri" pitchFamily="34" charset="0"/>
              </a:rPr>
              <a:t> </a:t>
            </a:r>
            <a:r>
              <a:rPr lang="en-US" sz="1800" dirty="0" err="1">
                <a:latin typeface="Calibri" pitchFamily="34" charset="0"/>
                <a:cs typeface="Calibri" pitchFamily="34" charset="0"/>
              </a:rPr>
              <a:t>membantu</a:t>
            </a:r>
            <a:r>
              <a:rPr lang="en-US" sz="1800" dirty="0">
                <a:latin typeface="Calibri" pitchFamily="34" charset="0"/>
                <a:cs typeface="Calibri" pitchFamily="34" charset="0"/>
              </a:rPr>
              <a:t> </a:t>
            </a:r>
            <a:r>
              <a:rPr lang="en-US" sz="1800" dirty="0" err="1">
                <a:latin typeface="Calibri" pitchFamily="34" charset="0"/>
                <a:cs typeface="Calibri" pitchFamily="34" charset="0"/>
              </a:rPr>
              <a:t>pelaksanaan</a:t>
            </a:r>
            <a:r>
              <a:rPr lang="en-US" sz="1800" dirty="0">
                <a:latin typeface="Calibri" pitchFamily="34" charset="0"/>
                <a:cs typeface="Calibri" pitchFamily="34" charset="0"/>
              </a:rPr>
              <a:t> </a:t>
            </a:r>
            <a:r>
              <a:rPr lang="en-US" sz="1800" dirty="0" err="1">
                <a:latin typeface="Calibri" pitchFamily="34" charset="0"/>
                <a:cs typeface="Calibri" pitchFamily="34" charset="0"/>
              </a:rPr>
              <a:t>tugas</a:t>
            </a:r>
            <a:r>
              <a:rPr lang="en-US" sz="1800" dirty="0">
                <a:latin typeface="Calibri" pitchFamily="34" charset="0"/>
                <a:cs typeface="Calibri" pitchFamily="34" charset="0"/>
              </a:rPr>
              <a:t> </a:t>
            </a:r>
            <a:r>
              <a:rPr lang="en-US" sz="1800" dirty="0" smtClean="0">
                <a:latin typeface="Calibri" pitchFamily="34" charset="0"/>
                <a:cs typeface="Calibri" pitchFamily="34" charset="0"/>
              </a:rPr>
              <a:t>KP3EI, </a:t>
            </a:r>
            <a:r>
              <a:rPr lang="en-US" sz="1800" dirty="0" err="1">
                <a:latin typeface="Calibri" pitchFamily="34" charset="0"/>
                <a:cs typeface="Calibri" pitchFamily="34" charset="0"/>
              </a:rPr>
              <a:t>dapat</a:t>
            </a:r>
            <a:r>
              <a:rPr lang="en-US" sz="1800" dirty="0">
                <a:latin typeface="Calibri" pitchFamily="34" charset="0"/>
                <a:cs typeface="Calibri" pitchFamily="34" charset="0"/>
              </a:rPr>
              <a:t> </a:t>
            </a:r>
            <a:r>
              <a:rPr lang="en-US" sz="1800" dirty="0" err="1">
                <a:latin typeface="Calibri" pitchFamily="34" charset="0"/>
                <a:cs typeface="Calibri" pitchFamily="34" charset="0"/>
              </a:rPr>
              <a:t>dibentuk</a:t>
            </a:r>
            <a:r>
              <a:rPr lang="en-US" sz="1800" dirty="0">
                <a:latin typeface="Calibri" pitchFamily="34" charset="0"/>
                <a:cs typeface="Calibri" pitchFamily="34" charset="0"/>
              </a:rPr>
              <a:t> </a:t>
            </a:r>
            <a:r>
              <a:rPr lang="en-US" sz="1800" b="1" u="sng" dirty="0">
                <a:solidFill>
                  <a:srgbClr val="C00000"/>
                </a:solidFill>
                <a:latin typeface="Calibri" pitchFamily="34" charset="0"/>
                <a:cs typeface="Calibri" pitchFamily="34" charset="0"/>
              </a:rPr>
              <a:t>Tim </a:t>
            </a:r>
            <a:r>
              <a:rPr lang="en-US" sz="1800" b="1" u="sng" dirty="0" err="1">
                <a:solidFill>
                  <a:srgbClr val="C00000"/>
                </a:solidFill>
                <a:latin typeface="Calibri" pitchFamily="34" charset="0"/>
                <a:cs typeface="Calibri" pitchFamily="34" charset="0"/>
              </a:rPr>
              <a:t>Kerja</a:t>
            </a:r>
            <a:r>
              <a:rPr lang="en-US" sz="1800" dirty="0">
                <a:latin typeface="Calibri" pitchFamily="34" charset="0"/>
                <a:cs typeface="Calibri" pitchFamily="34" charset="0"/>
              </a:rPr>
              <a:t> yang </a:t>
            </a:r>
            <a:r>
              <a:rPr lang="en-US" sz="1800" dirty="0" err="1">
                <a:latin typeface="Calibri" pitchFamily="34" charset="0"/>
                <a:cs typeface="Calibri" pitchFamily="34" charset="0"/>
              </a:rPr>
              <a:t>susunan</a:t>
            </a:r>
            <a:r>
              <a:rPr lang="en-US" sz="1800" dirty="0">
                <a:latin typeface="Calibri" pitchFamily="34" charset="0"/>
                <a:cs typeface="Calibri" pitchFamily="34" charset="0"/>
              </a:rPr>
              <a:t> </a:t>
            </a:r>
            <a:r>
              <a:rPr lang="en-US" sz="1800" dirty="0" err="1">
                <a:latin typeface="Calibri" pitchFamily="34" charset="0"/>
                <a:cs typeface="Calibri" pitchFamily="34" charset="0"/>
              </a:rPr>
              <a:t>keanggotaan</a:t>
            </a:r>
            <a:r>
              <a:rPr lang="en-US" sz="1800" dirty="0">
                <a:latin typeface="Calibri" pitchFamily="34" charset="0"/>
                <a:cs typeface="Calibri" pitchFamily="34" charset="0"/>
              </a:rPr>
              <a:t> </a:t>
            </a:r>
            <a:r>
              <a:rPr lang="en-US" sz="1800" dirty="0" err="1">
                <a:latin typeface="Calibri" pitchFamily="34" charset="0"/>
                <a:cs typeface="Calibri" pitchFamily="34" charset="0"/>
              </a:rPr>
              <a:t>dan</a:t>
            </a:r>
            <a:r>
              <a:rPr lang="en-US" sz="1800" dirty="0">
                <a:latin typeface="Calibri" pitchFamily="34" charset="0"/>
                <a:cs typeface="Calibri" pitchFamily="34" charset="0"/>
              </a:rPr>
              <a:t> </a:t>
            </a:r>
            <a:r>
              <a:rPr lang="en-US" sz="1800" dirty="0" err="1">
                <a:latin typeface="Calibri" pitchFamily="34" charset="0"/>
                <a:cs typeface="Calibri" pitchFamily="34" charset="0"/>
              </a:rPr>
              <a:t>tugasnya</a:t>
            </a:r>
            <a:r>
              <a:rPr lang="en-US" sz="1800" dirty="0">
                <a:latin typeface="Calibri" pitchFamily="34" charset="0"/>
                <a:cs typeface="Calibri" pitchFamily="34" charset="0"/>
              </a:rPr>
              <a:t> </a:t>
            </a:r>
            <a:r>
              <a:rPr lang="en-US" sz="1800" dirty="0" err="1">
                <a:latin typeface="Calibri" pitchFamily="34" charset="0"/>
                <a:cs typeface="Calibri" pitchFamily="34" charset="0"/>
              </a:rPr>
              <a:t>ditetapkan</a:t>
            </a:r>
            <a:r>
              <a:rPr lang="en-US" sz="1800" dirty="0">
                <a:latin typeface="Calibri" pitchFamily="34" charset="0"/>
                <a:cs typeface="Calibri" pitchFamily="34" charset="0"/>
              </a:rPr>
              <a:t> </a:t>
            </a:r>
            <a:r>
              <a:rPr lang="en-US" sz="1800" dirty="0" err="1">
                <a:latin typeface="Calibri" pitchFamily="34" charset="0"/>
                <a:cs typeface="Calibri" pitchFamily="34" charset="0"/>
              </a:rPr>
              <a:t>oleh</a:t>
            </a:r>
            <a:r>
              <a:rPr lang="en-US" sz="1800" dirty="0">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Menteri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Koordinator</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Bidang</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Perekonomian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selaku</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Ketua</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Harian</a:t>
            </a:r>
            <a:r>
              <a:rPr lang="en-US" sz="1800" b="1" dirty="0">
                <a:solidFill>
                  <a:srgbClr val="C00000"/>
                </a:solidFill>
                <a:latin typeface="Calibri" pitchFamily="34" charset="0"/>
                <a:cs typeface="Calibri" pitchFamily="34" charset="0"/>
              </a:rPr>
              <a:t> </a:t>
            </a:r>
            <a:r>
              <a:rPr lang="en-US" sz="1800" b="1">
                <a:solidFill>
                  <a:srgbClr val="C00000"/>
                </a:solidFill>
                <a:latin typeface="Calibri" pitchFamily="34" charset="0"/>
                <a:cs typeface="Calibri" pitchFamily="34" charset="0"/>
              </a:rPr>
              <a:t>KP3EI</a:t>
            </a:r>
            <a:r>
              <a:rPr lang="en-US" sz="1800" smtClean="0">
                <a:latin typeface="Calibri" pitchFamily="34" charset="0"/>
                <a:cs typeface="Calibri" pitchFamily="34" charset="0"/>
              </a:rPr>
              <a:t>.</a:t>
            </a:r>
            <a:endParaRPr lang="id-ID" sz="1800" smtClean="0">
              <a:latin typeface="Calibri" pitchFamily="34" charset="0"/>
              <a:cs typeface="Calibri" pitchFamily="34" charset="0"/>
            </a:endParaRPr>
          </a:p>
          <a:p>
            <a:pPr algn="just">
              <a:spcBef>
                <a:spcPts val="0"/>
              </a:spcBef>
              <a:defRPr/>
            </a:pPr>
            <a:endParaRPr lang="id-ID" sz="500" b="1">
              <a:latin typeface="Calibri" pitchFamily="34" charset="0"/>
              <a:cs typeface="Calibri" pitchFamily="34" charset="0"/>
            </a:endParaRPr>
          </a:p>
          <a:p>
            <a:pPr algn="just">
              <a:spcBef>
                <a:spcPts val="0"/>
              </a:spcBef>
              <a:defRPr/>
            </a:pPr>
            <a:r>
              <a:rPr lang="id-ID" sz="1800" smtClean="0">
                <a:effectLst>
                  <a:outerShdw blurRad="38100" dist="38100" dir="2700000" algn="tl">
                    <a:srgbClr val="000000">
                      <a:alpha val="43137"/>
                    </a:srgbClr>
                  </a:outerShdw>
                </a:effectLst>
                <a:latin typeface="Calibri" pitchFamily="34" charset="0"/>
                <a:cs typeface="Calibri" pitchFamily="34" charset="0"/>
              </a:rPr>
              <a:t>Pasal </a:t>
            </a:r>
            <a:r>
              <a:rPr lang="id-ID" sz="1800" dirty="0" smtClean="0">
                <a:effectLst>
                  <a:outerShdw blurRad="38100" dist="38100" dir="2700000" algn="tl">
                    <a:srgbClr val="000000">
                      <a:alpha val="43137"/>
                    </a:srgbClr>
                  </a:outerShdw>
                </a:effectLst>
                <a:latin typeface="Calibri" pitchFamily="34" charset="0"/>
                <a:cs typeface="Calibri" pitchFamily="34" charset="0"/>
              </a:rPr>
              <a:t>4: </a:t>
            </a:r>
          </a:p>
          <a:p>
            <a:pPr marL="0" indent="0" algn="just">
              <a:spcBef>
                <a:spcPts val="0"/>
              </a:spcBef>
              <a:buFont typeface="Arial" pitchFamily="34" charset="0"/>
              <a:buNone/>
              <a:defRPr/>
            </a:pPr>
            <a:r>
              <a:rPr lang="en-US" sz="1800" dirty="0" smtClean="0">
                <a:latin typeface="Calibri" pitchFamily="34" charset="0"/>
                <a:cs typeface="Calibri" pitchFamily="34" charset="0"/>
              </a:rPr>
              <a:t>P</a:t>
            </a:r>
            <a:r>
              <a:rPr lang="id-ID" sz="1800" dirty="0" smtClean="0">
                <a:latin typeface="Calibri" pitchFamily="34" charset="0"/>
                <a:cs typeface="Calibri" pitchFamily="34" charset="0"/>
              </a:rPr>
              <a:t>eraturan </a:t>
            </a:r>
            <a:r>
              <a:rPr lang="en-US" sz="1800" dirty="0" err="1" smtClean="0">
                <a:latin typeface="Calibri" pitchFamily="34" charset="0"/>
                <a:cs typeface="Calibri" pitchFamily="34" charset="0"/>
              </a:rPr>
              <a:t>Presiden</a:t>
            </a:r>
            <a:r>
              <a:rPr lang="en-US" sz="1800" dirty="0" smtClean="0">
                <a:latin typeface="Calibri" pitchFamily="34" charset="0"/>
                <a:cs typeface="Calibri" pitchFamily="34" charset="0"/>
              </a:rPr>
              <a:t> </a:t>
            </a:r>
            <a:r>
              <a:rPr lang="en-US" sz="1800" dirty="0" err="1">
                <a:latin typeface="Calibri" pitchFamily="34" charset="0"/>
                <a:cs typeface="Calibri" pitchFamily="34" charset="0"/>
              </a:rPr>
              <a:t>ini</a:t>
            </a:r>
            <a:r>
              <a:rPr lang="en-US" sz="1800" dirty="0">
                <a:latin typeface="Calibri" pitchFamily="34" charset="0"/>
                <a:cs typeface="Calibri" pitchFamily="34" charset="0"/>
              </a:rPr>
              <a:t> </a:t>
            </a:r>
            <a:r>
              <a:rPr lang="en-US" sz="1800" dirty="0" err="1">
                <a:latin typeface="Calibri" pitchFamily="34" charset="0"/>
                <a:cs typeface="Calibri" pitchFamily="34" charset="0"/>
              </a:rPr>
              <a:t>mulai</a:t>
            </a:r>
            <a:r>
              <a:rPr lang="en-US" sz="1800" dirty="0">
                <a:latin typeface="Calibri" pitchFamily="34" charset="0"/>
                <a:cs typeface="Calibri" pitchFamily="34" charset="0"/>
              </a:rPr>
              <a:t> </a:t>
            </a:r>
            <a:r>
              <a:rPr lang="en-US" sz="1800" dirty="0" err="1">
                <a:latin typeface="Calibri" pitchFamily="34" charset="0"/>
                <a:cs typeface="Calibri" pitchFamily="34" charset="0"/>
              </a:rPr>
              <a:t>berlaku</a:t>
            </a:r>
            <a:r>
              <a:rPr lang="en-US" sz="1800" dirty="0">
                <a:latin typeface="Calibri" pitchFamily="34" charset="0"/>
                <a:cs typeface="Calibri" pitchFamily="34" charset="0"/>
              </a:rPr>
              <a:t> </a:t>
            </a:r>
            <a:r>
              <a:rPr lang="en-US" sz="1800" dirty="0" err="1">
                <a:latin typeface="Calibri" pitchFamily="34" charset="0"/>
                <a:cs typeface="Calibri" pitchFamily="34" charset="0"/>
              </a:rPr>
              <a:t>pada</a:t>
            </a:r>
            <a:r>
              <a:rPr lang="en-US" sz="1800" dirty="0">
                <a:latin typeface="Calibri" pitchFamily="34" charset="0"/>
                <a:cs typeface="Calibri" pitchFamily="34" charset="0"/>
              </a:rPr>
              <a:t> </a:t>
            </a:r>
            <a:r>
              <a:rPr lang="en-US" sz="1800" err="1">
                <a:latin typeface="Calibri" pitchFamily="34" charset="0"/>
                <a:cs typeface="Calibri" pitchFamily="34" charset="0"/>
              </a:rPr>
              <a:t>tanggal</a:t>
            </a:r>
            <a:r>
              <a:rPr lang="en-US" sz="1800">
                <a:latin typeface="Calibri" pitchFamily="34" charset="0"/>
                <a:cs typeface="Calibri" pitchFamily="34" charset="0"/>
              </a:rPr>
              <a:t> </a:t>
            </a:r>
            <a:r>
              <a:rPr lang="en-US" sz="1800" smtClean="0">
                <a:latin typeface="Calibri" pitchFamily="34" charset="0"/>
                <a:cs typeface="Calibri" pitchFamily="34" charset="0"/>
              </a:rPr>
              <a:t>diundangkan [5 Maret 2012]. </a:t>
            </a:r>
            <a:endParaRPr lang="id-ID" sz="1800" dirty="0">
              <a:latin typeface="Calibri" pitchFamily="34" charset="0"/>
              <a:cs typeface="Calibri" pitchFamily="34" charset="0"/>
            </a:endParaRPr>
          </a:p>
          <a:p>
            <a:pPr algn="just">
              <a:spcBef>
                <a:spcPts val="0"/>
              </a:spcBef>
              <a:defRPr/>
            </a:pPr>
            <a:endParaRPr lang="id-ID" sz="1800" b="1" dirty="0" smtClean="0">
              <a:latin typeface="Calibri" pitchFamily="34" charset="0"/>
              <a:cs typeface="Calibri" pitchFamily="34" charset="0"/>
            </a:endParaRPr>
          </a:p>
          <a:p>
            <a:pPr algn="just">
              <a:spcBef>
                <a:spcPts val="0"/>
              </a:spcBef>
              <a:buFont typeface="Arial" pitchFamily="34" charset="0"/>
              <a:buAutoNum type="arabicParenBoth"/>
              <a:defRPr/>
            </a:pPr>
            <a:endParaRPr lang="id-ID" sz="1800" dirty="0">
              <a:latin typeface="Calibri" pitchFamily="34" charset="0"/>
              <a:cs typeface="Calibri" pitchFamily="34" charset="0"/>
            </a:endParaRPr>
          </a:p>
        </p:txBody>
      </p:sp>
      <p:sp>
        <p:nvSpPr>
          <p:cNvPr id="5" name="Title 1"/>
          <p:cNvSpPr>
            <a:spLocks noGrp="1"/>
          </p:cNvSpPr>
          <p:nvPr>
            <p:ph type="title"/>
          </p:nvPr>
        </p:nvSpPr>
        <p:spPr>
          <a:xfrm>
            <a:off x="228600" y="192088"/>
            <a:ext cx="9182100" cy="722312"/>
          </a:xfrm>
          <a:noFill/>
        </p:spPr>
        <p:txBody>
          <a:bodyPr anchor="t">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II.(A) P</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erpres no.26</a:t>
            </a:r>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2012 </a:t>
            </a:r>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Pasal-Pasal  Utama</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(2)</a:t>
            </a:r>
          </a:p>
        </p:txBody>
      </p:sp>
    </p:spTree>
    <p:extLst>
      <p:ext uri="{BB962C8B-B14F-4D97-AF65-F5344CB8AC3E}">
        <p14:creationId xmlns:p14="http://schemas.microsoft.com/office/powerpoint/2010/main" val="39892098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4344" y="3996461"/>
            <a:ext cx="2553891" cy="1285875"/>
          </a:xfrm>
          <a:solidFill>
            <a:srgbClr val="002060"/>
          </a:solidFill>
        </p:spPr>
        <p:txBody>
          <a:bodyPr anchor="ctr"/>
          <a:lstStyle/>
          <a:p>
            <a:r>
              <a:rPr lang="id-ID" sz="2400" b="1" smtClean="0">
                <a:solidFill>
                  <a:schemeClr val="bg1"/>
                </a:solidFill>
              </a:rPr>
              <a:t>PENDEKATAN</a:t>
            </a:r>
            <a:br>
              <a:rPr lang="id-ID" sz="2400" b="1" smtClean="0">
                <a:solidFill>
                  <a:schemeClr val="bg1"/>
                </a:solidFill>
              </a:rPr>
            </a:br>
            <a:r>
              <a:rPr lang="id-ID" sz="2400" b="1" smtClean="0">
                <a:solidFill>
                  <a:schemeClr val="bg1"/>
                </a:solidFill>
              </a:rPr>
              <a:t>UTAMA</a:t>
            </a:r>
          </a:p>
        </p:txBody>
      </p:sp>
      <p:sp>
        <p:nvSpPr>
          <p:cNvPr id="6" name="Content Placeholder 5"/>
          <p:cNvSpPr>
            <a:spLocks noGrp="1"/>
          </p:cNvSpPr>
          <p:nvPr>
            <p:ph idx="1"/>
          </p:nvPr>
        </p:nvSpPr>
        <p:spPr>
          <a:xfrm>
            <a:off x="4374932" y="2633016"/>
            <a:ext cx="4656533" cy="3888652"/>
          </a:xfrm>
          <a:solidFill>
            <a:srgbClr val="C00000"/>
          </a:solidFill>
        </p:spPr>
        <p:txBody>
          <a:bodyPr anchor="ctr">
            <a:normAutofit/>
          </a:bodyPr>
          <a:lstStyle/>
          <a:p>
            <a:pPr marL="457200" indent="-457200" algn="just">
              <a:buFont typeface="Arial" pitchFamily="34" charset="0"/>
              <a:buChar char="•"/>
              <a:defRPr/>
            </a:pPr>
            <a:r>
              <a:rPr lang="id-ID" sz="2400" dirty="0" smtClean="0">
                <a:solidFill>
                  <a:schemeClr val="bg1"/>
                </a:solidFill>
              </a:rPr>
              <a:t>Berbasis Manajemen Rantai Pasok (Supply Chain Management)</a:t>
            </a:r>
          </a:p>
          <a:p>
            <a:pPr marL="457200" indent="-457200" algn="just">
              <a:buFont typeface="Arial" pitchFamily="34" charset="0"/>
              <a:buChar char="•"/>
              <a:defRPr/>
            </a:pPr>
            <a:r>
              <a:rPr lang="id-ID" sz="2400" dirty="0" smtClean="0">
                <a:solidFill>
                  <a:schemeClr val="bg1"/>
                </a:solidFill>
              </a:rPr>
              <a:t>Paradigma : </a:t>
            </a:r>
            <a:r>
              <a:rPr lang="id-ID" sz="2400" i="1" dirty="0" smtClean="0">
                <a:solidFill>
                  <a:schemeClr val="bg1"/>
                </a:solidFill>
              </a:rPr>
              <a:t>ship follows the trade &amp; ship promotes the trade</a:t>
            </a:r>
          </a:p>
          <a:p>
            <a:pPr marL="457200" indent="-457200" algn="just">
              <a:buFont typeface="Arial" pitchFamily="34" charset="0"/>
              <a:buChar char="•"/>
              <a:defRPr/>
            </a:pPr>
            <a:r>
              <a:rPr lang="id-ID" sz="2400" dirty="0" smtClean="0">
                <a:solidFill>
                  <a:schemeClr val="bg1"/>
                </a:solidFill>
              </a:rPr>
              <a:t>Menggunakan pendekatan 6 kunci penggerak utama logistik (</a:t>
            </a:r>
            <a:r>
              <a:rPr lang="id-ID" sz="2400" i="1" dirty="0" smtClean="0">
                <a:solidFill>
                  <a:schemeClr val="bg1"/>
                </a:solidFill>
              </a:rPr>
              <a:t>six key drivers</a:t>
            </a:r>
            <a:r>
              <a:rPr lang="id-ID" sz="2400" dirty="0" smtClean="0">
                <a:solidFill>
                  <a:schemeClr val="bg1"/>
                </a:solidFill>
              </a:rPr>
              <a:t>)</a:t>
            </a:r>
            <a:endParaRPr lang="id-ID" sz="2400" dirty="0">
              <a:solidFill>
                <a:schemeClr val="bg1"/>
              </a:solidFill>
            </a:endParaRPr>
          </a:p>
        </p:txBody>
      </p:sp>
      <p:sp>
        <p:nvSpPr>
          <p:cNvPr id="7" name="Right Arrow 6"/>
          <p:cNvSpPr/>
          <p:nvPr/>
        </p:nvSpPr>
        <p:spPr>
          <a:xfrm>
            <a:off x="3124200" y="2996336"/>
            <a:ext cx="1132285" cy="3286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 name="Title 1"/>
          <p:cNvSpPr txBox="1">
            <a:spLocks/>
          </p:cNvSpPr>
          <p:nvPr/>
        </p:nvSpPr>
        <p:spPr>
          <a:xfrm>
            <a:off x="1625204" y="1447800"/>
            <a:ext cx="6810375" cy="642937"/>
          </a:xfrm>
          <a:prstGeom prst="rect">
            <a:avLst/>
          </a:prstGeom>
          <a:solidFill>
            <a:srgbClr val="002060"/>
          </a:solidFill>
        </p:spPr>
        <p:txBody>
          <a:bodyPr anchor="ctr">
            <a:normAutofit fontScale="70000" lnSpcReduction="20000"/>
          </a:bodyPr>
          <a:lstStyle/>
          <a:p>
            <a:pPr algn="ctr" fontAlgn="auto">
              <a:spcAft>
                <a:spcPts val="0"/>
              </a:spcAft>
              <a:defRPr/>
            </a:pPr>
            <a:r>
              <a:rPr lang="id-ID" sz="3200" b="1" dirty="0">
                <a:solidFill>
                  <a:srgbClr val="FFFF00"/>
                </a:solidFill>
                <a:latin typeface="+mj-lt"/>
                <a:ea typeface="+mj-ea"/>
                <a:cs typeface="Arial" pitchFamily="34" charset="0"/>
              </a:rPr>
              <a:t>CETAK BIRU</a:t>
            </a:r>
            <a:r>
              <a:rPr lang="en-US" sz="3200" b="1" dirty="0">
                <a:solidFill>
                  <a:srgbClr val="FFFF00"/>
                </a:solidFill>
                <a:latin typeface="+mj-lt"/>
                <a:ea typeface="+mj-ea"/>
                <a:cs typeface="Arial" pitchFamily="34" charset="0"/>
              </a:rPr>
              <a:t> S</a:t>
            </a:r>
            <a:r>
              <a:rPr lang="id-ID" sz="3200" b="1" dirty="0">
                <a:solidFill>
                  <a:srgbClr val="FFFF00"/>
                </a:solidFill>
                <a:latin typeface="+mj-lt"/>
                <a:ea typeface="+mj-ea"/>
                <a:cs typeface="Arial" pitchFamily="34" charset="0"/>
              </a:rPr>
              <a:t>istem</a:t>
            </a:r>
            <a:r>
              <a:rPr lang="en-US" sz="3200" b="1" dirty="0">
                <a:solidFill>
                  <a:srgbClr val="FFFF00"/>
                </a:solidFill>
                <a:latin typeface="+mj-lt"/>
                <a:ea typeface="+mj-ea"/>
                <a:cs typeface="Arial" pitchFamily="34" charset="0"/>
              </a:rPr>
              <a:t> </a:t>
            </a:r>
            <a:r>
              <a:rPr lang="en-US" sz="3200" b="1" dirty="0" err="1">
                <a:solidFill>
                  <a:srgbClr val="FFFF00"/>
                </a:solidFill>
                <a:latin typeface="+mj-lt"/>
                <a:ea typeface="+mj-ea"/>
                <a:cs typeface="Arial" pitchFamily="34" charset="0"/>
              </a:rPr>
              <a:t>Logistik</a:t>
            </a:r>
            <a:r>
              <a:rPr lang="en-US" sz="3200" b="1" dirty="0">
                <a:solidFill>
                  <a:srgbClr val="FFFF00"/>
                </a:solidFill>
                <a:latin typeface="+mj-lt"/>
                <a:ea typeface="+mj-ea"/>
                <a:cs typeface="Arial" pitchFamily="34" charset="0"/>
              </a:rPr>
              <a:t> </a:t>
            </a:r>
            <a:r>
              <a:rPr lang="en-US" sz="3200" b="1" dirty="0" err="1">
                <a:solidFill>
                  <a:srgbClr val="FFFF00"/>
                </a:solidFill>
                <a:latin typeface="+mj-lt"/>
                <a:ea typeface="+mj-ea"/>
                <a:cs typeface="Arial" pitchFamily="34" charset="0"/>
              </a:rPr>
              <a:t>Nasional</a:t>
            </a:r>
            <a:r>
              <a:rPr lang="en-US" sz="3200" b="1" dirty="0">
                <a:solidFill>
                  <a:srgbClr val="FFFF00"/>
                </a:solidFill>
                <a:latin typeface="+mj-lt"/>
                <a:ea typeface="+mj-ea"/>
                <a:cs typeface="Arial" pitchFamily="34" charset="0"/>
              </a:rPr>
              <a:t>….</a:t>
            </a:r>
            <a:endParaRPr lang="id-ID" sz="3200" b="1" dirty="0">
              <a:solidFill>
                <a:srgbClr val="FFFF00"/>
              </a:solidFill>
              <a:latin typeface="+mj-lt"/>
              <a:ea typeface="+mj-ea"/>
              <a:cs typeface="+mj-cs"/>
            </a:endParaRPr>
          </a:p>
        </p:txBody>
      </p:sp>
      <p:cxnSp>
        <p:nvCxnSpPr>
          <p:cNvPr id="10" name="Elbow Connector 9"/>
          <p:cNvCxnSpPr>
            <a:stCxn id="8" idx="2"/>
            <a:endCxn id="11266" idx="0"/>
          </p:cNvCxnSpPr>
          <p:nvPr/>
        </p:nvCxnSpPr>
        <p:spPr>
          <a:xfrm rot="5400000">
            <a:off x="2432979" y="1399048"/>
            <a:ext cx="1905724" cy="3289102"/>
          </a:xfrm>
          <a:prstGeom prst="bentConnector3">
            <a:avLst>
              <a:gd name="adj1" fmla="val 15255"/>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txBox="1">
            <a:spLocks noChangeArrowheads="1"/>
          </p:cNvSpPr>
          <p:nvPr/>
        </p:nvSpPr>
        <p:spPr>
          <a:xfrm>
            <a:off x="232436" y="76200"/>
            <a:ext cx="9216364" cy="1323975"/>
          </a:xfrm>
          <a:prstGeom prst="rect">
            <a:avLst/>
          </a:prstGeom>
          <a:noFill/>
        </p:spPr>
        <p:txBody>
          <a:bodyPr vert="horz" lIns="91440" tIns="45720" rIns="91440" bIns="4572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spcBef>
                <a:spcPct val="20000"/>
              </a:spcBef>
              <a:defRPr/>
            </a:pPr>
            <a:r>
              <a:rPr lang="id-ID" sz="40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II(B). Pendekatan Utama (1)</a:t>
            </a:r>
            <a:endParaRPr lang="en-US" sz="4000" b="1" cap="none" spc="0" dirty="0">
              <a:ln w="11430"/>
              <a:solidFill>
                <a:srgbClr val="FF0000"/>
              </a:solidFill>
              <a:effectLst>
                <a:outerShdw blurRad="50800" dist="39000" dir="5460000" algn="tl">
                  <a:srgbClr val="000000">
                    <a:alpha val="38000"/>
                  </a:srgbClr>
                </a:outerShdw>
              </a:effectLst>
              <a:latin typeface="Calibri" pitchFamily="34" charset="0"/>
              <a:ea typeface="+mn-ea"/>
              <a:cs typeface="Calibri" pitchFamily="34" charset="0"/>
            </a:endParaRPr>
          </a:p>
        </p:txBody>
      </p:sp>
    </p:spTree>
    <p:extLst>
      <p:ext uri="{BB962C8B-B14F-4D97-AF65-F5344CB8AC3E}">
        <p14:creationId xmlns:p14="http://schemas.microsoft.com/office/powerpoint/2010/main" val="2057739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40"/>
          <p:cNvGrpSpPr>
            <a:grpSpLocks/>
          </p:cNvGrpSpPr>
          <p:nvPr/>
        </p:nvGrpSpPr>
        <p:grpSpPr bwMode="auto">
          <a:xfrm>
            <a:off x="381000" y="1323117"/>
            <a:ext cx="8836930" cy="4704601"/>
            <a:chOff x="4211960" y="1178210"/>
            <a:chExt cx="4259560" cy="3610200"/>
          </a:xfrm>
        </p:grpSpPr>
        <p:grpSp>
          <p:nvGrpSpPr>
            <p:cNvPr id="12292" name="Group 24"/>
            <p:cNvGrpSpPr>
              <a:grpSpLocks/>
            </p:cNvGrpSpPr>
            <p:nvPr/>
          </p:nvGrpSpPr>
          <p:grpSpPr bwMode="auto">
            <a:xfrm>
              <a:off x="4211960" y="1742558"/>
              <a:ext cx="2131653" cy="3045852"/>
              <a:chOff x="672635" y="1466030"/>
              <a:chExt cx="4235575" cy="3045852"/>
            </a:xfrm>
          </p:grpSpPr>
          <p:sp>
            <p:nvSpPr>
              <p:cNvPr id="12" name="Rounded Rectangle 11"/>
              <p:cNvSpPr/>
              <p:nvPr/>
            </p:nvSpPr>
            <p:spPr>
              <a:xfrm>
                <a:off x="707102" y="3085013"/>
                <a:ext cx="4201108" cy="40966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id-ID" sz="1600" b="1" dirty="0"/>
                  <a:t>Sumber Daya Manusia (SDM) Logistik</a:t>
                </a:r>
              </a:p>
            </p:txBody>
          </p:sp>
          <p:sp>
            <p:nvSpPr>
              <p:cNvPr id="13" name="Rounded Rectangle 12"/>
              <p:cNvSpPr/>
              <p:nvPr/>
            </p:nvSpPr>
            <p:spPr>
              <a:xfrm>
                <a:off x="672635" y="1971679"/>
                <a:ext cx="4235575" cy="409665"/>
              </a:xfrm>
              <a:prstGeom prst="roundRect">
                <a:avLst/>
              </a:prstGeom>
              <a:solidFill>
                <a:schemeClr val="accent6">
                  <a:lumMod val="50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600" b="1" dirty="0"/>
                  <a:t>Infrastruktur Logistik</a:t>
                </a:r>
              </a:p>
            </p:txBody>
          </p:sp>
          <p:sp>
            <p:nvSpPr>
              <p:cNvPr id="14" name="Rounded Rectangle 13"/>
              <p:cNvSpPr/>
              <p:nvPr/>
            </p:nvSpPr>
            <p:spPr>
              <a:xfrm>
                <a:off x="714348" y="2512466"/>
                <a:ext cx="4193862" cy="486459"/>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id-ID" sz="1600" b="1" dirty="0"/>
                  <a:t>Pelaku dan Penyedia Jasa</a:t>
                </a:r>
              </a:p>
            </p:txBody>
          </p:sp>
          <p:sp>
            <p:nvSpPr>
              <p:cNvPr id="15" name="Rounded Rectangle 14"/>
              <p:cNvSpPr/>
              <p:nvPr/>
            </p:nvSpPr>
            <p:spPr>
              <a:xfrm>
                <a:off x="694669" y="1466030"/>
                <a:ext cx="4213541" cy="409665"/>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id-ID" b="1" dirty="0"/>
                  <a:t>Komoditas  Utama (Key Commodity)</a:t>
                </a:r>
              </a:p>
            </p:txBody>
          </p:sp>
          <p:sp>
            <p:nvSpPr>
              <p:cNvPr id="16" name="Rounded Rectangle 15"/>
              <p:cNvSpPr/>
              <p:nvPr/>
            </p:nvSpPr>
            <p:spPr>
              <a:xfrm>
                <a:off x="689490" y="3595004"/>
                <a:ext cx="4218720" cy="409665"/>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id-ID" sz="1600" b="1" dirty="0"/>
                  <a:t>Teknologi Informasi dan Komunikasi (TIK)</a:t>
                </a:r>
              </a:p>
            </p:txBody>
          </p:sp>
          <p:sp>
            <p:nvSpPr>
              <p:cNvPr id="17" name="Rounded Rectangle 16"/>
              <p:cNvSpPr/>
              <p:nvPr/>
            </p:nvSpPr>
            <p:spPr>
              <a:xfrm>
                <a:off x="707102" y="4102217"/>
                <a:ext cx="4201108" cy="409665"/>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id-ID" b="1" dirty="0">
                    <a:solidFill>
                      <a:schemeClr val="tx1"/>
                    </a:solidFill>
                  </a:rPr>
                  <a:t>Harmonisasi Regulasi </a:t>
                </a:r>
              </a:p>
            </p:txBody>
          </p:sp>
        </p:grpSp>
        <p:grpSp>
          <p:nvGrpSpPr>
            <p:cNvPr id="12293" name="Group 25"/>
            <p:cNvGrpSpPr>
              <a:grpSpLocks/>
            </p:cNvGrpSpPr>
            <p:nvPr/>
          </p:nvGrpSpPr>
          <p:grpSpPr bwMode="auto">
            <a:xfrm>
              <a:off x="7135590" y="1868772"/>
              <a:ext cx="1142540" cy="2807470"/>
              <a:chOff x="3239807" y="1294134"/>
              <a:chExt cx="1736554" cy="3373345"/>
            </a:xfrm>
          </p:grpSpPr>
          <p:sp>
            <p:nvSpPr>
              <p:cNvPr id="10" name="Oval 9"/>
              <p:cNvSpPr/>
              <p:nvPr/>
            </p:nvSpPr>
            <p:spPr>
              <a:xfrm>
                <a:off x="3239807" y="1294134"/>
                <a:ext cx="1714513" cy="979737"/>
              </a:xfrm>
              <a:prstGeom prst="ellipse">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600" b="1" dirty="0"/>
                  <a:t>Daya saing Nasional</a:t>
                </a:r>
              </a:p>
            </p:txBody>
          </p:sp>
          <p:sp>
            <p:nvSpPr>
              <p:cNvPr id="11" name="Oval 10"/>
              <p:cNvSpPr/>
              <p:nvPr/>
            </p:nvSpPr>
            <p:spPr>
              <a:xfrm>
                <a:off x="3261849" y="3524471"/>
                <a:ext cx="1714512" cy="1143008"/>
              </a:xfrm>
              <a:prstGeom prst="ellipse">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600" b="1" dirty="0"/>
                  <a:t>Kesejahteran Masyarakat</a:t>
                </a:r>
              </a:p>
            </p:txBody>
          </p:sp>
        </p:grpSp>
        <p:sp>
          <p:nvSpPr>
            <p:cNvPr id="7" name="Isosceles Triangle 6"/>
            <p:cNvSpPr/>
            <p:nvPr/>
          </p:nvSpPr>
          <p:spPr>
            <a:xfrm rot="5400000">
              <a:off x="5682854" y="2626263"/>
              <a:ext cx="2860954" cy="1353534"/>
            </a:xfrm>
            <a:prstGeom prst="triangle">
              <a:avLst>
                <a:gd name="adj" fmla="val 45884"/>
              </a:avLst>
            </a:prstGeom>
            <a:solidFill>
              <a:srgbClr val="7030A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d-ID" sz="2000" b="1" smtClean="0">
                  <a:ln>
                    <a:solidFill>
                      <a:schemeClr val="accent6">
                        <a:lumMod val="60000"/>
                        <a:lumOff val="40000"/>
                      </a:schemeClr>
                    </a:solidFill>
                  </a:ln>
                  <a:solidFill>
                    <a:schemeClr val="bg1"/>
                  </a:solidFill>
                </a:rPr>
                <a:t>S</a:t>
              </a:r>
              <a:r>
                <a:rPr lang="en-US" sz="2000" b="1" smtClean="0">
                  <a:ln>
                    <a:solidFill>
                      <a:schemeClr val="accent6">
                        <a:lumMod val="60000"/>
                        <a:lumOff val="40000"/>
                      </a:schemeClr>
                    </a:solidFill>
                  </a:ln>
                  <a:solidFill>
                    <a:schemeClr val="bg1"/>
                  </a:solidFill>
                </a:rPr>
                <a:t>ISLOGNAS</a:t>
              </a:r>
              <a:endParaRPr lang="id-ID" sz="2000" b="1" dirty="0">
                <a:ln>
                  <a:solidFill>
                    <a:schemeClr val="accent6">
                      <a:lumMod val="60000"/>
                      <a:lumOff val="40000"/>
                    </a:schemeClr>
                  </a:solidFill>
                </a:ln>
                <a:solidFill>
                  <a:schemeClr val="bg1"/>
                </a:solidFill>
              </a:endParaRPr>
            </a:p>
          </p:txBody>
        </p:sp>
        <p:sp>
          <p:nvSpPr>
            <p:cNvPr id="8" name="Rounded Rectangle 7"/>
            <p:cNvSpPr/>
            <p:nvPr/>
          </p:nvSpPr>
          <p:spPr>
            <a:xfrm>
              <a:off x="4223049" y="1178210"/>
              <a:ext cx="4248471" cy="409665"/>
            </a:xfrm>
            <a:prstGeom prst="roundRect">
              <a:avLst/>
            </a:prstGeom>
            <a:solidFill>
              <a:srgbClr val="C00000"/>
            </a:solidFill>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id-ID" sz="3200" b="1" smtClean="0"/>
                <a:t>ENAM PENGGERAK UTAMA SISLOGNAS</a:t>
              </a:r>
              <a:r>
                <a:rPr lang="id-ID" sz="2400" b="1" smtClean="0"/>
                <a:t> </a:t>
              </a:r>
              <a:endParaRPr lang="id-ID" sz="2400" b="1" dirty="0"/>
            </a:p>
          </p:txBody>
        </p:sp>
      </p:grpSp>
      <p:sp>
        <p:nvSpPr>
          <p:cNvPr id="19" name="Rectangle 8"/>
          <p:cNvSpPr txBox="1">
            <a:spLocks noChangeArrowheads="1"/>
          </p:cNvSpPr>
          <p:nvPr/>
        </p:nvSpPr>
        <p:spPr>
          <a:xfrm>
            <a:off x="232436" y="76200"/>
            <a:ext cx="9216364" cy="1323975"/>
          </a:xfrm>
          <a:prstGeom prst="rect">
            <a:avLst/>
          </a:prstGeom>
          <a:noFill/>
        </p:spPr>
        <p:txBody>
          <a:bodyPr vert="horz" lIns="91440" tIns="45720" rIns="91440" bIns="4572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spcBef>
                <a:spcPct val="20000"/>
              </a:spcBef>
              <a:defRPr/>
            </a:pPr>
            <a:r>
              <a:rPr lang="id-ID" sz="40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II(B). Pendekatan Utama (2)</a:t>
            </a:r>
            <a:endParaRPr lang="en-US" sz="4000" b="1" cap="none" spc="0" dirty="0">
              <a:ln w="11430"/>
              <a:solidFill>
                <a:srgbClr val="FF0000"/>
              </a:solidFill>
              <a:effectLst>
                <a:outerShdw blurRad="50800" dist="39000" dir="5460000" algn="tl">
                  <a:srgbClr val="000000">
                    <a:alpha val="38000"/>
                  </a:srgbClr>
                </a:outerShdw>
              </a:effectLst>
              <a:latin typeface="Calibri" pitchFamily="34" charset="0"/>
              <a:ea typeface="+mn-ea"/>
              <a:cs typeface="Calibri" pitchFamily="34" charset="0"/>
            </a:endParaRPr>
          </a:p>
        </p:txBody>
      </p:sp>
    </p:spTree>
    <p:extLst>
      <p:ext uri="{BB962C8B-B14F-4D97-AF65-F5344CB8AC3E}">
        <p14:creationId xmlns:p14="http://schemas.microsoft.com/office/powerpoint/2010/main" val="27258765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id-ID"/>
          </a:p>
        </p:txBody>
      </p:sp>
      <p:sp>
        <p:nvSpPr>
          <p:cNvPr id="5" name="Rectangle 15"/>
          <p:cNvSpPr txBox="1">
            <a:spLocks noChangeArrowheads="1"/>
          </p:cNvSpPr>
          <p:nvPr/>
        </p:nvSpPr>
        <p:spPr bwMode="auto">
          <a:xfrm>
            <a:off x="152400" y="18396"/>
            <a:ext cx="9383183" cy="563563"/>
          </a:xfrm>
          <a:prstGeom prst="rect">
            <a:avLst/>
          </a:prstGeom>
          <a:noFill/>
          <a:ln w="9525">
            <a:noFill/>
            <a:miter lim="800000"/>
            <a:headEnd/>
            <a:tailEnd/>
          </a:ln>
          <a:effectLst>
            <a:outerShdw dist="28398" dir="1593903" algn="ctr" rotWithShape="0">
              <a:schemeClr val="bg2"/>
            </a:outerShdw>
          </a:effectLst>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eaLnBrk="0" hangingPunct="0">
              <a:defRPr/>
            </a:pPr>
            <a:r>
              <a:rPr lang="id-ID" sz="3000" b="1"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II(C). Kondisi Yang Diharapkan: </a:t>
            </a:r>
            <a:r>
              <a:rPr lang="id-ID" sz="3000" b="1" kern="0" smtClean="0">
                <a:ln w="11430"/>
                <a:solidFill>
                  <a:srgbClr val="FF0000"/>
                </a:solidFill>
                <a:effectLst>
                  <a:outerShdw blurRad="50800" dist="39000" dir="5460000" algn="tl">
                    <a:srgbClr val="000000">
                      <a:alpha val="38000"/>
                    </a:srgbClr>
                  </a:outerShdw>
                </a:effectLst>
                <a:latin typeface="Calibri" pitchFamily="34" charset="0"/>
                <a:ea typeface="+mj-ea"/>
                <a:cs typeface="Calibri" pitchFamily="34" charset="0"/>
              </a:rPr>
              <a:t>Visi, Misi Dan Tujuan</a:t>
            </a:r>
            <a:endParaRPr lang="en-US" sz="3000" b="1" kern="0" dirty="0">
              <a:ln w="11430"/>
              <a:solidFill>
                <a:srgbClr val="FF0000"/>
              </a:solidFill>
              <a:effectLst>
                <a:outerShdw blurRad="50800" dist="39000" dir="5460000" algn="tl">
                  <a:srgbClr val="000000">
                    <a:alpha val="38000"/>
                  </a:srgbClr>
                </a:outerShdw>
              </a:effectLst>
              <a:latin typeface="Calibri" pitchFamily="34" charset="0"/>
              <a:ea typeface="+mj-ea"/>
              <a:cs typeface="Calibri" pitchFamily="34" charset="0"/>
            </a:endParaRPr>
          </a:p>
        </p:txBody>
      </p:sp>
      <p:sp>
        <p:nvSpPr>
          <p:cNvPr id="6" name="Rectangle 5"/>
          <p:cNvSpPr/>
          <p:nvPr/>
        </p:nvSpPr>
        <p:spPr>
          <a:xfrm>
            <a:off x="273580" y="2092325"/>
            <a:ext cx="9360694" cy="1946275"/>
          </a:xfrm>
          <a:prstGeom prst="rect">
            <a:avLst/>
          </a:prstGeom>
          <a:solidFill>
            <a:schemeClr val="bg1"/>
          </a:solidFill>
          <a:ln w="57150">
            <a:solidFill>
              <a:srgbClr val="FFFF00"/>
            </a:solidFill>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tabLst>
                <a:tab pos="228600" algn="l"/>
              </a:tabLst>
              <a:defRPr/>
            </a:pPr>
            <a:endParaRPr lang="id-ID" sz="1600" b="1" dirty="0">
              <a:solidFill>
                <a:schemeClr val="tx1"/>
              </a:solidFill>
              <a:latin typeface="Arial" pitchFamily="34" charset="0"/>
              <a:ea typeface="Times New Roman" pitchFamily="18" charset="0"/>
              <a:cs typeface="Arial" pitchFamily="34" charset="0"/>
            </a:endParaRPr>
          </a:p>
          <a:p>
            <a:pPr algn="ctr">
              <a:tabLst>
                <a:tab pos="228600" algn="l"/>
              </a:tabLst>
              <a:defRPr/>
            </a:pPr>
            <a:r>
              <a:rPr lang="id-ID" sz="1600" b="1" dirty="0">
                <a:solidFill>
                  <a:schemeClr val="tx1"/>
                </a:solidFill>
                <a:latin typeface="Arial" pitchFamily="34" charset="0"/>
                <a:ea typeface="Times New Roman" pitchFamily="18" charset="0"/>
                <a:cs typeface="Arial" pitchFamily="34" charset="0"/>
              </a:rPr>
              <a:t>Misi</a:t>
            </a:r>
            <a:endParaRPr lang="id-ID" sz="1600" b="1" dirty="0">
              <a:solidFill>
                <a:schemeClr val="tx1"/>
              </a:solidFill>
              <a:latin typeface="Arial" pitchFamily="34" charset="0"/>
              <a:cs typeface="Arial" pitchFamily="34" charset="0"/>
            </a:endParaRPr>
          </a:p>
          <a:p>
            <a:pPr marL="342900" indent="-342900">
              <a:buFont typeface="+mj-lt"/>
              <a:buAutoNum type="arabicPeriod"/>
              <a:defRPr/>
            </a:pPr>
            <a:r>
              <a:rPr lang="en-US" sz="1600" b="1" dirty="0" err="1">
                <a:solidFill>
                  <a:schemeClr val="tx1"/>
                </a:solidFill>
                <a:latin typeface="Arial" pitchFamily="34" charset="0"/>
                <a:cs typeface="Arial" pitchFamily="34" charset="0"/>
              </a:rPr>
              <a:t>Memperlancar</a:t>
            </a:r>
            <a:r>
              <a:rPr lang="en-US" sz="1600" b="1" dirty="0">
                <a:solidFill>
                  <a:schemeClr val="tx1"/>
                </a:solidFill>
                <a:latin typeface="Arial" pitchFamily="34" charset="0"/>
                <a:cs typeface="Arial" pitchFamily="34" charset="0"/>
              </a:rPr>
              <a:t> </a:t>
            </a:r>
            <a:r>
              <a:rPr lang="id-ID" sz="1600" b="1" dirty="0">
                <a:solidFill>
                  <a:schemeClr val="tx1"/>
                </a:solidFill>
                <a:latin typeface="Arial" pitchFamily="34" charset="0"/>
                <a:cs typeface="Arial" pitchFamily="34" charset="0"/>
              </a:rPr>
              <a:t>arus barang secara efektif dan efisien untuk menjamin pemenuhan kebutuhan dasar masyarakat dan peningkatan daya saing produk nasional di pasar domestik, regional, dan global.</a:t>
            </a:r>
          </a:p>
          <a:p>
            <a:pPr marL="342900" indent="-342900">
              <a:buFont typeface="+mj-lt"/>
              <a:buAutoNum type="arabicPeriod"/>
              <a:defRPr/>
            </a:pPr>
            <a:r>
              <a:rPr lang="id-ID" sz="1600" b="1" dirty="0">
                <a:solidFill>
                  <a:schemeClr val="tx1"/>
                </a:solidFill>
                <a:latin typeface="Arial" pitchFamily="34" charset="0"/>
                <a:cs typeface="Arial" pitchFamily="34" charset="0"/>
              </a:rPr>
              <a:t>Membangun simpul simpul logistik nasional dan konektivitasnya mulai dari pedesaan, perkotaan, </a:t>
            </a:r>
            <a:r>
              <a:rPr lang="en-US" sz="1600" b="1" dirty="0" err="1">
                <a:solidFill>
                  <a:schemeClr val="tx1"/>
                </a:solidFill>
                <a:latin typeface="Arial" pitchFamily="34" charset="0"/>
                <a:cs typeface="Arial" pitchFamily="34" charset="0"/>
              </a:rPr>
              <a:t>antar</a:t>
            </a:r>
            <a:r>
              <a:rPr lang="en-US" sz="1600" b="1" dirty="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wilayah</a:t>
            </a:r>
            <a:r>
              <a:rPr lang="en-US" sz="1600" b="1" dirty="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dan</a:t>
            </a:r>
            <a:r>
              <a:rPr lang="en-US" sz="1600" b="1" dirty="0">
                <a:solidFill>
                  <a:schemeClr val="tx1"/>
                </a:solidFill>
                <a:latin typeface="Arial" pitchFamily="34" charset="0"/>
                <a:cs typeface="Arial" pitchFamily="34" charset="0"/>
              </a:rPr>
              <a:t> </a:t>
            </a:r>
            <a:r>
              <a:rPr lang="id-ID" sz="1600" b="1" dirty="0">
                <a:solidFill>
                  <a:schemeClr val="tx1"/>
                </a:solidFill>
                <a:latin typeface="Arial" pitchFamily="34" charset="0"/>
                <a:cs typeface="Arial" pitchFamily="34" charset="0"/>
              </a:rPr>
              <a:t>antar pulau sampai</a:t>
            </a:r>
            <a:r>
              <a:rPr lang="en-US" sz="1600" b="1" dirty="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dengan</a:t>
            </a:r>
            <a:r>
              <a:rPr lang="en-US" sz="1600" b="1" dirty="0">
                <a:solidFill>
                  <a:schemeClr val="tx1"/>
                </a:solidFill>
                <a:latin typeface="Arial" pitchFamily="34" charset="0"/>
                <a:cs typeface="Arial" pitchFamily="34" charset="0"/>
              </a:rPr>
              <a:t> </a:t>
            </a:r>
            <a:r>
              <a:rPr lang="id-ID" sz="1600" b="1" dirty="0">
                <a:solidFill>
                  <a:schemeClr val="tx1"/>
                </a:solidFill>
                <a:latin typeface="Arial" pitchFamily="34" charset="0"/>
                <a:cs typeface="Arial" pitchFamily="34" charset="0"/>
              </a:rPr>
              <a:t>Pelabuhan Hub Internasional melalui kolaborasi antar pemangku kepentingan.</a:t>
            </a:r>
            <a:endParaRPr lang="en-US" sz="1600" b="1" dirty="0">
              <a:solidFill>
                <a:schemeClr val="tx1"/>
              </a:solidFill>
              <a:latin typeface="Arial" pitchFamily="34" charset="0"/>
              <a:cs typeface="Arial" pitchFamily="34" charset="0"/>
            </a:endParaRPr>
          </a:p>
          <a:p>
            <a:pPr marL="342900" indent="-342900">
              <a:buFont typeface="+mj-lt"/>
              <a:buAutoNum type="arabicPeriod"/>
              <a:defRPr/>
            </a:pPr>
            <a:endParaRPr lang="en-US" sz="1600" b="1" dirty="0">
              <a:solidFill>
                <a:schemeClr val="tx1"/>
              </a:solidFill>
              <a:latin typeface="Arial" pitchFamily="34" charset="0"/>
              <a:cs typeface="Arial" pitchFamily="34" charset="0"/>
            </a:endParaRPr>
          </a:p>
        </p:txBody>
      </p:sp>
      <p:sp>
        <p:nvSpPr>
          <p:cNvPr id="8" name="Rectangle 7"/>
          <p:cNvSpPr/>
          <p:nvPr/>
        </p:nvSpPr>
        <p:spPr>
          <a:xfrm>
            <a:off x="316883" y="4274155"/>
            <a:ext cx="9348922" cy="2323713"/>
          </a:xfrm>
          <a:prstGeom prst="rect">
            <a:avLst/>
          </a:prstGeom>
          <a:solidFill>
            <a:schemeClr val="bg1"/>
          </a:solidFill>
          <a:ln w="57150">
            <a:solidFill>
              <a:srgbClr val="00B050"/>
            </a:solidFill>
          </a:ln>
          <a:effectLst>
            <a:glow rad="101600">
              <a:schemeClr val="accent4">
                <a:satMod val="175000"/>
                <a:alpha val="40000"/>
              </a:schemeClr>
            </a:glow>
          </a:effectLst>
        </p:spPr>
        <p:txBody>
          <a:bodyPr wrap="square">
            <a:spAutoFit/>
          </a:bodyPr>
          <a:lstStyle/>
          <a:p>
            <a:pPr algn="ctr" eaLnBrk="0" hangingPunct="0">
              <a:tabLst>
                <a:tab pos="228600" algn="l"/>
              </a:tabLst>
              <a:defRPr/>
            </a:pPr>
            <a:endParaRPr lang="id-ID" sz="1450" b="1" dirty="0">
              <a:ea typeface="Times New Roman" pitchFamily="18" charset="0"/>
              <a:cs typeface="Arial" pitchFamily="34" charset="0"/>
            </a:endParaRPr>
          </a:p>
          <a:p>
            <a:pPr algn="ctr" eaLnBrk="0" hangingPunct="0">
              <a:tabLst>
                <a:tab pos="228600" algn="l"/>
              </a:tabLst>
              <a:defRPr/>
            </a:pPr>
            <a:r>
              <a:rPr lang="id-ID" sz="1450" b="1" dirty="0">
                <a:ea typeface="Times New Roman" pitchFamily="18" charset="0"/>
                <a:cs typeface="Arial" pitchFamily="34" charset="0"/>
              </a:rPr>
              <a:t>Tujuan</a:t>
            </a:r>
          </a:p>
          <a:p>
            <a:pPr algn="ctr" eaLnBrk="0" hangingPunct="0">
              <a:tabLst>
                <a:tab pos="228600" algn="l"/>
              </a:tabLst>
              <a:defRPr/>
            </a:pPr>
            <a:r>
              <a:rPr lang="id-ID" sz="1450" b="1" dirty="0">
                <a:cs typeface="Arial" pitchFamily="34" charset="0"/>
              </a:rPr>
              <a:t>Memperlancar arus barang secara efektif dan efisien</a:t>
            </a:r>
          </a:p>
          <a:p>
            <a:pPr marL="342900" indent="-342900">
              <a:buFont typeface="+mj-lt"/>
              <a:buAutoNum type="arabicPeriod"/>
              <a:defRPr/>
            </a:pPr>
            <a:r>
              <a:rPr lang="id-ID" sz="1450" b="1" dirty="0">
                <a:cs typeface="Arial" pitchFamily="34" charset="0"/>
              </a:rPr>
              <a:t>M</a:t>
            </a:r>
            <a:r>
              <a:rPr lang="en-US" sz="1450" b="1" dirty="0" err="1">
                <a:cs typeface="Arial" pitchFamily="34" charset="0"/>
              </a:rPr>
              <a:t>enurunkan</a:t>
            </a:r>
            <a:r>
              <a:rPr lang="en-US" sz="1450" b="1" dirty="0">
                <a:cs typeface="Arial" pitchFamily="34" charset="0"/>
              </a:rPr>
              <a:t> </a:t>
            </a:r>
            <a:r>
              <a:rPr lang="en-US" sz="1450" b="1" dirty="0" err="1">
                <a:cs typeface="Arial" pitchFamily="34" charset="0"/>
              </a:rPr>
              <a:t>biaya</a:t>
            </a:r>
            <a:r>
              <a:rPr lang="en-US" sz="1450" b="1" dirty="0">
                <a:cs typeface="Arial" pitchFamily="34" charset="0"/>
              </a:rPr>
              <a:t> </a:t>
            </a:r>
            <a:r>
              <a:rPr lang="en-US" sz="1450" b="1" dirty="0" err="1">
                <a:cs typeface="Arial" pitchFamily="34" charset="0"/>
              </a:rPr>
              <a:t>logistik</a:t>
            </a:r>
            <a:r>
              <a:rPr lang="en-US" sz="1450" b="1" dirty="0">
                <a:cs typeface="Arial" pitchFamily="34" charset="0"/>
              </a:rPr>
              <a:t>, </a:t>
            </a:r>
            <a:r>
              <a:rPr lang="en-US" sz="1450" b="1" dirty="0" err="1">
                <a:cs typeface="Arial" pitchFamily="34" charset="0"/>
              </a:rPr>
              <a:t>memperlancar</a:t>
            </a:r>
            <a:r>
              <a:rPr lang="en-US" sz="1450" b="1" dirty="0">
                <a:cs typeface="Arial" pitchFamily="34" charset="0"/>
              </a:rPr>
              <a:t> </a:t>
            </a:r>
            <a:r>
              <a:rPr lang="en-US" sz="1450" b="1" dirty="0" err="1">
                <a:cs typeface="Arial" pitchFamily="34" charset="0"/>
              </a:rPr>
              <a:t>arus</a:t>
            </a:r>
            <a:r>
              <a:rPr lang="en-US" sz="1450" b="1" dirty="0">
                <a:cs typeface="Arial" pitchFamily="34" charset="0"/>
              </a:rPr>
              <a:t> </a:t>
            </a:r>
            <a:r>
              <a:rPr lang="en-US" sz="1450" b="1" dirty="0" err="1">
                <a:cs typeface="Arial" pitchFamily="34" charset="0"/>
              </a:rPr>
              <a:t>barang</a:t>
            </a:r>
            <a:r>
              <a:rPr lang="en-US" sz="1450" b="1" dirty="0">
                <a:cs typeface="Arial" pitchFamily="34" charset="0"/>
              </a:rPr>
              <a:t> </a:t>
            </a:r>
            <a:r>
              <a:rPr lang="en-US" sz="1450" b="1" dirty="0" err="1">
                <a:cs typeface="Arial" pitchFamily="34" charset="0"/>
              </a:rPr>
              <a:t>dan</a:t>
            </a:r>
            <a:r>
              <a:rPr lang="en-US" sz="1450" b="1" dirty="0">
                <a:cs typeface="Arial" pitchFamily="34" charset="0"/>
              </a:rPr>
              <a:t> </a:t>
            </a:r>
            <a:r>
              <a:rPr lang="en-US" sz="1450" b="1" dirty="0" err="1">
                <a:cs typeface="Arial" pitchFamily="34" charset="0"/>
              </a:rPr>
              <a:t>meningkatkan</a:t>
            </a:r>
            <a:r>
              <a:rPr lang="en-US" sz="1450" b="1" dirty="0">
                <a:cs typeface="Arial" pitchFamily="34" charset="0"/>
              </a:rPr>
              <a:t> </a:t>
            </a:r>
            <a:r>
              <a:rPr lang="en-US" sz="1450" b="1" dirty="0" err="1">
                <a:cs typeface="Arial" pitchFamily="34" charset="0"/>
              </a:rPr>
              <a:t>pelayanan</a:t>
            </a:r>
            <a:r>
              <a:rPr lang="en-US" sz="1450" b="1" dirty="0">
                <a:cs typeface="Arial" pitchFamily="34" charset="0"/>
              </a:rPr>
              <a:t> </a:t>
            </a:r>
            <a:r>
              <a:rPr lang="id-ID" sz="1450" b="1" dirty="0">
                <a:cs typeface="Arial" pitchFamily="34" charset="0"/>
              </a:rPr>
              <a:t>logistik </a:t>
            </a:r>
            <a:r>
              <a:rPr lang="en-US" sz="1450" b="1" dirty="0" err="1">
                <a:cs typeface="Arial" pitchFamily="34" charset="0"/>
              </a:rPr>
              <a:t>sehingga</a:t>
            </a:r>
            <a:r>
              <a:rPr lang="en-US" sz="1450" b="1" dirty="0">
                <a:cs typeface="Arial" pitchFamily="34" charset="0"/>
              </a:rPr>
              <a:t> </a:t>
            </a:r>
            <a:r>
              <a:rPr lang="en-US" sz="1450" b="1" dirty="0" err="1">
                <a:cs typeface="Arial" pitchFamily="34" charset="0"/>
              </a:rPr>
              <a:t>meningkatkan</a:t>
            </a:r>
            <a:r>
              <a:rPr lang="en-US" sz="1450" b="1" dirty="0">
                <a:cs typeface="Arial" pitchFamily="34" charset="0"/>
              </a:rPr>
              <a:t> </a:t>
            </a:r>
            <a:r>
              <a:rPr lang="en-US" sz="1450" b="1" dirty="0" err="1">
                <a:cs typeface="Arial" pitchFamily="34" charset="0"/>
              </a:rPr>
              <a:t>daya</a:t>
            </a:r>
            <a:r>
              <a:rPr lang="en-US" sz="1450" b="1" dirty="0">
                <a:cs typeface="Arial" pitchFamily="34" charset="0"/>
              </a:rPr>
              <a:t> </a:t>
            </a:r>
            <a:r>
              <a:rPr lang="en-US" sz="1450" b="1" dirty="0" err="1">
                <a:cs typeface="Arial" pitchFamily="34" charset="0"/>
              </a:rPr>
              <a:t>saing</a:t>
            </a:r>
            <a:r>
              <a:rPr lang="en-US" sz="1450" b="1" dirty="0">
                <a:cs typeface="Arial" pitchFamily="34" charset="0"/>
              </a:rPr>
              <a:t>  </a:t>
            </a:r>
            <a:r>
              <a:rPr lang="en-US" sz="1450" b="1" dirty="0" err="1">
                <a:cs typeface="Arial" pitchFamily="34" charset="0"/>
              </a:rPr>
              <a:t>produk</a:t>
            </a:r>
            <a:r>
              <a:rPr lang="en-US" sz="1450" b="1" dirty="0">
                <a:cs typeface="Arial" pitchFamily="34" charset="0"/>
              </a:rPr>
              <a:t> </a:t>
            </a:r>
            <a:r>
              <a:rPr lang="id-ID" sz="1450" b="1" dirty="0">
                <a:cs typeface="Arial" pitchFamily="34" charset="0"/>
              </a:rPr>
              <a:t>nasional </a:t>
            </a:r>
            <a:r>
              <a:rPr lang="en-US" sz="1450" b="1" dirty="0">
                <a:cs typeface="Arial" pitchFamily="34" charset="0"/>
              </a:rPr>
              <a:t>di </a:t>
            </a:r>
            <a:r>
              <a:rPr lang="en-US" sz="1450" b="1" dirty="0" err="1">
                <a:cs typeface="Arial" pitchFamily="34" charset="0"/>
              </a:rPr>
              <a:t>pasar</a:t>
            </a:r>
            <a:r>
              <a:rPr lang="en-US" sz="1450" b="1" dirty="0">
                <a:cs typeface="Arial" pitchFamily="34" charset="0"/>
              </a:rPr>
              <a:t> global</a:t>
            </a:r>
            <a:r>
              <a:rPr lang="id-ID" sz="1450" b="1" dirty="0">
                <a:cs typeface="Arial" pitchFamily="34" charset="0"/>
              </a:rPr>
              <a:t> dan pasar domestik.</a:t>
            </a:r>
          </a:p>
          <a:p>
            <a:pPr marL="342900" indent="-342900">
              <a:buFont typeface="+mj-lt"/>
              <a:buAutoNum type="arabicPeriod"/>
              <a:defRPr/>
            </a:pPr>
            <a:r>
              <a:rPr lang="id-ID" sz="1450" b="1" dirty="0">
                <a:cs typeface="Arial" pitchFamily="34" charset="0"/>
              </a:rPr>
              <a:t>M</a:t>
            </a:r>
            <a:r>
              <a:rPr lang="en-US" sz="1450" b="1" dirty="0" err="1">
                <a:cs typeface="Arial" pitchFamily="34" charset="0"/>
              </a:rPr>
              <a:t>enjamin</a:t>
            </a:r>
            <a:r>
              <a:rPr lang="en-US" sz="1450" b="1" dirty="0">
                <a:cs typeface="Arial" pitchFamily="34" charset="0"/>
              </a:rPr>
              <a:t> </a:t>
            </a:r>
            <a:r>
              <a:rPr lang="en-US" sz="1450" b="1" dirty="0" err="1">
                <a:cs typeface="Arial" pitchFamily="34" charset="0"/>
              </a:rPr>
              <a:t>ketersediaan</a:t>
            </a:r>
            <a:r>
              <a:rPr lang="en-US" sz="1450" b="1" dirty="0">
                <a:cs typeface="Arial" pitchFamily="34" charset="0"/>
              </a:rPr>
              <a:t> </a:t>
            </a:r>
            <a:r>
              <a:rPr lang="en-US" sz="1450" b="1" dirty="0" err="1">
                <a:cs typeface="Arial" pitchFamily="34" charset="0"/>
              </a:rPr>
              <a:t>komoditas</a:t>
            </a:r>
            <a:r>
              <a:rPr lang="en-US" sz="1450" b="1" dirty="0">
                <a:cs typeface="Arial" pitchFamily="34" charset="0"/>
              </a:rPr>
              <a:t> </a:t>
            </a:r>
            <a:r>
              <a:rPr lang="id-ID" sz="1450" b="1" dirty="0">
                <a:cs typeface="Arial" pitchFamily="34" charset="0"/>
              </a:rPr>
              <a:t>pokok dan </a:t>
            </a:r>
            <a:r>
              <a:rPr lang="en-US" sz="1450" b="1" dirty="0" err="1">
                <a:cs typeface="Arial" pitchFamily="34" charset="0"/>
              </a:rPr>
              <a:t>strategis</a:t>
            </a:r>
            <a:r>
              <a:rPr lang="en-US" sz="1450" b="1" dirty="0">
                <a:cs typeface="Arial" pitchFamily="34" charset="0"/>
              </a:rPr>
              <a:t> di </a:t>
            </a:r>
            <a:r>
              <a:rPr lang="en-US" sz="1450" b="1" dirty="0" err="1">
                <a:cs typeface="Arial" pitchFamily="34" charset="0"/>
              </a:rPr>
              <a:t>seluruh</a:t>
            </a:r>
            <a:r>
              <a:rPr lang="en-US" sz="1450" b="1" dirty="0">
                <a:cs typeface="Arial" pitchFamily="34" charset="0"/>
              </a:rPr>
              <a:t> </a:t>
            </a:r>
            <a:r>
              <a:rPr lang="en-US" sz="1450" b="1" dirty="0" err="1">
                <a:cs typeface="Arial" pitchFamily="34" charset="0"/>
              </a:rPr>
              <a:t>wilayah</a:t>
            </a:r>
            <a:r>
              <a:rPr lang="en-US" sz="1450" b="1" dirty="0">
                <a:cs typeface="Arial" pitchFamily="34" charset="0"/>
              </a:rPr>
              <a:t> Indonesia </a:t>
            </a:r>
            <a:r>
              <a:rPr lang="en-US" sz="1450" b="1" dirty="0" err="1">
                <a:cs typeface="Arial" pitchFamily="34" charset="0"/>
              </a:rPr>
              <a:t>dengan</a:t>
            </a:r>
            <a:r>
              <a:rPr lang="en-US" sz="1450" b="1" dirty="0">
                <a:cs typeface="Arial" pitchFamily="34" charset="0"/>
              </a:rPr>
              <a:t> </a:t>
            </a:r>
            <a:r>
              <a:rPr lang="en-US" sz="1450" b="1" dirty="0" err="1">
                <a:cs typeface="Arial" pitchFamily="34" charset="0"/>
              </a:rPr>
              <a:t>harga</a:t>
            </a:r>
            <a:r>
              <a:rPr lang="en-US" sz="1450" b="1" dirty="0">
                <a:cs typeface="Arial" pitchFamily="34" charset="0"/>
              </a:rPr>
              <a:t> yang </a:t>
            </a:r>
            <a:r>
              <a:rPr lang="en-US" sz="1450" b="1" dirty="0" err="1">
                <a:cs typeface="Arial" pitchFamily="34" charset="0"/>
              </a:rPr>
              <a:t>terjangkau</a:t>
            </a:r>
            <a:r>
              <a:rPr lang="en-US" sz="1450" b="1" dirty="0">
                <a:cs typeface="Arial" pitchFamily="34" charset="0"/>
              </a:rPr>
              <a:t> </a:t>
            </a:r>
            <a:r>
              <a:rPr lang="en-US" sz="1450" b="1" dirty="0" err="1">
                <a:cs typeface="Arial" pitchFamily="34" charset="0"/>
              </a:rPr>
              <a:t>sehingga</a:t>
            </a:r>
            <a:r>
              <a:rPr lang="en-US" sz="1450" b="1" dirty="0">
                <a:cs typeface="Arial" pitchFamily="34" charset="0"/>
              </a:rPr>
              <a:t> </a:t>
            </a:r>
            <a:r>
              <a:rPr lang="en-US" sz="1450" b="1" dirty="0" err="1">
                <a:cs typeface="Arial" pitchFamily="34" charset="0"/>
              </a:rPr>
              <a:t>mendorong</a:t>
            </a:r>
            <a:r>
              <a:rPr lang="en-US" sz="1450" b="1" dirty="0">
                <a:cs typeface="Arial" pitchFamily="34" charset="0"/>
              </a:rPr>
              <a:t> </a:t>
            </a:r>
            <a:r>
              <a:rPr lang="en-US" sz="1450" b="1" dirty="0" err="1">
                <a:cs typeface="Arial" pitchFamily="34" charset="0"/>
              </a:rPr>
              <a:t>pencapaian</a:t>
            </a:r>
            <a:r>
              <a:rPr lang="en-US" sz="1450" b="1" dirty="0">
                <a:cs typeface="Arial" pitchFamily="34" charset="0"/>
              </a:rPr>
              <a:t> </a:t>
            </a:r>
            <a:r>
              <a:rPr lang="en-US" sz="1450" b="1" dirty="0" err="1">
                <a:cs typeface="Arial" pitchFamily="34" charset="0"/>
              </a:rPr>
              <a:t>masyarakat</a:t>
            </a:r>
            <a:r>
              <a:rPr lang="en-US" sz="1450" b="1" dirty="0">
                <a:cs typeface="Arial" pitchFamily="34" charset="0"/>
              </a:rPr>
              <a:t> </a:t>
            </a:r>
            <a:r>
              <a:rPr lang="en-US" sz="1450" b="1" dirty="0" err="1">
                <a:cs typeface="Arial" pitchFamily="34" charset="0"/>
              </a:rPr>
              <a:t>adil</a:t>
            </a:r>
            <a:r>
              <a:rPr lang="en-US" sz="1450" b="1" dirty="0">
                <a:cs typeface="Arial" pitchFamily="34" charset="0"/>
              </a:rPr>
              <a:t> </a:t>
            </a:r>
            <a:r>
              <a:rPr lang="en-US" sz="1450" b="1" dirty="0" err="1">
                <a:cs typeface="Arial" pitchFamily="34" charset="0"/>
              </a:rPr>
              <a:t>dan</a:t>
            </a:r>
            <a:r>
              <a:rPr lang="en-US" sz="1450" b="1" dirty="0">
                <a:cs typeface="Arial" pitchFamily="34" charset="0"/>
              </a:rPr>
              <a:t> </a:t>
            </a:r>
            <a:r>
              <a:rPr lang="en-US" sz="1450" b="1" dirty="0" err="1">
                <a:cs typeface="Arial" pitchFamily="34" charset="0"/>
              </a:rPr>
              <a:t>makmur</a:t>
            </a:r>
            <a:r>
              <a:rPr lang="en-US" sz="1450" b="1" dirty="0">
                <a:cs typeface="Arial" pitchFamily="34" charset="0"/>
              </a:rPr>
              <a:t>, </a:t>
            </a:r>
            <a:r>
              <a:rPr lang="en-US" sz="1450" b="1" dirty="0" err="1">
                <a:cs typeface="Arial" pitchFamily="34" charset="0"/>
              </a:rPr>
              <a:t>dan</a:t>
            </a:r>
            <a:r>
              <a:rPr lang="en-US" sz="1450" b="1" dirty="0">
                <a:cs typeface="Arial" pitchFamily="34" charset="0"/>
              </a:rPr>
              <a:t> </a:t>
            </a:r>
            <a:r>
              <a:rPr lang="en-US" sz="1450" b="1" dirty="0" err="1">
                <a:cs typeface="Arial" pitchFamily="34" charset="0"/>
              </a:rPr>
              <a:t>memperkokoh</a:t>
            </a:r>
            <a:r>
              <a:rPr lang="en-US" sz="1450" b="1" dirty="0">
                <a:cs typeface="Arial" pitchFamily="34" charset="0"/>
              </a:rPr>
              <a:t> </a:t>
            </a:r>
            <a:r>
              <a:rPr lang="id-ID" sz="1450" b="1" dirty="0">
                <a:cs typeface="Arial" pitchFamily="34" charset="0"/>
              </a:rPr>
              <a:t>kedaulatan dan </a:t>
            </a:r>
            <a:r>
              <a:rPr lang="en-US" sz="1450" b="1" dirty="0" err="1">
                <a:cs typeface="Arial" pitchFamily="34" charset="0"/>
              </a:rPr>
              <a:t>keutuhan</a:t>
            </a:r>
            <a:r>
              <a:rPr lang="en-US" sz="1450" b="1" dirty="0">
                <a:cs typeface="Arial" pitchFamily="34" charset="0"/>
              </a:rPr>
              <a:t> NKRI;</a:t>
            </a:r>
          </a:p>
          <a:p>
            <a:pPr marL="342900" indent="-342900">
              <a:buFont typeface="+mj-lt"/>
              <a:buAutoNum type="arabicPeriod"/>
              <a:defRPr/>
            </a:pPr>
            <a:r>
              <a:rPr lang="id-ID" sz="1450" b="1" dirty="0">
                <a:cs typeface="Arial" pitchFamily="34" charset="0"/>
              </a:rPr>
              <a:t>M</a:t>
            </a:r>
            <a:r>
              <a:rPr lang="en-US" sz="1450" b="1" dirty="0" err="1">
                <a:cs typeface="Arial" pitchFamily="34" charset="0"/>
              </a:rPr>
              <a:t>empersiapkan</a:t>
            </a:r>
            <a:r>
              <a:rPr lang="en-US" sz="1450" b="1" dirty="0">
                <a:cs typeface="Arial" pitchFamily="34" charset="0"/>
              </a:rPr>
              <a:t> </a:t>
            </a:r>
            <a:r>
              <a:rPr lang="en-US" sz="1450" b="1" dirty="0" err="1">
                <a:cs typeface="Arial" pitchFamily="34" charset="0"/>
              </a:rPr>
              <a:t>diri</a:t>
            </a:r>
            <a:r>
              <a:rPr lang="en-US" sz="1450" b="1" dirty="0">
                <a:cs typeface="Arial" pitchFamily="34" charset="0"/>
              </a:rPr>
              <a:t> </a:t>
            </a:r>
            <a:r>
              <a:rPr lang="en-US" sz="1450" b="1" dirty="0" err="1">
                <a:cs typeface="Arial" pitchFamily="34" charset="0"/>
              </a:rPr>
              <a:t>untuk</a:t>
            </a:r>
            <a:r>
              <a:rPr lang="en-US" sz="1450" b="1" dirty="0">
                <a:cs typeface="Arial" pitchFamily="34" charset="0"/>
              </a:rPr>
              <a:t> </a:t>
            </a:r>
            <a:r>
              <a:rPr lang="en-US" sz="1450" b="1" dirty="0" err="1">
                <a:cs typeface="Arial" pitchFamily="34" charset="0"/>
              </a:rPr>
              <a:t>mencapai</a:t>
            </a:r>
            <a:r>
              <a:rPr lang="en-US" sz="1450" b="1" dirty="0">
                <a:cs typeface="Arial" pitchFamily="34" charset="0"/>
              </a:rPr>
              <a:t> target </a:t>
            </a:r>
            <a:r>
              <a:rPr lang="en-US" sz="1450" b="1" dirty="0" err="1">
                <a:cs typeface="Arial" pitchFamily="34" charset="0"/>
              </a:rPr>
              <a:t>integrasi</a:t>
            </a:r>
            <a:r>
              <a:rPr lang="en-US" sz="1450" b="1" dirty="0">
                <a:cs typeface="Arial" pitchFamily="34" charset="0"/>
              </a:rPr>
              <a:t> </a:t>
            </a:r>
            <a:r>
              <a:rPr lang="en-US" sz="1450" b="1" dirty="0" err="1">
                <a:cs typeface="Arial" pitchFamily="34" charset="0"/>
              </a:rPr>
              <a:t>logistik</a:t>
            </a:r>
            <a:r>
              <a:rPr lang="en-US" sz="1450" b="1" dirty="0">
                <a:cs typeface="Arial" pitchFamily="34" charset="0"/>
              </a:rPr>
              <a:t> ASEAN </a:t>
            </a:r>
            <a:r>
              <a:rPr lang="en-US" sz="1450" b="1" dirty="0" err="1">
                <a:cs typeface="Arial" pitchFamily="34" charset="0"/>
              </a:rPr>
              <a:t>pada</a:t>
            </a:r>
            <a:r>
              <a:rPr lang="en-US" sz="1450" b="1" dirty="0">
                <a:cs typeface="Arial" pitchFamily="34" charset="0"/>
              </a:rPr>
              <a:t> </a:t>
            </a:r>
            <a:r>
              <a:rPr lang="en-US" sz="1450" b="1" dirty="0" err="1">
                <a:cs typeface="Arial" pitchFamily="34" charset="0"/>
              </a:rPr>
              <a:t>tahun</a:t>
            </a:r>
            <a:r>
              <a:rPr lang="en-US" sz="1450" b="1" dirty="0">
                <a:cs typeface="Arial" pitchFamily="34" charset="0"/>
              </a:rPr>
              <a:t> 2013, </a:t>
            </a:r>
            <a:r>
              <a:rPr lang="en-US" sz="1450" b="1" dirty="0" err="1">
                <a:cs typeface="Arial" pitchFamily="34" charset="0"/>
              </a:rPr>
              <a:t>integrasi</a:t>
            </a:r>
            <a:r>
              <a:rPr lang="en-US" sz="1450" b="1" dirty="0">
                <a:cs typeface="Arial" pitchFamily="34" charset="0"/>
              </a:rPr>
              <a:t> </a:t>
            </a:r>
            <a:r>
              <a:rPr lang="en-US" sz="1450" b="1" dirty="0" err="1">
                <a:cs typeface="Arial" pitchFamily="34" charset="0"/>
              </a:rPr>
              <a:t>pasar</a:t>
            </a:r>
            <a:r>
              <a:rPr lang="en-US" sz="1450" b="1" dirty="0">
                <a:cs typeface="Arial" pitchFamily="34" charset="0"/>
              </a:rPr>
              <a:t> ASEAN </a:t>
            </a:r>
            <a:r>
              <a:rPr lang="en-US" sz="1450" b="1" dirty="0" err="1">
                <a:cs typeface="Arial" pitchFamily="34" charset="0"/>
              </a:rPr>
              <a:t>pada</a:t>
            </a:r>
            <a:r>
              <a:rPr lang="en-US" sz="1450" b="1" dirty="0">
                <a:cs typeface="Arial" pitchFamily="34" charset="0"/>
              </a:rPr>
              <a:t> </a:t>
            </a:r>
            <a:r>
              <a:rPr lang="en-US" sz="1450" b="1" dirty="0" err="1">
                <a:cs typeface="Arial" pitchFamily="34" charset="0"/>
              </a:rPr>
              <a:t>tahun</a:t>
            </a:r>
            <a:r>
              <a:rPr lang="en-US" sz="1450" b="1" dirty="0">
                <a:cs typeface="Arial" pitchFamily="34" charset="0"/>
              </a:rPr>
              <a:t> 2015, </a:t>
            </a:r>
            <a:r>
              <a:rPr lang="en-US" sz="1450" b="1" dirty="0" err="1">
                <a:cs typeface="Arial" pitchFamily="34" charset="0"/>
              </a:rPr>
              <a:t>dan</a:t>
            </a:r>
            <a:r>
              <a:rPr lang="en-US" sz="1450" b="1" dirty="0">
                <a:cs typeface="Arial" pitchFamily="34" charset="0"/>
              </a:rPr>
              <a:t> </a:t>
            </a:r>
            <a:r>
              <a:rPr lang="en-US" sz="1450" b="1" dirty="0" err="1">
                <a:cs typeface="Arial" pitchFamily="34" charset="0"/>
              </a:rPr>
              <a:t>integrasi</a:t>
            </a:r>
            <a:r>
              <a:rPr lang="en-US" sz="1450" b="1" dirty="0">
                <a:cs typeface="Arial" pitchFamily="34" charset="0"/>
              </a:rPr>
              <a:t> </a:t>
            </a:r>
            <a:r>
              <a:rPr lang="en-US" sz="1450" b="1" dirty="0" err="1">
                <a:cs typeface="Arial" pitchFamily="34" charset="0"/>
              </a:rPr>
              <a:t>pasar</a:t>
            </a:r>
            <a:r>
              <a:rPr lang="en-US" sz="1450" b="1" dirty="0">
                <a:cs typeface="Arial" pitchFamily="34" charset="0"/>
              </a:rPr>
              <a:t> global </a:t>
            </a:r>
            <a:r>
              <a:rPr lang="en-US" sz="1450" b="1" dirty="0" err="1">
                <a:cs typeface="Arial" pitchFamily="34" charset="0"/>
              </a:rPr>
              <a:t>pada</a:t>
            </a:r>
            <a:r>
              <a:rPr lang="en-US" sz="1450" b="1" dirty="0">
                <a:cs typeface="Arial" pitchFamily="34" charset="0"/>
              </a:rPr>
              <a:t> </a:t>
            </a:r>
            <a:r>
              <a:rPr lang="en-US" sz="1450" b="1" dirty="0" err="1">
                <a:cs typeface="Arial" pitchFamily="34" charset="0"/>
              </a:rPr>
              <a:t>tahun</a:t>
            </a:r>
            <a:r>
              <a:rPr lang="en-US" sz="1450" b="1" dirty="0">
                <a:cs typeface="Arial" pitchFamily="34" charset="0"/>
              </a:rPr>
              <a:t> 2020</a:t>
            </a:r>
            <a:endParaRPr lang="en-US" sz="1450" dirty="0">
              <a:cs typeface="Arial" pitchFamily="34" charset="0"/>
            </a:endParaRPr>
          </a:p>
        </p:txBody>
      </p:sp>
      <p:sp>
        <p:nvSpPr>
          <p:cNvPr id="9" name="Rectangle 8"/>
          <p:cNvSpPr/>
          <p:nvPr/>
        </p:nvSpPr>
        <p:spPr>
          <a:xfrm>
            <a:off x="285351" y="818009"/>
            <a:ext cx="9348922" cy="827723"/>
          </a:xfrm>
          <a:prstGeom prst="rect">
            <a:avLst/>
          </a:prstGeom>
          <a:solidFill>
            <a:schemeClr val="bg1"/>
          </a:solidFill>
          <a:ln w="57150"/>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err="1">
                <a:solidFill>
                  <a:schemeClr val="tx1"/>
                </a:solidFill>
                <a:latin typeface="Arial" pitchFamily="34" charset="0"/>
                <a:cs typeface="Arial" pitchFamily="34" charset="0"/>
              </a:rPr>
              <a:t>Visi</a:t>
            </a:r>
            <a:r>
              <a:rPr lang="en-US" sz="1600" b="1" dirty="0">
                <a:solidFill>
                  <a:schemeClr val="tx1"/>
                </a:solidFill>
                <a:latin typeface="Arial" pitchFamily="34" charset="0"/>
                <a:cs typeface="Arial" pitchFamily="34" charset="0"/>
              </a:rPr>
              <a:t> 2025</a:t>
            </a:r>
            <a:endParaRPr lang="id-ID" sz="1600" b="1" dirty="0">
              <a:solidFill>
                <a:schemeClr val="tx1"/>
              </a:solidFill>
              <a:latin typeface="Arial" pitchFamily="34" charset="0"/>
              <a:cs typeface="Arial" pitchFamily="34" charset="0"/>
            </a:endParaRPr>
          </a:p>
          <a:p>
            <a:pPr algn="ctr">
              <a:defRPr/>
            </a:pPr>
            <a:r>
              <a:rPr lang="en-US" sz="1600" b="1" i="1" dirty="0">
                <a:solidFill>
                  <a:schemeClr val="tx1"/>
                </a:solidFill>
                <a:latin typeface="Arial" pitchFamily="34" charset="0"/>
                <a:cs typeface="Arial" pitchFamily="34" charset="0"/>
              </a:rPr>
              <a:t>Locally Integrated, Globally Connected  for National Competitiveness and Social Welfare </a:t>
            </a:r>
            <a:endParaRPr lang="id-ID" sz="1600" b="1" i="1" dirty="0">
              <a:solidFill>
                <a:schemeClr val="tx1"/>
              </a:solidFill>
              <a:latin typeface="Arial" pitchFamily="34" charset="0"/>
              <a:cs typeface="Arial" pitchFamily="34" charset="0"/>
            </a:endParaRPr>
          </a:p>
        </p:txBody>
      </p:sp>
      <p:sp>
        <p:nvSpPr>
          <p:cNvPr id="3" name="Down Arrow 2"/>
          <p:cNvSpPr/>
          <p:nvPr/>
        </p:nvSpPr>
        <p:spPr>
          <a:xfrm>
            <a:off x="4732866" y="1592046"/>
            <a:ext cx="557213" cy="56673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Down Arrow 10"/>
          <p:cNvSpPr/>
          <p:nvPr/>
        </p:nvSpPr>
        <p:spPr>
          <a:xfrm>
            <a:off x="4724845" y="4014787"/>
            <a:ext cx="613965" cy="481013"/>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6395070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4731" y="533400"/>
            <a:ext cx="9225969" cy="544510"/>
          </a:xfrm>
          <a:noFill/>
          <a:ln>
            <a:noFill/>
            <a:miter lim="800000"/>
            <a:headEnd/>
            <a:tailEnd/>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03275" indent="-803275"/>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II(C). Kondisi Yang Diharapkan: Jaringan Sistem Logistik Nasional</a:t>
            </a:r>
            <a:endPar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grpSp>
        <p:nvGrpSpPr>
          <p:cNvPr id="15363" name="Group 4098"/>
          <p:cNvGrpSpPr>
            <a:grpSpLocks/>
          </p:cNvGrpSpPr>
          <p:nvPr/>
        </p:nvGrpSpPr>
        <p:grpSpPr bwMode="auto">
          <a:xfrm>
            <a:off x="-122369" y="1066800"/>
            <a:ext cx="9494969" cy="5494337"/>
            <a:chOff x="-87669" y="1056005"/>
            <a:chExt cx="8764125" cy="4381850"/>
          </a:xfrm>
        </p:grpSpPr>
        <p:grpSp>
          <p:nvGrpSpPr>
            <p:cNvPr id="15367" name="Group 4097"/>
            <p:cNvGrpSpPr>
              <a:grpSpLocks/>
            </p:cNvGrpSpPr>
            <p:nvPr/>
          </p:nvGrpSpPr>
          <p:grpSpPr bwMode="auto">
            <a:xfrm>
              <a:off x="467544" y="1056005"/>
              <a:ext cx="8208912" cy="4381850"/>
              <a:chOff x="1087120" y="1056005"/>
              <a:chExt cx="6049010" cy="4381850"/>
            </a:xfrm>
          </p:grpSpPr>
          <p:sp>
            <p:nvSpPr>
              <p:cNvPr id="15369" name="Oval 4"/>
              <p:cNvSpPr>
                <a:spLocks noChangeArrowheads="1"/>
              </p:cNvSpPr>
              <p:nvPr/>
            </p:nvSpPr>
            <p:spPr bwMode="auto">
              <a:xfrm>
                <a:off x="1548130" y="4171950"/>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370" name="Oval 5"/>
              <p:cNvSpPr>
                <a:spLocks noChangeArrowheads="1"/>
              </p:cNvSpPr>
              <p:nvPr/>
            </p:nvSpPr>
            <p:spPr bwMode="auto">
              <a:xfrm>
                <a:off x="1189990" y="3507740"/>
                <a:ext cx="51625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371" name="Oval 6"/>
              <p:cNvSpPr>
                <a:spLocks noChangeArrowheads="1"/>
              </p:cNvSpPr>
              <p:nvPr/>
            </p:nvSpPr>
            <p:spPr bwMode="auto">
              <a:xfrm>
                <a:off x="1705610" y="1338580"/>
                <a:ext cx="480060"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ct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8" name="Left-Right Arrow 7"/>
              <p:cNvSpPr>
                <a:spLocks noChangeArrowheads="1"/>
              </p:cNvSpPr>
              <p:nvPr/>
            </p:nvSpPr>
            <p:spPr bwMode="auto">
              <a:xfrm>
                <a:off x="1351764" y="4960548"/>
                <a:ext cx="3417982" cy="477307"/>
              </a:xfrm>
              <a:prstGeom prst="leftRightArrow">
                <a:avLst>
                  <a:gd name="adj1" fmla="val 50000"/>
                  <a:gd name="adj2" fmla="val 52870"/>
                </a:avLst>
              </a:prstGeom>
              <a:solidFill>
                <a:schemeClr val="bg1">
                  <a:lumMod val="100000"/>
                  <a:lumOff val="0"/>
                </a:schemeClr>
              </a:solidFill>
              <a:ln w="25400">
                <a:solidFill>
                  <a:schemeClr val="accent1">
                    <a:lumMod val="50000"/>
                    <a:lumOff val="0"/>
                  </a:schemeClr>
                </a:solidFill>
                <a:miter lim="800000"/>
                <a:headEnd/>
                <a:tailEnd/>
              </a:ln>
            </p:spPr>
            <p:txBody>
              <a:bodyPr anchor="ctr" upright="1"/>
              <a:lstStyle/>
              <a:p>
                <a:pPr algn="ctr" fontAlgn="auto">
                  <a:spcBef>
                    <a:spcPts val="0"/>
                  </a:spcBef>
                  <a:spcAft>
                    <a:spcPts val="0"/>
                  </a:spcAft>
                  <a:defRPr/>
                </a:pPr>
                <a:r>
                  <a:rPr lang="id-ID" b="1" dirty="0">
                    <a:solidFill>
                      <a:srgbClr val="000000"/>
                    </a:solidFill>
                    <a:latin typeface="Calibri"/>
                    <a:ea typeface="Times New Roman"/>
                    <a:cs typeface="Times New Roman"/>
                  </a:rPr>
                  <a:t>Integrasi Jaringan  Lokal dan Nasional</a:t>
                </a:r>
                <a:endParaRPr lang="en-US" dirty="0">
                  <a:latin typeface="Times New Roman"/>
                  <a:ea typeface="Times New Roman"/>
                </a:endParaRPr>
              </a:p>
            </p:txBody>
          </p:sp>
          <p:sp>
            <p:nvSpPr>
              <p:cNvPr id="9" name="Left-Right Arrow 8"/>
              <p:cNvSpPr>
                <a:spLocks noChangeArrowheads="1"/>
              </p:cNvSpPr>
              <p:nvPr/>
            </p:nvSpPr>
            <p:spPr bwMode="auto">
              <a:xfrm>
                <a:off x="4818874" y="4946622"/>
                <a:ext cx="2314916" cy="486169"/>
              </a:xfrm>
              <a:prstGeom prst="leftRightArrow">
                <a:avLst>
                  <a:gd name="adj1" fmla="val 50000"/>
                  <a:gd name="adj2" fmla="val 52908"/>
                </a:avLst>
              </a:prstGeom>
              <a:solidFill>
                <a:schemeClr val="bg1">
                  <a:lumMod val="100000"/>
                  <a:lumOff val="0"/>
                </a:schemeClr>
              </a:solidFill>
              <a:ln w="25400">
                <a:solidFill>
                  <a:schemeClr val="accent1">
                    <a:lumMod val="50000"/>
                    <a:lumOff val="0"/>
                  </a:schemeClr>
                </a:solidFill>
                <a:miter lim="800000"/>
                <a:headEnd/>
                <a:tailEnd/>
              </a:ln>
            </p:spPr>
            <p:txBody>
              <a:bodyPr anchor="ctr" upright="1"/>
              <a:lstStyle/>
              <a:p>
                <a:pPr algn="ctr" fontAlgn="auto">
                  <a:spcBef>
                    <a:spcPts val="0"/>
                  </a:spcBef>
                  <a:spcAft>
                    <a:spcPts val="0"/>
                  </a:spcAft>
                  <a:defRPr/>
                </a:pPr>
                <a:r>
                  <a:rPr lang="id-ID" b="1" dirty="0">
                    <a:solidFill>
                      <a:srgbClr val="000000"/>
                    </a:solidFill>
                    <a:latin typeface="Calibri"/>
                    <a:ea typeface="Times New Roman"/>
                    <a:cs typeface="Times New Roman"/>
                  </a:rPr>
                  <a:t>Koneksi Jaringan  Global</a:t>
                </a:r>
                <a:endParaRPr lang="en-US" dirty="0">
                  <a:latin typeface="Times New Roman"/>
                  <a:ea typeface="Times New Roman"/>
                </a:endParaRPr>
              </a:p>
            </p:txBody>
          </p:sp>
          <p:sp>
            <p:nvSpPr>
              <p:cNvPr id="15374" name="AutoShape 5"/>
              <p:cNvSpPr>
                <a:spLocks noChangeArrowheads="1"/>
              </p:cNvSpPr>
              <p:nvPr/>
            </p:nvSpPr>
            <p:spPr bwMode="auto">
              <a:xfrm>
                <a:off x="5810885" y="1327150"/>
                <a:ext cx="1126858" cy="115316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en-US" sz="1200" b="1">
                    <a:solidFill>
                      <a:srgbClr val="FFFFFF"/>
                    </a:solidFill>
                    <a:latin typeface="Times New Roman" pitchFamily="18" charset="0"/>
                    <a:cs typeface="Times New Roman" pitchFamily="18" charset="0"/>
                  </a:rPr>
                  <a:t>Pelabuhan </a:t>
                </a:r>
                <a:r>
                  <a:rPr lang="id-ID" sz="1200" b="1">
                    <a:solidFill>
                      <a:srgbClr val="FFFFFF"/>
                    </a:solidFill>
                    <a:latin typeface="Times New Roman" pitchFamily="18" charset="0"/>
                    <a:cs typeface="Times New Roman" pitchFamily="18" charset="0"/>
                  </a:rPr>
                  <a:t>Hub </a:t>
                </a:r>
                <a:r>
                  <a:rPr lang="en-US" sz="1200" b="1">
                    <a:solidFill>
                      <a:srgbClr val="FFFFFF"/>
                    </a:solidFill>
                    <a:latin typeface="Times New Roman" pitchFamily="18" charset="0"/>
                    <a:cs typeface="Times New Roman" pitchFamily="18" charset="0"/>
                  </a:rPr>
                  <a:t>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EROPA</a:t>
                </a:r>
                <a:endParaRPr lang="en-US" sz="1200">
                  <a:latin typeface="Times New Roman" pitchFamily="18" charset="0"/>
                  <a:cs typeface="Times New Roman" pitchFamily="18" charset="0"/>
                </a:endParaRPr>
              </a:p>
            </p:txBody>
          </p:sp>
          <p:sp>
            <p:nvSpPr>
              <p:cNvPr id="11" name="AutoShape 6"/>
              <p:cNvSpPr>
                <a:spLocks noChangeArrowheads="1"/>
              </p:cNvSpPr>
              <p:nvPr/>
            </p:nvSpPr>
            <p:spPr bwMode="auto">
              <a:xfrm>
                <a:off x="3371905" y="1637128"/>
                <a:ext cx="750973" cy="472243"/>
              </a:xfrm>
              <a:prstGeom prst="roundRect">
                <a:avLst>
                  <a:gd name="adj" fmla="val 16667"/>
                </a:avLst>
              </a:prstGeom>
              <a:solidFill>
                <a:schemeClr val="accent3">
                  <a:lumMod val="50000"/>
                  <a:lumOff val="0"/>
                </a:schemeClr>
              </a:solidFill>
              <a:ln w="15875">
                <a:solidFill>
                  <a:srgbClr val="243F60"/>
                </a:solidFill>
                <a:round/>
                <a:headEnd/>
                <a:tailEnd/>
              </a:ln>
            </p:spPr>
            <p:txBody>
              <a:bodyPr anchor="ctr" upright="1"/>
              <a:lstStyle/>
              <a:p>
                <a:pPr algn="ctr" fontAlgn="auto">
                  <a:spcBef>
                    <a:spcPts val="0"/>
                  </a:spcBef>
                  <a:spcAft>
                    <a:spcPts val="0"/>
                  </a:spcAft>
                  <a:defRPr/>
                </a:pPr>
                <a:r>
                  <a:rPr lang="en-US" sz="1000" b="1" dirty="0" err="1">
                    <a:solidFill>
                      <a:srgbClr val="FFFF00"/>
                    </a:solidFill>
                    <a:latin typeface="Times New Roman"/>
                    <a:ea typeface="Times New Roman"/>
                    <a:cs typeface="Times New Roman"/>
                  </a:rPr>
                  <a:t>Antar</a:t>
                </a:r>
                <a:r>
                  <a:rPr lang="en-US" sz="1000" b="1" dirty="0">
                    <a:solidFill>
                      <a:srgbClr val="FFFF00"/>
                    </a:solidFill>
                    <a:latin typeface="Times New Roman"/>
                    <a:ea typeface="Times New Roman"/>
                    <a:cs typeface="Times New Roman"/>
                  </a:rPr>
                  <a:t> </a:t>
                </a:r>
                <a:r>
                  <a:rPr lang="id-ID" sz="1000" b="1" dirty="0">
                    <a:solidFill>
                      <a:srgbClr val="FFFF00"/>
                    </a:solidFill>
                    <a:latin typeface="Times New Roman"/>
                    <a:ea typeface="Times New Roman"/>
                    <a:cs typeface="Times New Roman"/>
                  </a:rPr>
                  <a:t>P</a:t>
                </a:r>
                <a:r>
                  <a:rPr lang="en-US" sz="1000" b="1" dirty="0" err="1">
                    <a:solidFill>
                      <a:srgbClr val="FFFF00"/>
                    </a:solidFill>
                    <a:latin typeface="Times New Roman"/>
                    <a:ea typeface="Times New Roman"/>
                    <a:cs typeface="Times New Roman"/>
                  </a:rPr>
                  <a:t>ulau</a:t>
                </a:r>
                <a:endParaRPr lang="en-US" sz="1200" dirty="0">
                  <a:latin typeface="Times New Roman"/>
                  <a:ea typeface="Times New Roman"/>
                </a:endParaRPr>
              </a:p>
            </p:txBody>
          </p:sp>
          <p:sp>
            <p:nvSpPr>
              <p:cNvPr id="15376" name="Oval 11"/>
              <p:cNvSpPr>
                <a:spLocks noChangeArrowheads="1"/>
              </p:cNvSpPr>
              <p:nvPr/>
            </p:nvSpPr>
            <p:spPr bwMode="auto">
              <a:xfrm>
                <a:off x="2520950" y="1975485"/>
                <a:ext cx="716280" cy="396240"/>
              </a:xfrm>
              <a:prstGeom prst="ellipse">
                <a:avLst/>
              </a:prstGeom>
              <a:solidFill>
                <a:srgbClr val="990099"/>
              </a:solidFill>
              <a:ln w="19050">
                <a:solidFill>
                  <a:srgbClr val="0070C0"/>
                </a:solidFill>
                <a:round/>
                <a:headEnd/>
                <a:tailEnd/>
              </a:ln>
            </p:spPr>
            <p:txBody>
              <a:bodyPr anchor="ctr"/>
              <a:lstStyle/>
              <a:p>
                <a:pPr algn="ctr">
                  <a:lnSpc>
                    <a:spcPct val="70000"/>
                  </a:lnSpc>
                </a:pPr>
                <a:r>
                  <a:rPr lang="en-US" sz="1200" b="1">
                    <a:solidFill>
                      <a:srgbClr val="FFFFFF"/>
                    </a:solidFill>
                    <a:latin typeface="Times New Roman" pitchFamily="18" charset="0"/>
                    <a:cs typeface="Times New Roman" pitchFamily="18" charset="0"/>
                  </a:rPr>
                  <a:t>Kota</a:t>
                </a:r>
                <a:r>
                  <a:rPr lang="id-ID" sz="1200" b="1">
                    <a:solidFill>
                      <a:srgbClr val="FFFFFF"/>
                    </a:solidFill>
                    <a:latin typeface="Times New Roman" pitchFamily="18" charset="0"/>
                    <a:cs typeface="Times New Roman" pitchFamily="18" charset="0"/>
                  </a:rPr>
                  <a:t>/</a:t>
                </a:r>
                <a:endParaRPr lang="en-US" sz="1200">
                  <a:latin typeface="Times New Roman" pitchFamily="18" charset="0"/>
                  <a:cs typeface="Times New Roman" pitchFamily="18" charset="0"/>
                </a:endParaRPr>
              </a:p>
              <a:p>
                <a:pPr algn="ctr">
                  <a:lnSpc>
                    <a:spcPct val="70000"/>
                  </a:lnSpc>
                </a:pPr>
                <a:r>
                  <a:rPr lang="id-ID" sz="1200" b="1">
                    <a:solidFill>
                      <a:srgbClr val="FFFFFF"/>
                    </a:solidFill>
                    <a:latin typeface="Times New Roman" pitchFamily="18" charset="0"/>
                    <a:cs typeface="Times New Roman" pitchFamily="18" charset="0"/>
                  </a:rPr>
                  <a:t>Kab</a:t>
                </a:r>
                <a:endParaRPr lang="en-US" sz="1200">
                  <a:latin typeface="Times New Roman" pitchFamily="18" charset="0"/>
                  <a:cs typeface="Times New Roman" pitchFamily="18" charset="0"/>
                </a:endParaRPr>
              </a:p>
            </p:txBody>
          </p:sp>
          <p:sp>
            <p:nvSpPr>
              <p:cNvPr id="15377" name="AutoShape 11"/>
              <p:cNvSpPr>
                <a:spLocks noChangeArrowheads="1"/>
              </p:cNvSpPr>
              <p:nvPr/>
            </p:nvSpPr>
            <p:spPr bwMode="auto">
              <a:xfrm>
                <a:off x="6033770" y="2372360"/>
                <a:ext cx="1102360" cy="127635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id-ID" sz="1200" b="1">
                    <a:solidFill>
                      <a:srgbClr val="FFFFFF"/>
                    </a:solidFill>
                    <a:latin typeface="Times New Roman" pitchFamily="18" charset="0"/>
                    <a:cs typeface="Times New Roman" pitchFamily="18" charset="0"/>
                  </a:rPr>
                  <a:t>Pelabuhan Hub </a:t>
                </a:r>
                <a:r>
                  <a:rPr lang="en-US" sz="1200" b="1">
                    <a:solidFill>
                      <a:srgbClr val="FFFFFF"/>
                    </a:solidFill>
                    <a:latin typeface="Times New Roman" pitchFamily="18" charset="0"/>
                    <a:cs typeface="Times New Roman" pitchFamily="18" charset="0"/>
                  </a:rPr>
                  <a:t> 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ASIA</a:t>
                </a:r>
                <a:endParaRPr lang="en-US" sz="1200">
                  <a:latin typeface="Times New Roman" pitchFamily="18" charset="0"/>
                  <a:cs typeface="Times New Roman" pitchFamily="18" charset="0"/>
                </a:endParaRPr>
              </a:p>
            </p:txBody>
          </p:sp>
          <p:sp>
            <p:nvSpPr>
              <p:cNvPr id="15378" name="AutoShape 12"/>
              <p:cNvSpPr>
                <a:spLocks noChangeArrowheads="1"/>
              </p:cNvSpPr>
              <p:nvPr/>
            </p:nvSpPr>
            <p:spPr bwMode="auto">
              <a:xfrm>
                <a:off x="5771515" y="3515360"/>
                <a:ext cx="1093470" cy="122047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id-ID" sz="1200" b="1">
                    <a:solidFill>
                      <a:srgbClr val="FFFFFF"/>
                    </a:solidFill>
                    <a:latin typeface="Times New Roman" pitchFamily="18" charset="0"/>
                    <a:cs typeface="Times New Roman" pitchFamily="18" charset="0"/>
                  </a:rPr>
                  <a:t>P</a:t>
                </a:r>
                <a:r>
                  <a:rPr lang="en-US" sz="1200" b="1">
                    <a:solidFill>
                      <a:srgbClr val="FFFFFF"/>
                    </a:solidFill>
                    <a:latin typeface="Times New Roman" pitchFamily="18" charset="0"/>
                    <a:cs typeface="Times New Roman" pitchFamily="18" charset="0"/>
                  </a:rPr>
                  <a:t>elabuhan </a:t>
                </a:r>
                <a:r>
                  <a:rPr lang="id-ID" sz="1200" b="1">
                    <a:solidFill>
                      <a:srgbClr val="FFFFFF"/>
                    </a:solidFill>
                    <a:latin typeface="Times New Roman" pitchFamily="18" charset="0"/>
                    <a:cs typeface="Times New Roman" pitchFamily="18" charset="0"/>
                  </a:rPr>
                  <a:t>Hub </a:t>
                </a:r>
                <a:r>
                  <a:rPr lang="en-US" sz="1200" b="1">
                    <a:solidFill>
                      <a:srgbClr val="FFFFFF"/>
                    </a:solidFill>
                    <a:latin typeface="Times New Roman" pitchFamily="18" charset="0"/>
                    <a:cs typeface="Times New Roman" pitchFamily="18" charset="0"/>
                  </a:rPr>
                  <a:t>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AMERIKA</a:t>
                </a:r>
                <a:endParaRPr lang="en-US" sz="1200">
                  <a:latin typeface="Times New Roman" pitchFamily="18" charset="0"/>
                  <a:cs typeface="Times New Roman" pitchFamily="18" charset="0"/>
                </a:endParaRPr>
              </a:p>
            </p:txBody>
          </p:sp>
          <p:sp>
            <p:nvSpPr>
              <p:cNvPr id="15379" name="AutoShape 13"/>
              <p:cNvSpPr>
                <a:spLocks noChangeArrowheads="1"/>
              </p:cNvSpPr>
              <p:nvPr/>
            </p:nvSpPr>
            <p:spPr bwMode="auto">
              <a:xfrm>
                <a:off x="4433570" y="2323465"/>
                <a:ext cx="1111250" cy="1284605"/>
              </a:xfrm>
              <a:prstGeom prst="star8">
                <a:avLst>
                  <a:gd name="adj" fmla="val 38250"/>
                </a:avLst>
              </a:prstGeom>
              <a:solidFill>
                <a:srgbClr val="B6DDE8"/>
              </a:solidFill>
              <a:ln w="9525">
                <a:solidFill>
                  <a:srgbClr val="1F497D"/>
                </a:solidFill>
                <a:miter lim="800000"/>
                <a:headEnd/>
                <a:tailEnd/>
              </a:ln>
            </p:spPr>
            <p:txBody>
              <a:bodyPr lIns="0" tIns="0" rIns="0" bIns="0" anchor="ctr"/>
              <a:lstStyle/>
              <a:p>
                <a:pPr algn="ctr">
                  <a:spcBef>
                    <a:spcPts val="600"/>
                  </a:spcBef>
                </a:pPr>
                <a:r>
                  <a:rPr lang="id-ID" sz="12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ctr"/>
                <a:r>
                  <a:rPr lang="id-ID" sz="1200" b="1">
                    <a:solidFill>
                      <a:srgbClr val="000000"/>
                    </a:solidFill>
                    <a:latin typeface="Times New Roman" pitchFamily="18" charset="0"/>
                    <a:cs typeface="Times New Roman" pitchFamily="18" charset="0"/>
                  </a:rPr>
                  <a:t>Pelabuhan Hub</a:t>
                </a:r>
                <a:endParaRPr lang="en-US" sz="1200">
                  <a:latin typeface="Times New Roman" pitchFamily="18" charset="0"/>
                  <a:cs typeface="Times New Roman" pitchFamily="18" charset="0"/>
                </a:endParaRPr>
              </a:p>
              <a:p>
                <a:pPr algn="ctr"/>
                <a:r>
                  <a:rPr lang="en-US" sz="1200" b="1">
                    <a:solidFill>
                      <a:srgbClr val="000000"/>
                    </a:solidFill>
                    <a:latin typeface="Times New Roman" pitchFamily="18" charset="0"/>
                    <a:cs typeface="Times New Roman" pitchFamily="18" charset="0"/>
                  </a:rPr>
                  <a:t>Internasiona</a:t>
                </a:r>
                <a:r>
                  <a:rPr lang="id-ID" sz="1200" b="1">
                    <a:solidFill>
                      <a:srgbClr val="000000"/>
                    </a:solidFill>
                    <a:latin typeface="Times New Roman" pitchFamily="18" charset="0"/>
                    <a:cs typeface="Times New Roman" pitchFamily="18" charset="0"/>
                  </a:rPr>
                  <a:t>l</a:t>
                </a:r>
                <a:r>
                  <a:rPr lang="en-US" sz="1200" b="1">
                    <a:solidFill>
                      <a:srgbClr val="000000"/>
                    </a:solidFill>
                    <a:latin typeface="Times New Roman" pitchFamily="18" charset="0"/>
                    <a:cs typeface="Times New Roman" pitchFamily="18" charset="0"/>
                  </a:rPr>
                  <a:t> Indonesia</a:t>
                </a:r>
                <a:endParaRPr lang="en-US" sz="1200">
                  <a:latin typeface="Times New Roman" pitchFamily="18" charset="0"/>
                  <a:cs typeface="Times New Roman" pitchFamily="18" charset="0"/>
                </a:endParaRPr>
              </a:p>
            </p:txBody>
          </p:sp>
          <p:sp>
            <p:nvSpPr>
              <p:cNvPr id="15380" name="AutoShape 14"/>
              <p:cNvSpPr>
                <a:spLocks noChangeArrowheads="1"/>
              </p:cNvSpPr>
              <p:nvPr/>
            </p:nvSpPr>
            <p:spPr bwMode="auto">
              <a:xfrm rot="8999705">
                <a:off x="5540375" y="2404745"/>
                <a:ext cx="344170" cy="174625"/>
              </a:xfrm>
              <a:prstGeom prst="leftRightArrow">
                <a:avLst>
                  <a:gd name="adj1" fmla="val 50000"/>
                  <a:gd name="adj2" fmla="val 39418"/>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381" name="AutoShape 15"/>
              <p:cNvSpPr>
                <a:spLocks noChangeArrowheads="1"/>
              </p:cNvSpPr>
              <p:nvPr/>
            </p:nvSpPr>
            <p:spPr bwMode="auto">
              <a:xfrm>
                <a:off x="5648960" y="2894330"/>
                <a:ext cx="342900" cy="180975"/>
              </a:xfrm>
              <a:prstGeom prst="leftRightArrow">
                <a:avLst>
                  <a:gd name="adj1" fmla="val 50000"/>
                  <a:gd name="adj2" fmla="val 37895"/>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382" name="AutoShape 16"/>
              <p:cNvSpPr>
                <a:spLocks noChangeArrowheads="1"/>
              </p:cNvSpPr>
              <p:nvPr/>
            </p:nvSpPr>
            <p:spPr bwMode="auto">
              <a:xfrm rot="-8531056">
                <a:off x="5520055" y="3454400"/>
                <a:ext cx="344170" cy="180340"/>
              </a:xfrm>
              <a:prstGeom prst="leftRightArrow">
                <a:avLst>
                  <a:gd name="adj1" fmla="val 50000"/>
                  <a:gd name="adj2" fmla="val 38169"/>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9" name="AutoShape 17"/>
              <p:cNvSpPr>
                <a:spLocks noChangeArrowheads="1"/>
              </p:cNvSpPr>
              <p:nvPr/>
            </p:nvSpPr>
            <p:spPr bwMode="auto">
              <a:xfrm>
                <a:off x="3371905" y="2713283"/>
                <a:ext cx="750973" cy="472243"/>
              </a:xfrm>
              <a:prstGeom prst="roundRect">
                <a:avLst>
                  <a:gd name="adj" fmla="val 16667"/>
                </a:avLst>
              </a:prstGeom>
              <a:solidFill>
                <a:schemeClr val="accent3">
                  <a:lumMod val="50000"/>
                  <a:lumOff val="0"/>
                </a:schemeClr>
              </a:solidFill>
              <a:ln w="15875">
                <a:solidFill>
                  <a:srgbClr val="243F60"/>
                </a:solidFill>
                <a:round/>
                <a:headEnd/>
                <a:tailEnd/>
              </a:ln>
            </p:spPr>
            <p:txBody>
              <a:bodyPr anchor="ctr" upright="1"/>
              <a:lstStyle/>
              <a:p>
                <a:pPr algn="ctr" fontAlgn="auto">
                  <a:spcBef>
                    <a:spcPts val="0"/>
                  </a:spcBef>
                  <a:spcAft>
                    <a:spcPts val="0"/>
                  </a:spcAft>
                  <a:defRPr/>
                </a:pPr>
                <a:r>
                  <a:rPr lang="en-US" sz="1000" b="1" dirty="0" err="1">
                    <a:solidFill>
                      <a:srgbClr val="FFFF00"/>
                    </a:solidFill>
                    <a:latin typeface="Times New Roman"/>
                    <a:ea typeface="Times New Roman"/>
                    <a:cs typeface="Times New Roman"/>
                  </a:rPr>
                  <a:t>Antar</a:t>
                </a:r>
                <a:r>
                  <a:rPr lang="en-US" sz="1000" b="1" dirty="0">
                    <a:solidFill>
                      <a:srgbClr val="FFFF00"/>
                    </a:solidFill>
                    <a:latin typeface="Times New Roman"/>
                    <a:ea typeface="Times New Roman"/>
                    <a:cs typeface="Times New Roman"/>
                  </a:rPr>
                  <a:t> </a:t>
                </a:r>
                <a:r>
                  <a:rPr lang="id-ID" sz="1000" b="1" dirty="0">
                    <a:solidFill>
                      <a:srgbClr val="FFFF00"/>
                    </a:solidFill>
                    <a:latin typeface="Times New Roman"/>
                    <a:ea typeface="Times New Roman"/>
                    <a:cs typeface="Times New Roman"/>
                  </a:rPr>
                  <a:t>P</a:t>
                </a:r>
                <a:r>
                  <a:rPr lang="en-US" sz="1000" b="1" dirty="0" err="1">
                    <a:solidFill>
                      <a:srgbClr val="FFFF00"/>
                    </a:solidFill>
                    <a:latin typeface="Times New Roman"/>
                    <a:ea typeface="Times New Roman"/>
                    <a:cs typeface="Times New Roman"/>
                  </a:rPr>
                  <a:t>ulau</a:t>
                </a:r>
                <a:endParaRPr lang="en-US" sz="1200" dirty="0">
                  <a:latin typeface="Times New Roman"/>
                  <a:ea typeface="Times New Roman"/>
                </a:endParaRPr>
              </a:p>
            </p:txBody>
          </p:sp>
          <p:sp>
            <p:nvSpPr>
              <p:cNvPr id="20" name="AutoShape 18"/>
              <p:cNvSpPr>
                <a:spLocks noChangeArrowheads="1"/>
              </p:cNvSpPr>
              <p:nvPr/>
            </p:nvSpPr>
            <p:spPr bwMode="auto">
              <a:xfrm>
                <a:off x="3392960" y="3784374"/>
                <a:ext cx="750973" cy="469710"/>
              </a:xfrm>
              <a:prstGeom prst="roundRect">
                <a:avLst>
                  <a:gd name="adj" fmla="val 16667"/>
                </a:avLst>
              </a:prstGeom>
              <a:solidFill>
                <a:schemeClr val="accent3">
                  <a:lumMod val="50000"/>
                  <a:lumOff val="0"/>
                </a:schemeClr>
              </a:solidFill>
              <a:ln w="15875">
                <a:solidFill>
                  <a:schemeClr val="accent1">
                    <a:lumMod val="100000"/>
                    <a:lumOff val="0"/>
                  </a:schemeClr>
                </a:solidFill>
                <a:round/>
                <a:headEnd/>
                <a:tailEnd/>
              </a:ln>
            </p:spPr>
            <p:txBody>
              <a:bodyPr anchor="ctr" upright="1"/>
              <a:lstStyle/>
              <a:p>
                <a:pPr algn="ctr" fontAlgn="auto">
                  <a:spcBef>
                    <a:spcPts val="0"/>
                  </a:spcBef>
                  <a:spcAft>
                    <a:spcPts val="0"/>
                  </a:spcAft>
                  <a:defRPr/>
                </a:pPr>
                <a:r>
                  <a:rPr lang="en-US" sz="1000" b="1" dirty="0" err="1">
                    <a:solidFill>
                      <a:srgbClr val="FFFF00"/>
                    </a:solidFill>
                    <a:latin typeface="Times New Roman"/>
                    <a:ea typeface="Times New Roman"/>
                    <a:cs typeface="Times New Roman"/>
                  </a:rPr>
                  <a:t>Antar</a:t>
                </a:r>
                <a:r>
                  <a:rPr lang="en-US" sz="1000" b="1" dirty="0">
                    <a:solidFill>
                      <a:srgbClr val="FFFF00"/>
                    </a:solidFill>
                    <a:latin typeface="Times New Roman"/>
                    <a:ea typeface="Times New Roman"/>
                    <a:cs typeface="Times New Roman"/>
                  </a:rPr>
                  <a:t> </a:t>
                </a:r>
                <a:r>
                  <a:rPr lang="id-ID" sz="1000" b="1" dirty="0">
                    <a:solidFill>
                      <a:srgbClr val="FFFF00"/>
                    </a:solidFill>
                    <a:latin typeface="Times New Roman"/>
                    <a:ea typeface="Times New Roman"/>
                    <a:cs typeface="Times New Roman"/>
                  </a:rPr>
                  <a:t>P</a:t>
                </a:r>
                <a:r>
                  <a:rPr lang="en-US" sz="1000" b="1" dirty="0" err="1">
                    <a:solidFill>
                      <a:srgbClr val="FFFF00"/>
                    </a:solidFill>
                    <a:latin typeface="Times New Roman"/>
                    <a:ea typeface="Times New Roman"/>
                    <a:cs typeface="Times New Roman"/>
                  </a:rPr>
                  <a:t>ulau</a:t>
                </a:r>
                <a:endParaRPr lang="en-US" sz="1200" dirty="0">
                  <a:latin typeface="Times New Roman"/>
                  <a:ea typeface="Times New Roman"/>
                </a:endParaRPr>
              </a:p>
            </p:txBody>
          </p:sp>
          <p:cxnSp>
            <p:nvCxnSpPr>
              <p:cNvPr id="15385" name="AutoShape 19"/>
              <p:cNvCxnSpPr>
                <a:cxnSpLocks noChangeShapeType="1"/>
              </p:cNvCxnSpPr>
              <p:nvPr/>
            </p:nvCxnSpPr>
            <p:spPr bwMode="auto">
              <a:xfrm>
                <a:off x="4173855" y="2110105"/>
                <a:ext cx="490220" cy="4972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386" name="AutoShape 20"/>
              <p:cNvCxnSpPr>
                <a:cxnSpLocks noChangeShapeType="1"/>
              </p:cNvCxnSpPr>
              <p:nvPr/>
            </p:nvCxnSpPr>
            <p:spPr bwMode="auto">
              <a:xfrm flipV="1">
                <a:off x="4173855" y="3378200"/>
                <a:ext cx="490220" cy="44132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387" name="AutoShape 21"/>
              <p:cNvCxnSpPr>
                <a:cxnSpLocks noChangeShapeType="1"/>
              </p:cNvCxnSpPr>
              <p:nvPr/>
            </p:nvCxnSpPr>
            <p:spPr bwMode="auto">
              <a:xfrm>
                <a:off x="4117340" y="2987040"/>
                <a:ext cx="374015"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388" name="AutoShape 25"/>
              <p:cNvCxnSpPr>
                <a:cxnSpLocks noChangeShapeType="1"/>
              </p:cNvCxnSpPr>
              <p:nvPr/>
            </p:nvCxnSpPr>
            <p:spPr bwMode="auto">
              <a:xfrm flipH="1">
                <a:off x="1677670" y="2979420"/>
                <a:ext cx="526415" cy="63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389" name="AutoShape 27"/>
              <p:cNvCxnSpPr>
                <a:cxnSpLocks noChangeShapeType="1"/>
              </p:cNvCxnSpPr>
              <p:nvPr/>
            </p:nvCxnSpPr>
            <p:spPr bwMode="auto">
              <a:xfrm flipH="1" flipV="1">
                <a:off x="3014980" y="2322830"/>
                <a:ext cx="419735" cy="3448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390" name="AutoShape 28"/>
              <p:cNvCxnSpPr>
                <a:cxnSpLocks noChangeShapeType="1"/>
              </p:cNvCxnSpPr>
              <p:nvPr/>
            </p:nvCxnSpPr>
            <p:spPr bwMode="auto">
              <a:xfrm flipH="1">
                <a:off x="3009265" y="3209925"/>
                <a:ext cx="361950" cy="40386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391" name="AutoShape 29"/>
              <p:cNvCxnSpPr>
                <a:cxnSpLocks noChangeShapeType="1"/>
              </p:cNvCxnSpPr>
              <p:nvPr/>
            </p:nvCxnSpPr>
            <p:spPr bwMode="auto">
              <a:xfrm flipH="1">
                <a:off x="2996565" y="2980055"/>
                <a:ext cx="310515"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392" name="AutoShape 30"/>
              <p:cNvCxnSpPr>
                <a:cxnSpLocks noChangeShapeType="1"/>
              </p:cNvCxnSpPr>
              <p:nvPr/>
            </p:nvCxnSpPr>
            <p:spPr bwMode="auto">
              <a:xfrm flipH="1">
                <a:off x="3778885" y="2160905"/>
                <a:ext cx="6985" cy="50165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393" name="AutoShape 31"/>
              <p:cNvCxnSpPr>
                <a:cxnSpLocks noChangeShapeType="1"/>
              </p:cNvCxnSpPr>
              <p:nvPr/>
            </p:nvCxnSpPr>
            <p:spPr bwMode="auto">
              <a:xfrm>
                <a:off x="3785870" y="3258185"/>
                <a:ext cx="0" cy="48133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5394" name="Oval 29"/>
              <p:cNvSpPr>
                <a:spLocks noChangeArrowheads="1"/>
              </p:cNvSpPr>
              <p:nvPr/>
            </p:nvSpPr>
            <p:spPr bwMode="auto">
              <a:xfrm>
                <a:off x="1087120" y="2743835"/>
                <a:ext cx="517525" cy="440690"/>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395" name="Arc 36"/>
              <p:cNvSpPr>
                <a:spLocks/>
              </p:cNvSpPr>
              <p:nvPr/>
            </p:nvSpPr>
            <p:spPr bwMode="auto">
              <a:xfrm flipH="1">
                <a:off x="2625725" y="1387475"/>
                <a:ext cx="76835" cy="39878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396" name="Arc 37"/>
              <p:cNvSpPr>
                <a:spLocks/>
              </p:cNvSpPr>
              <p:nvPr/>
            </p:nvSpPr>
            <p:spPr bwMode="auto">
              <a:xfrm rot="1066300" flipH="1" flipV="1">
                <a:off x="2536825" y="2292985"/>
                <a:ext cx="167005" cy="416560"/>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397" name="Arc 38"/>
              <p:cNvSpPr>
                <a:spLocks/>
              </p:cNvSpPr>
              <p:nvPr/>
            </p:nvSpPr>
            <p:spPr bwMode="auto">
              <a:xfrm rot="484116" flipH="1" flipV="1">
                <a:off x="2510155" y="3209925"/>
                <a:ext cx="254635" cy="358775"/>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cxnSp>
            <p:nvCxnSpPr>
              <p:cNvPr id="15398" name="AutoShape 39"/>
              <p:cNvCxnSpPr>
                <a:cxnSpLocks noChangeShapeType="1"/>
              </p:cNvCxnSpPr>
              <p:nvPr/>
            </p:nvCxnSpPr>
            <p:spPr bwMode="auto">
              <a:xfrm flipH="1">
                <a:off x="1539875" y="1696720"/>
                <a:ext cx="180340" cy="3067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399" name="AutoShape 40"/>
              <p:cNvCxnSpPr>
                <a:cxnSpLocks noChangeShapeType="1"/>
              </p:cNvCxnSpPr>
              <p:nvPr/>
            </p:nvCxnSpPr>
            <p:spPr bwMode="auto">
              <a:xfrm flipH="1">
                <a:off x="1287780" y="2439670"/>
                <a:ext cx="66675" cy="25971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00" name="AutoShape 41"/>
              <p:cNvCxnSpPr>
                <a:cxnSpLocks noChangeShapeType="1"/>
              </p:cNvCxnSpPr>
              <p:nvPr/>
            </p:nvCxnSpPr>
            <p:spPr bwMode="auto">
              <a:xfrm>
                <a:off x="1288415" y="3215005"/>
                <a:ext cx="1270" cy="29718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01" name="AutoShape 42"/>
              <p:cNvCxnSpPr>
                <a:cxnSpLocks noChangeShapeType="1"/>
              </p:cNvCxnSpPr>
              <p:nvPr/>
            </p:nvCxnSpPr>
            <p:spPr bwMode="auto">
              <a:xfrm>
                <a:off x="1450340" y="3967480"/>
                <a:ext cx="139700" cy="22669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5402" name="Oval 37"/>
              <p:cNvSpPr>
                <a:spLocks noChangeArrowheads="1"/>
              </p:cNvSpPr>
              <p:nvPr/>
            </p:nvSpPr>
            <p:spPr bwMode="auto">
              <a:xfrm>
                <a:off x="1796415" y="3627120"/>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403" name="Oval 38"/>
              <p:cNvSpPr>
                <a:spLocks noChangeArrowheads="1"/>
              </p:cNvSpPr>
              <p:nvPr/>
            </p:nvSpPr>
            <p:spPr bwMode="auto">
              <a:xfrm>
                <a:off x="1632585" y="3080385"/>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404" name="Oval 39"/>
              <p:cNvSpPr>
                <a:spLocks noChangeArrowheads="1"/>
              </p:cNvSpPr>
              <p:nvPr/>
            </p:nvSpPr>
            <p:spPr bwMode="auto">
              <a:xfrm>
                <a:off x="1658620" y="2439670"/>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405" name="Oval 40"/>
              <p:cNvSpPr>
                <a:spLocks noChangeArrowheads="1"/>
              </p:cNvSpPr>
              <p:nvPr/>
            </p:nvSpPr>
            <p:spPr bwMode="auto">
              <a:xfrm>
                <a:off x="1835785" y="1831340"/>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cxnSp>
            <p:nvCxnSpPr>
              <p:cNvPr id="15406" name="AutoShape 42"/>
              <p:cNvCxnSpPr>
                <a:cxnSpLocks noChangeShapeType="1"/>
              </p:cNvCxnSpPr>
              <p:nvPr/>
            </p:nvCxnSpPr>
            <p:spPr bwMode="auto">
              <a:xfrm>
                <a:off x="1972945" y="1691005"/>
                <a:ext cx="139700" cy="22669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07" name="AutoShape 42"/>
              <p:cNvCxnSpPr>
                <a:cxnSpLocks noChangeShapeType="1"/>
              </p:cNvCxnSpPr>
              <p:nvPr/>
            </p:nvCxnSpPr>
            <p:spPr bwMode="auto">
              <a:xfrm>
                <a:off x="1577975" y="3036570"/>
                <a:ext cx="139700" cy="22669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08" name="AutoShape 42"/>
              <p:cNvCxnSpPr>
                <a:cxnSpLocks noChangeShapeType="1"/>
              </p:cNvCxnSpPr>
              <p:nvPr/>
            </p:nvCxnSpPr>
            <p:spPr bwMode="auto">
              <a:xfrm>
                <a:off x="1652270" y="2331085"/>
                <a:ext cx="139700" cy="22669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09" name="AutoShape 22"/>
              <p:cNvCxnSpPr>
                <a:cxnSpLocks noChangeShapeType="1"/>
              </p:cNvCxnSpPr>
              <p:nvPr/>
            </p:nvCxnSpPr>
            <p:spPr bwMode="auto">
              <a:xfrm flipH="1" flipV="1">
                <a:off x="1671955" y="3744595"/>
                <a:ext cx="230505" cy="15557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10" name="AutoShape 26"/>
              <p:cNvCxnSpPr>
                <a:cxnSpLocks noChangeShapeType="1"/>
              </p:cNvCxnSpPr>
              <p:nvPr/>
            </p:nvCxnSpPr>
            <p:spPr bwMode="auto">
              <a:xfrm flipH="1">
                <a:off x="1597025" y="3345815"/>
                <a:ext cx="197485" cy="24193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11" name="AutoShape 26"/>
              <p:cNvCxnSpPr>
                <a:cxnSpLocks noChangeShapeType="1"/>
              </p:cNvCxnSpPr>
              <p:nvPr/>
            </p:nvCxnSpPr>
            <p:spPr bwMode="auto">
              <a:xfrm flipH="1">
                <a:off x="1836420" y="3971290"/>
                <a:ext cx="179070" cy="20193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12" name="AutoShape 26"/>
              <p:cNvCxnSpPr>
                <a:cxnSpLocks noChangeShapeType="1"/>
              </p:cNvCxnSpPr>
              <p:nvPr/>
            </p:nvCxnSpPr>
            <p:spPr bwMode="auto">
              <a:xfrm flipH="1">
                <a:off x="1572260" y="2739390"/>
                <a:ext cx="180340" cy="1924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13" name="AutoShape 22"/>
              <p:cNvCxnSpPr>
                <a:cxnSpLocks noChangeShapeType="1"/>
              </p:cNvCxnSpPr>
              <p:nvPr/>
            </p:nvCxnSpPr>
            <p:spPr bwMode="auto">
              <a:xfrm flipH="1" flipV="1">
                <a:off x="2084070" y="2743835"/>
                <a:ext cx="262255" cy="15938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14" name="AutoShape 26"/>
              <p:cNvCxnSpPr>
                <a:cxnSpLocks noChangeShapeType="1"/>
              </p:cNvCxnSpPr>
              <p:nvPr/>
            </p:nvCxnSpPr>
            <p:spPr bwMode="auto">
              <a:xfrm flipH="1">
                <a:off x="2022475" y="3036570"/>
                <a:ext cx="323850" cy="14795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15" name="AutoShape 25"/>
              <p:cNvCxnSpPr>
                <a:cxnSpLocks noChangeShapeType="1"/>
              </p:cNvCxnSpPr>
              <p:nvPr/>
            </p:nvCxnSpPr>
            <p:spPr bwMode="auto">
              <a:xfrm flipH="1">
                <a:off x="2214880" y="2112645"/>
                <a:ext cx="304165" cy="63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5416" name="AutoShape 25"/>
              <p:cNvCxnSpPr>
                <a:cxnSpLocks noChangeShapeType="1"/>
              </p:cNvCxnSpPr>
              <p:nvPr/>
            </p:nvCxnSpPr>
            <p:spPr bwMode="auto">
              <a:xfrm flipH="1" flipV="1">
                <a:off x="2165985" y="3740785"/>
                <a:ext cx="251460" cy="2921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5417" name="Oval 52"/>
              <p:cNvSpPr>
                <a:spLocks noChangeArrowheads="1"/>
              </p:cNvSpPr>
              <p:nvPr/>
            </p:nvSpPr>
            <p:spPr bwMode="auto">
              <a:xfrm>
                <a:off x="2476500" y="3581400"/>
                <a:ext cx="716280" cy="396240"/>
              </a:xfrm>
              <a:prstGeom prst="ellipse">
                <a:avLst/>
              </a:prstGeom>
              <a:solidFill>
                <a:srgbClr val="990099"/>
              </a:solidFill>
              <a:ln w="19050">
                <a:solidFill>
                  <a:srgbClr val="0070C0"/>
                </a:solidFill>
                <a:round/>
                <a:headEnd/>
                <a:tailEnd/>
              </a:ln>
            </p:spPr>
            <p:txBody>
              <a:bodyPr anchor="ctr"/>
              <a:lstStyle/>
              <a:p>
                <a:pPr algn="ctr">
                  <a:lnSpc>
                    <a:spcPct val="70000"/>
                  </a:lnSpc>
                </a:pPr>
                <a:r>
                  <a:rPr lang="en-US" sz="1200" b="1">
                    <a:solidFill>
                      <a:srgbClr val="FFFFFF"/>
                    </a:solidFill>
                    <a:latin typeface="Times New Roman" pitchFamily="18" charset="0"/>
                    <a:cs typeface="Times New Roman" pitchFamily="18" charset="0"/>
                  </a:rPr>
                  <a:t>Kota</a:t>
                </a:r>
                <a:r>
                  <a:rPr lang="id-ID" sz="1200" b="1">
                    <a:solidFill>
                      <a:srgbClr val="FFFFFF"/>
                    </a:solidFill>
                    <a:latin typeface="Times New Roman" pitchFamily="18" charset="0"/>
                    <a:cs typeface="Times New Roman" pitchFamily="18" charset="0"/>
                  </a:rPr>
                  <a:t>/</a:t>
                </a:r>
                <a:endParaRPr lang="en-US" sz="1200">
                  <a:latin typeface="Times New Roman" pitchFamily="18" charset="0"/>
                  <a:cs typeface="Times New Roman" pitchFamily="18" charset="0"/>
                </a:endParaRPr>
              </a:p>
              <a:p>
                <a:pPr algn="ctr">
                  <a:lnSpc>
                    <a:spcPct val="70000"/>
                  </a:lnSpc>
                </a:pPr>
                <a:r>
                  <a:rPr lang="id-ID" sz="1200" b="1">
                    <a:solidFill>
                      <a:srgbClr val="FFFFFF"/>
                    </a:solidFill>
                    <a:latin typeface="Times New Roman" pitchFamily="18" charset="0"/>
                    <a:cs typeface="Times New Roman" pitchFamily="18" charset="0"/>
                  </a:rPr>
                  <a:t>Kab</a:t>
                </a:r>
                <a:endParaRPr lang="en-US" sz="1200">
                  <a:latin typeface="Times New Roman" pitchFamily="18" charset="0"/>
                  <a:cs typeface="Times New Roman" pitchFamily="18" charset="0"/>
                </a:endParaRPr>
              </a:p>
            </p:txBody>
          </p:sp>
          <p:sp>
            <p:nvSpPr>
              <p:cNvPr id="15418" name="Oval 53"/>
              <p:cNvSpPr>
                <a:spLocks noChangeArrowheads="1"/>
              </p:cNvSpPr>
              <p:nvPr/>
            </p:nvSpPr>
            <p:spPr bwMode="auto">
              <a:xfrm>
                <a:off x="2305050" y="2745105"/>
                <a:ext cx="716280" cy="396240"/>
              </a:xfrm>
              <a:prstGeom prst="ellipse">
                <a:avLst/>
              </a:prstGeom>
              <a:solidFill>
                <a:srgbClr val="990099"/>
              </a:solidFill>
              <a:ln w="19050">
                <a:solidFill>
                  <a:srgbClr val="0070C0"/>
                </a:solidFill>
                <a:round/>
                <a:headEnd/>
                <a:tailEnd/>
              </a:ln>
            </p:spPr>
            <p:txBody>
              <a:bodyPr anchor="ctr"/>
              <a:lstStyle/>
              <a:p>
                <a:pPr algn="ctr">
                  <a:lnSpc>
                    <a:spcPct val="70000"/>
                  </a:lnSpc>
                </a:pPr>
                <a:r>
                  <a:rPr lang="en-US" sz="1200" b="1">
                    <a:solidFill>
                      <a:srgbClr val="FFFFFF"/>
                    </a:solidFill>
                    <a:latin typeface="Times New Roman" pitchFamily="18" charset="0"/>
                    <a:cs typeface="Times New Roman" pitchFamily="18" charset="0"/>
                  </a:rPr>
                  <a:t>Kota</a:t>
                </a:r>
                <a:r>
                  <a:rPr lang="id-ID" sz="1200" b="1">
                    <a:solidFill>
                      <a:srgbClr val="FFFFFF"/>
                    </a:solidFill>
                    <a:latin typeface="Times New Roman" pitchFamily="18" charset="0"/>
                    <a:cs typeface="Times New Roman" pitchFamily="18" charset="0"/>
                  </a:rPr>
                  <a:t>/</a:t>
                </a:r>
                <a:endParaRPr lang="en-US" sz="1200">
                  <a:latin typeface="Times New Roman" pitchFamily="18" charset="0"/>
                  <a:cs typeface="Times New Roman" pitchFamily="18" charset="0"/>
                </a:endParaRPr>
              </a:p>
              <a:p>
                <a:pPr algn="ctr">
                  <a:lnSpc>
                    <a:spcPct val="70000"/>
                  </a:lnSpc>
                </a:pPr>
                <a:r>
                  <a:rPr lang="id-ID" sz="1200" b="1">
                    <a:solidFill>
                      <a:srgbClr val="FFFFFF"/>
                    </a:solidFill>
                    <a:latin typeface="Times New Roman" pitchFamily="18" charset="0"/>
                    <a:cs typeface="Times New Roman" pitchFamily="18" charset="0"/>
                  </a:rPr>
                  <a:t>Kab</a:t>
                </a:r>
                <a:endParaRPr lang="en-US" sz="1200">
                  <a:latin typeface="Times New Roman" pitchFamily="18" charset="0"/>
                  <a:cs typeface="Times New Roman" pitchFamily="18" charset="0"/>
                </a:endParaRPr>
              </a:p>
            </p:txBody>
          </p:sp>
          <p:sp>
            <p:nvSpPr>
              <p:cNvPr id="15419" name="AutoShape 12"/>
              <p:cNvSpPr>
                <a:spLocks noChangeArrowheads="1"/>
              </p:cNvSpPr>
              <p:nvPr/>
            </p:nvSpPr>
            <p:spPr bwMode="auto">
              <a:xfrm>
                <a:off x="4815205" y="1056005"/>
                <a:ext cx="1093470" cy="122047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en-US" sz="1200" b="1">
                    <a:solidFill>
                      <a:srgbClr val="FFFFFF"/>
                    </a:solidFill>
                    <a:latin typeface="Times New Roman" pitchFamily="18" charset="0"/>
                    <a:cs typeface="Times New Roman" pitchFamily="18" charset="0"/>
                  </a:rPr>
                  <a:t>Pelabuhan </a:t>
                </a:r>
                <a:r>
                  <a:rPr lang="id-ID" sz="1200" b="1">
                    <a:solidFill>
                      <a:srgbClr val="FFFFFF"/>
                    </a:solidFill>
                    <a:latin typeface="Times New Roman" pitchFamily="18" charset="0"/>
                    <a:cs typeface="Times New Roman" pitchFamily="18" charset="0"/>
                  </a:rPr>
                  <a:t>Hub </a:t>
                </a:r>
                <a:r>
                  <a:rPr lang="en-US" sz="1200" b="1">
                    <a:solidFill>
                      <a:srgbClr val="FFFFFF"/>
                    </a:solidFill>
                    <a:latin typeface="Times New Roman" pitchFamily="18" charset="0"/>
                    <a:cs typeface="Times New Roman" pitchFamily="18" charset="0"/>
                  </a:rPr>
                  <a:t>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AFRIKA</a:t>
                </a:r>
                <a:endParaRPr lang="en-US" sz="1200">
                  <a:latin typeface="Times New Roman" pitchFamily="18" charset="0"/>
                  <a:cs typeface="Times New Roman" pitchFamily="18" charset="0"/>
                </a:endParaRPr>
              </a:p>
            </p:txBody>
          </p:sp>
          <p:sp>
            <p:nvSpPr>
              <p:cNvPr id="15420" name="AutoShape 12"/>
              <p:cNvSpPr>
                <a:spLocks noChangeArrowheads="1"/>
              </p:cNvSpPr>
              <p:nvPr/>
            </p:nvSpPr>
            <p:spPr bwMode="auto">
              <a:xfrm>
                <a:off x="4773930" y="3752850"/>
                <a:ext cx="1093470" cy="122047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en-US" sz="1200" b="1">
                    <a:solidFill>
                      <a:srgbClr val="FFFFFF"/>
                    </a:solidFill>
                    <a:latin typeface="Times New Roman" pitchFamily="18" charset="0"/>
                    <a:cs typeface="Times New Roman" pitchFamily="18" charset="0"/>
                  </a:rPr>
                  <a:t>Pelabuhan</a:t>
                </a:r>
                <a:r>
                  <a:rPr lang="id-ID" sz="1200" b="1">
                    <a:solidFill>
                      <a:srgbClr val="FFFFFF"/>
                    </a:solidFill>
                    <a:latin typeface="Times New Roman" pitchFamily="18" charset="0"/>
                    <a:cs typeface="Times New Roman" pitchFamily="18" charset="0"/>
                  </a:rPr>
                  <a:t> Hub </a:t>
                </a:r>
                <a:r>
                  <a:rPr lang="en-US" sz="1200" b="1">
                    <a:solidFill>
                      <a:srgbClr val="FFFFFF"/>
                    </a:solidFill>
                    <a:latin typeface="Times New Roman" pitchFamily="18" charset="0"/>
                    <a:cs typeface="Times New Roman" pitchFamily="18" charset="0"/>
                  </a:rPr>
                  <a:t> 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AUSTRALIA</a:t>
                </a:r>
                <a:endParaRPr lang="en-US" sz="1200">
                  <a:latin typeface="Times New Roman" pitchFamily="18" charset="0"/>
                  <a:cs typeface="Times New Roman" pitchFamily="18" charset="0"/>
                </a:endParaRPr>
              </a:p>
            </p:txBody>
          </p:sp>
          <p:sp>
            <p:nvSpPr>
              <p:cNvPr id="15421" name="AutoShape 14"/>
              <p:cNvSpPr>
                <a:spLocks noChangeArrowheads="1"/>
              </p:cNvSpPr>
              <p:nvPr/>
            </p:nvSpPr>
            <p:spPr bwMode="auto">
              <a:xfrm rot="7514301">
                <a:off x="5247323" y="2261552"/>
                <a:ext cx="344170" cy="174625"/>
              </a:xfrm>
              <a:prstGeom prst="leftRightArrow">
                <a:avLst>
                  <a:gd name="adj1" fmla="val 50000"/>
                  <a:gd name="adj2" fmla="val 39418"/>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2" name="AutoShape 14"/>
              <p:cNvSpPr>
                <a:spLocks noChangeArrowheads="1"/>
              </p:cNvSpPr>
              <p:nvPr/>
            </p:nvSpPr>
            <p:spPr bwMode="auto">
              <a:xfrm rot="3483423">
                <a:off x="5151438" y="3502977"/>
                <a:ext cx="344170" cy="174625"/>
              </a:xfrm>
              <a:prstGeom prst="leftRightArrow">
                <a:avLst>
                  <a:gd name="adj1" fmla="val 50000"/>
                  <a:gd name="adj2" fmla="val 39418"/>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3" name="Oval 58"/>
              <p:cNvSpPr>
                <a:spLocks noChangeArrowheads="1"/>
              </p:cNvSpPr>
              <p:nvPr/>
            </p:nvSpPr>
            <p:spPr bwMode="auto">
              <a:xfrm>
                <a:off x="1182370" y="1979295"/>
                <a:ext cx="517525" cy="440690"/>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cxnSp>
            <p:nvCxnSpPr>
              <p:cNvPr id="15424" name="AutoShape 26"/>
              <p:cNvCxnSpPr>
                <a:cxnSpLocks noChangeShapeType="1"/>
              </p:cNvCxnSpPr>
              <p:nvPr/>
            </p:nvCxnSpPr>
            <p:spPr bwMode="auto">
              <a:xfrm flipH="1">
                <a:off x="1724660" y="2014855"/>
                <a:ext cx="180340" cy="1924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5425" name="Arc 37"/>
              <p:cNvSpPr>
                <a:spLocks/>
              </p:cNvSpPr>
              <p:nvPr/>
            </p:nvSpPr>
            <p:spPr bwMode="auto">
              <a:xfrm rot="8939243" flipH="1" flipV="1">
                <a:off x="1414780" y="2237740"/>
                <a:ext cx="936625" cy="913130"/>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6" name="Arc 37"/>
              <p:cNvSpPr>
                <a:spLocks/>
              </p:cNvSpPr>
              <p:nvPr/>
            </p:nvSpPr>
            <p:spPr bwMode="auto">
              <a:xfrm rot="-6168768" flipH="1" flipV="1">
                <a:off x="1563370" y="2682875"/>
                <a:ext cx="861695" cy="1009015"/>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7" name="Arc 37"/>
              <p:cNvSpPr>
                <a:spLocks/>
              </p:cNvSpPr>
              <p:nvPr/>
            </p:nvSpPr>
            <p:spPr bwMode="auto">
              <a:xfrm rot="8939243" flipH="1" flipV="1">
                <a:off x="1911985" y="1379855"/>
                <a:ext cx="844550" cy="967105"/>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8" name="Arc 37"/>
              <p:cNvSpPr>
                <a:spLocks/>
              </p:cNvSpPr>
              <p:nvPr/>
            </p:nvSpPr>
            <p:spPr bwMode="auto">
              <a:xfrm rot="-5400000" flipH="1" flipV="1">
                <a:off x="2034223" y="3461702"/>
                <a:ext cx="844550" cy="967105"/>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grpSp>
        <p:sp>
          <p:nvSpPr>
            <p:cNvPr id="15368" name="Arc 37"/>
            <p:cNvSpPr>
              <a:spLocks/>
            </p:cNvSpPr>
            <p:nvPr/>
          </p:nvSpPr>
          <p:spPr bwMode="auto">
            <a:xfrm rot="1905151" flipH="1" flipV="1">
              <a:off x="-87669" y="1666495"/>
              <a:ext cx="3686605" cy="3276600"/>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grpSp>
      <p:sp>
        <p:nvSpPr>
          <p:cNvPr id="15364" name="Rectangle 63"/>
          <p:cNvSpPr>
            <a:spLocks noChangeArrowheads="1"/>
          </p:cNvSpPr>
          <p:nvPr/>
        </p:nvSpPr>
        <p:spPr bwMode="auto">
          <a:xfrm>
            <a:off x="0"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id-ID">
              <a:cs typeface="Arial" pitchFamily="34" charset="0"/>
            </a:endParaRPr>
          </a:p>
        </p:txBody>
      </p:sp>
    </p:spTree>
    <p:extLst>
      <p:ext uri="{BB962C8B-B14F-4D97-AF65-F5344CB8AC3E}">
        <p14:creationId xmlns:p14="http://schemas.microsoft.com/office/powerpoint/2010/main" val="29927822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161" y="128422"/>
            <a:ext cx="8664839" cy="659730"/>
          </a:xfrm>
          <a:noFill/>
          <a:ln>
            <a:noFill/>
          </a:ln>
        </p:spPr>
        <p:txBody>
          <a:bodyPr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II(C). Kondisi Yang Diharapkan: Roadmap Sislognas</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
        <p:nvSpPr>
          <p:cNvPr id="17412" name="Rectangle 42"/>
          <p:cNvSpPr>
            <a:spLocks noChangeArrowheads="1"/>
          </p:cNvSpPr>
          <p:nvPr/>
        </p:nvSpPr>
        <p:spPr bwMode="auto">
          <a:xfrm>
            <a:off x="0"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id-ID">
              <a:latin typeface="Calibri" pitchFamily="34" charset="0"/>
            </a:endParaRPr>
          </a:p>
        </p:txBody>
      </p:sp>
      <p:grpSp>
        <p:nvGrpSpPr>
          <p:cNvPr id="17414" name="Group 2"/>
          <p:cNvGrpSpPr>
            <a:grpSpLocks/>
          </p:cNvGrpSpPr>
          <p:nvPr/>
        </p:nvGrpSpPr>
        <p:grpSpPr bwMode="auto">
          <a:xfrm>
            <a:off x="507339" y="990600"/>
            <a:ext cx="9071901" cy="5710237"/>
            <a:chOff x="467544" y="659262"/>
            <a:chExt cx="8374883" cy="5709423"/>
          </a:xfrm>
        </p:grpSpPr>
        <p:grpSp>
          <p:nvGrpSpPr>
            <p:cNvPr id="17416" name="Group 46"/>
            <p:cNvGrpSpPr>
              <a:grpSpLocks/>
            </p:cNvGrpSpPr>
            <p:nvPr/>
          </p:nvGrpSpPr>
          <p:grpSpPr bwMode="auto">
            <a:xfrm>
              <a:off x="467544" y="659262"/>
              <a:ext cx="8374883" cy="5709423"/>
              <a:chOff x="1734" y="8416"/>
              <a:chExt cx="8289" cy="7689"/>
            </a:xfrm>
          </p:grpSpPr>
          <p:cxnSp>
            <p:nvCxnSpPr>
              <p:cNvPr id="17418" name="AutoShape 10"/>
              <p:cNvCxnSpPr>
                <a:cxnSpLocks noChangeShapeType="1"/>
              </p:cNvCxnSpPr>
              <p:nvPr/>
            </p:nvCxnSpPr>
            <p:spPr bwMode="auto">
              <a:xfrm flipV="1">
                <a:off x="1906" y="8416"/>
                <a:ext cx="0" cy="7181"/>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a:noFill/>
                  </a14:hiddenFill>
                </a:ext>
              </a:extLst>
            </p:spPr>
          </p:cxnSp>
          <p:cxnSp>
            <p:nvCxnSpPr>
              <p:cNvPr id="17419" name="AutoShape 11"/>
              <p:cNvCxnSpPr>
                <a:cxnSpLocks noChangeShapeType="1"/>
              </p:cNvCxnSpPr>
              <p:nvPr/>
            </p:nvCxnSpPr>
            <p:spPr bwMode="auto">
              <a:xfrm>
                <a:off x="1906" y="15610"/>
                <a:ext cx="7934" cy="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7420" name="AutoShape 13"/>
              <p:cNvCxnSpPr>
                <a:cxnSpLocks noChangeShapeType="1"/>
              </p:cNvCxnSpPr>
              <p:nvPr/>
            </p:nvCxnSpPr>
            <p:spPr bwMode="auto">
              <a:xfrm>
                <a:off x="2955" y="14667"/>
                <a:ext cx="0" cy="930"/>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7421" name="AutoShape 14"/>
              <p:cNvCxnSpPr>
                <a:cxnSpLocks noChangeShapeType="1"/>
              </p:cNvCxnSpPr>
              <p:nvPr/>
            </p:nvCxnSpPr>
            <p:spPr bwMode="auto">
              <a:xfrm>
                <a:off x="3972" y="13391"/>
                <a:ext cx="1" cy="2175"/>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7422" name="AutoShape 16"/>
              <p:cNvCxnSpPr>
                <a:cxnSpLocks noChangeShapeType="1"/>
              </p:cNvCxnSpPr>
              <p:nvPr/>
            </p:nvCxnSpPr>
            <p:spPr bwMode="auto">
              <a:xfrm>
                <a:off x="6525" y="9737"/>
                <a:ext cx="1" cy="5875"/>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7423" name="AutoShape 17"/>
              <p:cNvCxnSpPr>
                <a:cxnSpLocks noChangeShapeType="1"/>
              </p:cNvCxnSpPr>
              <p:nvPr/>
            </p:nvCxnSpPr>
            <p:spPr bwMode="auto">
              <a:xfrm>
                <a:off x="8101" y="8970"/>
                <a:ext cx="1" cy="6657"/>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7424" name="AutoShape 18"/>
              <p:cNvCxnSpPr>
                <a:cxnSpLocks noChangeShapeType="1"/>
              </p:cNvCxnSpPr>
              <p:nvPr/>
            </p:nvCxnSpPr>
            <p:spPr bwMode="auto">
              <a:xfrm>
                <a:off x="9630" y="8895"/>
                <a:ext cx="1" cy="6716"/>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17425" name="AutoShape 19"/>
              <p:cNvSpPr>
                <a:spLocks noChangeArrowheads="1"/>
              </p:cNvSpPr>
              <p:nvPr/>
            </p:nvSpPr>
            <p:spPr bwMode="auto">
              <a:xfrm>
                <a:off x="2521" y="14512"/>
                <a:ext cx="1379" cy="840"/>
              </a:xfrm>
              <a:prstGeom prst="roundRect">
                <a:avLst>
                  <a:gd name="adj" fmla="val 16667"/>
                </a:avLst>
              </a:prstGeom>
              <a:solidFill>
                <a:srgbClr val="883230"/>
              </a:solidFill>
              <a:ln w="9525">
                <a:solidFill>
                  <a:srgbClr val="000000"/>
                </a:solidFill>
                <a:round/>
                <a:headEnd/>
                <a:tailEnd/>
              </a:ln>
            </p:spPr>
            <p:txBody>
              <a:bodyPr/>
              <a:lstStyle/>
              <a:p>
                <a:pPr algn="ctr"/>
                <a:r>
                  <a:rPr lang="en-US" sz="1200" b="1">
                    <a:solidFill>
                      <a:srgbClr val="FFFFFF"/>
                    </a:solidFill>
                    <a:latin typeface="Times New Roman" pitchFamily="18" charset="0"/>
                    <a:cs typeface="Times New Roman" pitchFamily="18" charset="0"/>
                  </a:rPr>
                  <a:t>Cetak Biru Sistem Logistik</a:t>
                </a:r>
                <a:r>
                  <a:rPr lang="id-ID" sz="1200" b="1">
                    <a:solidFill>
                      <a:srgbClr val="FFFFFF"/>
                    </a:solidFill>
                    <a:latin typeface="Times New Roman" pitchFamily="18" charset="0"/>
                    <a:cs typeface="Times New Roman" pitchFamily="18" charset="0"/>
                  </a:rPr>
                  <a:t> Nasional</a:t>
                </a:r>
                <a:endParaRPr lang="en-US" sz="1200">
                  <a:latin typeface="Times New Roman" pitchFamily="18" charset="0"/>
                  <a:cs typeface="Times New Roman" pitchFamily="18" charset="0"/>
                </a:endParaRPr>
              </a:p>
            </p:txBody>
          </p:sp>
          <p:sp>
            <p:nvSpPr>
              <p:cNvPr id="17426" name="AutoShape 20"/>
              <p:cNvSpPr>
                <a:spLocks noChangeArrowheads="1"/>
              </p:cNvSpPr>
              <p:nvPr/>
            </p:nvSpPr>
            <p:spPr bwMode="auto">
              <a:xfrm>
                <a:off x="2430" y="13632"/>
                <a:ext cx="1785" cy="660"/>
              </a:xfrm>
              <a:prstGeom prst="roundRect">
                <a:avLst>
                  <a:gd name="adj" fmla="val 16667"/>
                </a:avLst>
              </a:prstGeom>
              <a:solidFill>
                <a:srgbClr val="002060"/>
              </a:solidFill>
              <a:ln w="9525">
                <a:solidFill>
                  <a:srgbClr val="000000"/>
                </a:solidFill>
                <a:round/>
                <a:headEnd/>
                <a:tailEnd/>
              </a:ln>
            </p:spPr>
            <p:txBody>
              <a:bodyPr/>
              <a:lstStyle/>
              <a:p>
                <a:pPr algn="ctr"/>
                <a:r>
                  <a:rPr lang="en-US" sz="1200" b="1">
                    <a:solidFill>
                      <a:schemeClr val="bg1"/>
                    </a:solidFill>
                    <a:latin typeface="Times New Roman" pitchFamily="18" charset="0"/>
                    <a:cs typeface="Times New Roman" pitchFamily="18" charset="0"/>
                  </a:rPr>
                  <a:t>Membangun Kerangka Kelembagaan</a:t>
                </a:r>
                <a:endParaRPr lang="en-US" sz="1200">
                  <a:solidFill>
                    <a:schemeClr val="bg1"/>
                  </a:solidFill>
                  <a:latin typeface="Times New Roman" pitchFamily="18" charset="0"/>
                  <a:cs typeface="Times New Roman" pitchFamily="18" charset="0"/>
                </a:endParaRPr>
              </a:p>
              <a:p>
                <a:r>
                  <a:rPr lang="en-US" sz="1200">
                    <a:solidFill>
                      <a:schemeClr val="bg1"/>
                    </a:solidFill>
                    <a:latin typeface="Times New Roman" pitchFamily="18" charset="0"/>
                    <a:cs typeface="Times New Roman" pitchFamily="18" charset="0"/>
                  </a:rPr>
                  <a:t> </a:t>
                </a:r>
              </a:p>
            </p:txBody>
          </p:sp>
          <p:sp>
            <p:nvSpPr>
              <p:cNvPr id="17427" name="Rectangle 57"/>
              <p:cNvSpPr>
                <a:spLocks noChangeArrowheads="1"/>
              </p:cNvSpPr>
              <p:nvPr/>
            </p:nvSpPr>
            <p:spPr bwMode="auto">
              <a:xfrm>
                <a:off x="2565" y="15717"/>
                <a:ext cx="855"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201</a:t>
                </a:r>
                <a:r>
                  <a:rPr lang="id-ID" sz="1000" b="1">
                    <a:solidFill>
                      <a:srgbClr val="002060"/>
                    </a:solidFill>
                    <a:latin typeface="Times New Roman" pitchFamily="18" charset="0"/>
                    <a:cs typeface="Times New Roman" pitchFamily="18" charset="0"/>
                  </a:rPr>
                  <a:t>1</a:t>
                </a:r>
                <a:endParaRPr lang="en-US" sz="1200">
                  <a:latin typeface="Times New Roman" pitchFamily="18" charset="0"/>
                  <a:cs typeface="Times New Roman" pitchFamily="18" charset="0"/>
                </a:endParaRPr>
              </a:p>
            </p:txBody>
          </p:sp>
          <p:sp>
            <p:nvSpPr>
              <p:cNvPr id="17428" name="Rectangle 58"/>
              <p:cNvSpPr>
                <a:spLocks noChangeArrowheads="1"/>
              </p:cNvSpPr>
              <p:nvPr/>
            </p:nvSpPr>
            <p:spPr bwMode="auto">
              <a:xfrm>
                <a:off x="3480" y="15717"/>
                <a:ext cx="855"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201</a:t>
                </a:r>
                <a:r>
                  <a:rPr lang="id-ID" sz="1000" b="1">
                    <a:solidFill>
                      <a:srgbClr val="002060"/>
                    </a:solidFill>
                    <a:latin typeface="Times New Roman" pitchFamily="18" charset="0"/>
                    <a:cs typeface="Times New Roman" pitchFamily="18" charset="0"/>
                  </a:rPr>
                  <a:t>2</a:t>
                </a:r>
                <a:endParaRPr lang="en-US" sz="1200">
                  <a:latin typeface="Times New Roman" pitchFamily="18" charset="0"/>
                  <a:cs typeface="Times New Roman" pitchFamily="18" charset="0"/>
                </a:endParaRPr>
              </a:p>
            </p:txBody>
          </p:sp>
          <p:sp>
            <p:nvSpPr>
              <p:cNvPr id="17429" name="Rectangle 59"/>
              <p:cNvSpPr>
                <a:spLocks noChangeArrowheads="1"/>
              </p:cNvSpPr>
              <p:nvPr/>
            </p:nvSpPr>
            <p:spPr bwMode="auto">
              <a:xfrm>
                <a:off x="4439" y="15745"/>
                <a:ext cx="855"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201</a:t>
                </a:r>
                <a:r>
                  <a:rPr lang="id-ID" sz="1000" b="1">
                    <a:solidFill>
                      <a:srgbClr val="002060"/>
                    </a:solidFill>
                    <a:latin typeface="Times New Roman" pitchFamily="18" charset="0"/>
                    <a:cs typeface="Times New Roman" pitchFamily="18" charset="0"/>
                  </a:rPr>
                  <a:t>4</a:t>
                </a:r>
                <a:endParaRPr lang="en-US" sz="1200">
                  <a:latin typeface="Times New Roman" pitchFamily="18" charset="0"/>
                  <a:cs typeface="Times New Roman" pitchFamily="18" charset="0"/>
                </a:endParaRPr>
              </a:p>
            </p:txBody>
          </p:sp>
          <p:sp>
            <p:nvSpPr>
              <p:cNvPr id="17430" name="Rectangle 60"/>
              <p:cNvSpPr>
                <a:spLocks noChangeArrowheads="1"/>
              </p:cNvSpPr>
              <p:nvPr/>
            </p:nvSpPr>
            <p:spPr bwMode="auto">
              <a:xfrm>
                <a:off x="6105" y="15717"/>
                <a:ext cx="855"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2015</a:t>
                </a:r>
                <a:endParaRPr lang="en-US" sz="1200">
                  <a:latin typeface="Times New Roman" pitchFamily="18" charset="0"/>
                  <a:cs typeface="Times New Roman" pitchFamily="18" charset="0"/>
                </a:endParaRPr>
              </a:p>
            </p:txBody>
          </p:sp>
          <p:sp>
            <p:nvSpPr>
              <p:cNvPr id="17431" name="Rectangle 61"/>
              <p:cNvSpPr>
                <a:spLocks noChangeArrowheads="1"/>
              </p:cNvSpPr>
              <p:nvPr/>
            </p:nvSpPr>
            <p:spPr bwMode="auto">
              <a:xfrm>
                <a:off x="7710" y="15717"/>
                <a:ext cx="855"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2020</a:t>
                </a:r>
                <a:endParaRPr lang="en-US" sz="1200">
                  <a:latin typeface="Times New Roman" pitchFamily="18" charset="0"/>
                  <a:cs typeface="Times New Roman" pitchFamily="18" charset="0"/>
                </a:endParaRPr>
              </a:p>
            </p:txBody>
          </p:sp>
          <p:sp>
            <p:nvSpPr>
              <p:cNvPr id="17432" name="Rectangle 62"/>
              <p:cNvSpPr>
                <a:spLocks noChangeArrowheads="1"/>
              </p:cNvSpPr>
              <p:nvPr/>
            </p:nvSpPr>
            <p:spPr bwMode="auto">
              <a:xfrm>
                <a:off x="9168" y="15717"/>
                <a:ext cx="855"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2025</a:t>
                </a:r>
                <a:endParaRPr lang="en-US" sz="1200">
                  <a:latin typeface="Times New Roman" pitchFamily="18" charset="0"/>
                  <a:cs typeface="Times New Roman" pitchFamily="18" charset="0"/>
                </a:endParaRPr>
              </a:p>
            </p:txBody>
          </p:sp>
          <p:sp>
            <p:nvSpPr>
              <p:cNvPr id="17433" name="AutoShape 28"/>
              <p:cNvSpPr>
                <a:spLocks noChangeArrowheads="1"/>
              </p:cNvSpPr>
              <p:nvPr/>
            </p:nvSpPr>
            <p:spPr bwMode="auto">
              <a:xfrm>
                <a:off x="2925" y="12837"/>
                <a:ext cx="1950" cy="630"/>
              </a:xfrm>
              <a:prstGeom prst="roundRect">
                <a:avLst>
                  <a:gd name="adj" fmla="val 16667"/>
                </a:avLst>
              </a:prstGeom>
              <a:solidFill>
                <a:srgbClr val="002060"/>
              </a:solidFill>
              <a:ln w="19050">
                <a:solidFill>
                  <a:srgbClr val="76923C"/>
                </a:solidFill>
                <a:round/>
                <a:headEnd/>
                <a:tailEnd/>
              </a:ln>
            </p:spPr>
            <p:txBody>
              <a:bodyPr/>
              <a:lstStyle/>
              <a:p>
                <a:pPr algn="ctr"/>
                <a:r>
                  <a:rPr lang="en-US" sz="1200" b="1">
                    <a:solidFill>
                      <a:schemeClr val="bg1"/>
                    </a:solidFill>
                    <a:latin typeface="Times New Roman" pitchFamily="18" charset="0"/>
                    <a:cs typeface="Times New Roman" pitchFamily="18" charset="0"/>
                  </a:rPr>
                  <a:t>Road</a:t>
                </a:r>
                <a:r>
                  <a:rPr lang="id-ID" sz="1200" b="1">
                    <a:solidFill>
                      <a:schemeClr val="bg1"/>
                    </a:solidFill>
                    <a:latin typeface="Times New Roman" pitchFamily="18" charset="0"/>
                    <a:cs typeface="Times New Roman" pitchFamily="18" charset="0"/>
                  </a:rPr>
                  <a:t>m</a:t>
                </a:r>
                <a:r>
                  <a:rPr lang="en-US" sz="1200" b="1">
                    <a:solidFill>
                      <a:schemeClr val="bg1"/>
                    </a:solidFill>
                    <a:latin typeface="Times New Roman" pitchFamily="18" charset="0"/>
                    <a:cs typeface="Times New Roman" pitchFamily="18" charset="0"/>
                  </a:rPr>
                  <a:t>ap Sistem Perdagangan Nasional</a:t>
                </a:r>
                <a:endParaRPr lang="en-US" sz="1200">
                  <a:solidFill>
                    <a:schemeClr val="bg1"/>
                  </a:solidFill>
                  <a:latin typeface="Times New Roman" pitchFamily="18" charset="0"/>
                  <a:cs typeface="Times New Roman" pitchFamily="18" charset="0"/>
                </a:endParaRPr>
              </a:p>
            </p:txBody>
          </p:sp>
          <p:sp>
            <p:nvSpPr>
              <p:cNvPr id="17434" name="AutoShape 29"/>
              <p:cNvSpPr>
                <a:spLocks noChangeArrowheads="1"/>
              </p:cNvSpPr>
              <p:nvPr/>
            </p:nvSpPr>
            <p:spPr bwMode="auto">
              <a:xfrm>
                <a:off x="2925" y="10932"/>
                <a:ext cx="1950" cy="630"/>
              </a:xfrm>
              <a:prstGeom prst="roundRect">
                <a:avLst>
                  <a:gd name="adj" fmla="val 16667"/>
                </a:avLst>
              </a:prstGeom>
              <a:solidFill>
                <a:srgbClr val="76923C"/>
              </a:solidFill>
              <a:ln w="9525">
                <a:solidFill>
                  <a:srgbClr val="000000"/>
                </a:solidFill>
                <a:round/>
                <a:headEnd/>
                <a:tailEnd/>
              </a:ln>
            </p:spPr>
            <p:txBody>
              <a:bodyPr/>
              <a:lstStyle/>
              <a:p>
                <a:pPr algn="ctr"/>
                <a:r>
                  <a:rPr lang="en-US" sz="1200" b="1">
                    <a:solidFill>
                      <a:srgbClr val="FFFFFF"/>
                    </a:solidFill>
                    <a:latin typeface="Times New Roman" pitchFamily="18" charset="0"/>
                    <a:cs typeface="Times New Roman" pitchFamily="18" charset="0"/>
                  </a:rPr>
                  <a:t>Roadmap Sistem Transportasi Nasional</a:t>
                </a:r>
                <a:endParaRPr lang="en-US" sz="1200">
                  <a:latin typeface="Times New Roman" pitchFamily="18" charset="0"/>
                  <a:cs typeface="Times New Roman" pitchFamily="18" charset="0"/>
                </a:endParaRPr>
              </a:p>
              <a:p>
                <a:r>
                  <a:rPr lang="en-US" sz="1200" b="1">
                    <a:solidFill>
                      <a:srgbClr val="FFFFFF"/>
                    </a:solidFill>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7435" name="AutoShape 30"/>
              <p:cNvSpPr>
                <a:spLocks noChangeArrowheads="1"/>
              </p:cNvSpPr>
              <p:nvPr/>
            </p:nvSpPr>
            <p:spPr bwMode="auto">
              <a:xfrm>
                <a:off x="2925" y="12222"/>
                <a:ext cx="1950" cy="615"/>
              </a:xfrm>
              <a:prstGeom prst="roundRect">
                <a:avLst>
                  <a:gd name="adj" fmla="val 16667"/>
                </a:avLst>
              </a:prstGeom>
              <a:solidFill>
                <a:srgbClr val="002060"/>
              </a:solidFill>
              <a:ln w="19050">
                <a:solidFill>
                  <a:srgbClr val="76923C"/>
                </a:solidFill>
                <a:round/>
                <a:headEnd/>
                <a:tailEnd/>
              </a:ln>
            </p:spPr>
            <p:txBody>
              <a:bodyPr/>
              <a:lstStyle/>
              <a:p>
                <a:pPr algn="ctr"/>
                <a:r>
                  <a:rPr lang="en-US" sz="1200" b="1">
                    <a:solidFill>
                      <a:schemeClr val="bg1"/>
                    </a:solidFill>
                    <a:latin typeface="Times New Roman" pitchFamily="18" charset="0"/>
                    <a:cs typeface="Times New Roman" pitchFamily="18" charset="0"/>
                  </a:rPr>
                  <a:t>Roadmap Sistem Informasi Nasional</a:t>
                </a:r>
                <a:endParaRPr lang="en-US" sz="1200">
                  <a:solidFill>
                    <a:schemeClr val="bg1"/>
                  </a:solidFill>
                  <a:latin typeface="Times New Roman" pitchFamily="18" charset="0"/>
                  <a:cs typeface="Times New Roman" pitchFamily="18" charset="0"/>
                </a:endParaRPr>
              </a:p>
              <a:p>
                <a:r>
                  <a:rPr lang="en-US" sz="1200" b="1">
                    <a:solidFill>
                      <a:schemeClr val="bg1"/>
                    </a:solidFill>
                    <a:latin typeface="Times New Roman" pitchFamily="18" charset="0"/>
                    <a:cs typeface="Times New Roman" pitchFamily="18" charset="0"/>
                  </a:rPr>
                  <a:t> </a:t>
                </a:r>
                <a:endParaRPr lang="en-US" sz="1200">
                  <a:solidFill>
                    <a:schemeClr val="bg1"/>
                  </a:solidFill>
                  <a:latin typeface="Times New Roman" pitchFamily="18" charset="0"/>
                  <a:cs typeface="Times New Roman" pitchFamily="18" charset="0"/>
                </a:endParaRPr>
              </a:p>
            </p:txBody>
          </p:sp>
          <p:sp>
            <p:nvSpPr>
              <p:cNvPr id="17436" name="AutoShape 31"/>
              <p:cNvSpPr>
                <a:spLocks noChangeArrowheads="1"/>
              </p:cNvSpPr>
              <p:nvPr/>
            </p:nvSpPr>
            <p:spPr bwMode="auto">
              <a:xfrm>
                <a:off x="2925" y="11592"/>
                <a:ext cx="1950" cy="630"/>
              </a:xfrm>
              <a:prstGeom prst="roundRect">
                <a:avLst>
                  <a:gd name="adj" fmla="val 16667"/>
                </a:avLst>
              </a:prstGeom>
              <a:solidFill>
                <a:srgbClr val="002060"/>
              </a:solidFill>
              <a:ln w="19050">
                <a:solidFill>
                  <a:srgbClr val="76923C"/>
                </a:solidFill>
                <a:round/>
                <a:headEnd/>
                <a:tailEnd/>
              </a:ln>
            </p:spPr>
            <p:txBody>
              <a:bodyPr/>
              <a:lstStyle/>
              <a:p>
                <a:pPr algn="ctr"/>
                <a:r>
                  <a:rPr lang="en-US" sz="1200" b="1">
                    <a:solidFill>
                      <a:schemeClr val="bg1"/>
                    </a:solidFill>
                    <a:latin typeface="Times New Roman" pitchFamily="18" charset="0"/>
                    <a:cs typeface="Times New Roman" pitchFamily="18" charset="0"/>
                  </a:rPr>
                  <a:t>Roadmap Sistem Pengadaan Nasional</a:t>
                </a:r>
                <a:endParaRPr lang="en-US" sz="1200">
                  <a:solidFill>
                    <a:schemeClr val="bg1"/>
                  </a:solidFill>
                  <a:latin typeface="Times New Roman" pitchFamily="18" charset="0"/>
                  <a:cs typeface="Times New Roman" pitchFamily="18" charset="0"/>
                </a:endParaRPr>
              </a:p>
              <a:p>
                <a:r>
                  <a:rPr lang="en-US" sz="1200" b="1">
                    <a:solidFill>
                      <a:schemeClr val="bg1"/>
                    </a:solidFill>
                    <a:latin typeface="Times New Roman" pitchFamily="18" charset="0"/>
                    <a:cs typeface="Times New Roman" pitchFamily="18" charset="0"/>
                  </a:rPr>
                  <a:t> </a:t>
                </a:r>
                <a:endParaRPr lang="en-US" sz="1200">
                  <a:solidFill>
                    <a:schemeClr val="bg1"/>
                  </a:solidFill>
                  <a:latin typeface="Times New Roman" pitchFamily="18" charset="0"/>
                  <a:cs typeface="Times New Roman" pitchFamily="18" charset="0"/>
                </a:endParaRPr>
              </a:p>
            </p:txBody>
          </p:sp>
          <p:sp>
            <p:nvSpPr>
              <p:cNvPr id="17437" name="AutoShape 32"/>
              <p:cNvSpPr>
                <a:spLocks noChangeArrowheads="1"/>
              </p:cNvSpPr>
              <p:nvPr/>
            </p:nvSpPr>
            <p:spPr bwMode="auto">
              <a:xfrm>
                <a:off x="2925" y="9912"/>
                <a:ext cx="3601" cy="900"/>
              </a:xfrm>
              <a:prstGeom prst="roundRect">
                <a:avLst>
                  <a:gd name="adj" fmla="val 16667"/>
                </a:avLst>
              </a:prstGeom>
              <a:solidFill>
                <a:srgbClr val="FFC000"/>
              </a:solidFill>
              <a:ln w="9525">
                <a:solidFill>
                  <a:srgbClr val="000000"/>
                </a:solidFill>
                <a:round/>
                <a:headEnd/>
                <a:tailEnd/>
              </a:ln>
            </p:spPr>
            <p:txBody>
              <a:bodyPr/>
              <a:lstStyle/>
              <a:p>
                <a:pPr algn="ctr"/>
                <a:r>
                  <a:rPr lang="en-US" sz="1200" b="1">
                    <a:solidFill>
                      <a:srgbClr val="002060"/>
                    </a:solidFill>
                    <a:latin typeface="Times New Roman" pitchFamily="18" charset="0"/>
                    <a:cs typeface="Times New Roman" pitchFamily="18" charset="0"/>
                  </a:rPr>
                  <a:t>Menyatukan Logistik dan Rantai Pasok Nasional,              Penguatan Kapasitas Penyedia Jasa Logistik dan Pelaku Logistik </a:t>
                </a:r>
                <a:r>
                  <a:rPr lang="id-ID" sz="1200" b="1">
                    <a:solidFill>
                      <a:srgbClr val="002060"/>
                    </a:solidFill>
                    <a:latin typeface="Times New Roman" pitchFamily="18" charset="0"/>
                    <a:cs typeface="Times New Roman" pitchFamily="18" charset="0"/>
                  </a:rPr>
                  <a:t>N</a:t>
                </a:r>
                <a:r>
                  <a:rPr lang="en-US" sz="1200" b="1">
                    <a:solidFill>
                      <a:srgbClr val="002060"/>
                    </a:solidFill>
                    <a:latin typeface="Times New Roman" pitchFamily="18" charset="0"/>
                    <a:cs typeface="Times New Roman" pitchFamily="18" charset="0"/>
                  </a:rPr>
                  <a:t>asional</a:t>
                </a:r>
                <a:endParaRPr lang="en-US" sz="1200">
                  <a:latin typeface="Times New Roman" pitchFamily="18" charset="0"/>
                  <a:cs typeface="Times New Roman" pitchFamily="18" charset="0"/>
                </a:endParaRPr>
              </a:p>
            </p:txBody>
          </p:sp>
          <p:cxnSp>
            <p:nvCxnSpPr>
              <p:cNvPr id="17438" name="AutoShape 33"/>
              <p:cNvCxnSpPr>
                <a:cxnSpLocks noChangeShapeType="1"/>
              </p:cNvCxnSpPr>
              <p:nvPr/>
            </p:nvCxnSpPr>
            <p:spPr bwMode="auto">
              <a:xfrm>
                <a:off x="2430" y="10362"/>
                <a:ext cx="2" cy="2805"/>
              </a:xfrm>
              <a:prstGeom prst="straightConnector1">
                <a:avLst/>
              </a:prstGeom>
              <a:noFill/>
              <a:ln w="9525">
                <a:solidFill>
                  <a:srgbClr val="243F60"/>
                </a:solidFill>
                <a:round/>
                <a:headEnd/>
                <a:tailEnd/>
              </a:ln>
              <a:extLst>
                <a:ext uri="{909E8E84-426E-40DD-AFC4-6F175D3DCCD1}">
                  <a14:hiddenFill xmlns:a14="http://schemas.microsoft.com/office/drawing/2010/main">
                    <a:noFill/>
                  </a14:hiddenFill>
                </a:ext>
              </a:extLst>
            </p:spPr>
          </p:cxnSp>
          <p:cxnSp>
            <p:nvCxnSpPr>
              <p:cNvPr id="17439" name="AutoShape 34"/>
              <p:cNvCxnSpPr>
                <a:cxnSpLocks noChangeShapeType="1"/>
              </p:cNvCxnSpPr>
              <p:nvPr/>
            </p:nvCxnSpPr>
            <p:spPr bwMode="auto">
              <a:xfrm>
                <a:off x="2430" y="10362"/>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a:noFill/>
                  </a14:hiddenFill>
                </a:ext>
              </a:extLst>
            </p:spPr>
          </p:cxnSp>
          <p:cxnSp>
            <p:nvCxnSpPr>
              <p:cNvPr id="17440" name="AutoShape 35"/>
              <p:cNvCxnSpPr>
                <a:cxnSpLocks noChangeShapeType="1"/>
              </p:cNvCxnSpPr>
              <p:nvPr/>
            </p:nvCxnSpPr>
            <p:spPr bwMode="auto">
              <a:xfrm>
                <a:off x="2432" y="11187"/>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a:noFill/>
                  </a14:hiddenFill>
                </a:ext>
              </a:extLst>
            </p:spPr>
          </p:cxnSp>
          <p:cxnSp>
            <p:nvCxnSpPr>
              <p:cNvPr id="17441" name="AutoShape 36"/>
              <p:cNvCxnSpPr>
                <a:cxnSpLocks noChangeShapeType="1"/>
              </p:cNvCxnSpPr>
              <p:nvPr/>
            </p:nvCxnSpPr>
            <p:spPr bwMode="auto">
              <a:xfrm>
                <a:off x="2432" y="11937"/>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a:noFill/>
                  </a14:hiddenFill>
                </a:ext>
              </a:extLst>
            </p:spPr>
          </p:cxnSp>
          <p:cxnSp>
            <p:nvCxnSpPr>
              <p:cNvPr id="17442" name="AutoShape 37"/>
              <p:cNvCxnSpPr>
                <a:cxnSpLocks noChangeShapeType="1"/>
              </p:cNvCxnSpPr>
              <p:nvPr/>
            </p:nvCxnSpPr>
            <p:spPr bwMode="auto">
              <a:xfrm>
                <a:off x="2432" y="12552"/>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a:noFill/>
                  </a14:hiddenFill>
                </a:ext>
              </a:extLst>
            </p:spPr>
          </p:cxnSp>
          <p:cxnSp>
            <p:nvCxnSpPr>
              <p:cNvPr id="17443" name="AutoShape 38"/>
              <p:cNvCxnSpPr>
                <a:cxnSpLocks noChangeShapeType="1"/>
              </p:cNvCxnSpPr>
              <p:nvPr/>
            </p:nvCxnSpPr>
            <p:spPr bwMode="auto">
              <a:xfrm>
                <a:off x="2430" y="13167"/>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a:noFill/>
                  </a14:hiddenFill>
                </a:ext>
              </a:extLst>
            </p:spPr>
          </p:cxnSp>
          <p:cxnSp>
            <p:nvCxnSpPr>
              <p:cNvPr id="17444" name="AutoShape 39"/>
              <p:cNvCxnSpPr>
                <a:cxnSpLocks noChangeShapeType="1"/>
              </p:cNvCxnSpPr>
              <p:nvPr/>
            </p:nvCxnSpPr>
            <p:spPr bwMode="auto">
              <a:xfrm>
                <a:off x="4875" y="11187"/>
                <a:ext cx="39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7445" name="AutoShape 40"/>
              <p:cNvCxnSpPr>
                <a:cxnSpLocks noChangeShapeType="1"/>
              </p:cNvCxnSpPr>
              <p:nvPr/>
            </p:nvCxnSpPr>
            <p:spPr bwMode="auto">
              <a:xfrm>
                <a:off x="4875" y="11937"/>
                <a:ext cx="39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7446" name="AutoShape 41"/>
              <p:cNvCxnSpPr>
                <a:cxnSpLocks noChangeShapeType="1"/>
              </p:cNvCxnSpPr>
              <p:nvPr/>
            </p:nvCxnSpPr>
            <p:spPr bwMode="auto">
              <a:xfrm>
                <a:off x="4875" y="12552"/>
                <a:ext cx="39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7447" name="AutoShape 42"/>
              <p:cNvCxnSpPr>
                <a:cxnSpLocks noChangeShapeType="1"/>
              </p:cNvCxnSpPr>
              <p:nvPr/>
            </p:nvCxnSpPr>
            <p:spPr bwMode="auto">
              <a:xfrm>
                <a:off x="4875" y="13167"/>
                <a:ext cx="39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7448" name="AutoShape 43"/>
              <p:cNvCxnSpPr>
                <a:cxnSpLocks noChangeShapeType="1"/>
              </p:cNvCxnSpPr>
              <p:nvPr/>
            </p:nvCxnSpPr>
            <p:spPr bwMode="auto">
              <a:xfrm>
                <a:off x="5267" y="11187"/>
                <a:ext cx="0" cy="1980"/>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17449" name="AutoShape 44"/>
              <p:cNvSpPr>
                <a:spLocks noChangeArrowheads="1"/>
              </p:cNvSpPr>
              <p:nvPr/>
            </p:nvSpPr>
            <p:spPr bwMode="auto">
              <a:xfrm>
                <a:off x="6531" y="9267"/>
                <a:ext cx="1576" cy="645"/>
              </a:xfrm>
              <a:prstGeom prst="roundRect">
                <a:avLst>
                  <a:gd name="adj" fmla="val 16667"/>
                </a:avLst>
              </a:prstGeom>
              <a:solidFill>
                <a:srgbClr val="365F91"/>
              </a:solidFill>
              <a:ln w="9525">
                <a:solidFill>
                  <a:srgbClr val="000000"/>
                </a:solidFill>
                <a:round/>
                <a:headEnd/>
                <a:tailEnd/>
              </a:ln>
            </p:spPr>
            <p:txBody>
              <a:bodyPr/>
              <a:lstStyle/>
              <a:p>
                <a:pPr algn="ctr"/>
                <a:r>
                  <a:rPr lang="en-US" sz="1200" b="1">
                    <a:solidFill>
                      <a:srgbClr val="FFFFFF"/>
                    </a:solidFill>
                    <a:latin typeface="Times New Roman" pitchFamily="18" charset="0"/>
                    <a:cs typeface="Times New Roman" pitchFamily="18" charset="0"/>
                  </a:rPr>
                  <a:t>Integrasi Jaringan Logistik ASEAN</a:t>
                </a:r>
                <a:endParaRPr lang="en-US" sz="1200">
                  <a:latin typeface="Times New Roman" pitchFamily="18" charset="0"/>
                  <a:cs typeface="Times New Roman" pitchFamily="18" charset="0"/>
                </a:endParaRPr>
              </a:p>
            </p:txBody>
          </p:sp>
          <p:sp>
            <p:nvSpPr>
              <p:cNvPr id="17450" name="AutoShape 45"/>
              <p:cNvSpPr>
                <a:spLocks noChangeArrowheads="1"/>
              </p:cNvSpPr>
              <p:nvPr/>
            </p:nvSpPr>
            <p:spPr bwMode="auto">
              <a:xfrm>
                <a:off x="8101" y="8622"/>
                <a:ext cx="1529" cy="645"/>
              </a:xfrm>
              <a:prstGeom prst="roundRect">
                <a:avLst>
                  <a:gd name="adj" fmla="val 16667"/>
                </a:avLst>
              </a:prstGeom>
              <a:solidFill>
                <a:srgbClr val="00B050"/>
              </a:solidFill>
              <a:ln w="9525">
                <a:solidFill>
                  <a:srgbClr val="000000"/>
                </a:solidFill>
                <a:round/>
                <a:headEnd/>
                <a:tailEnd/>
              </a:ln>
            </p:spPr>
            <p:txBody>
              <a:bodyPr/>
              <a:lstStyle/>
              <a:p>
                <a:pPr algn="ctr"/>
                <a:r>
                  <a:rPr lang="en-US" sz="1200" b="1">
                    <a:solidFill>
                      <a:srgbClr val="FFFFFF"/>
                    </a:solidFill>
                    <a:latin typeface="Times New Roman" pitchFamily="18" charset="0"/>
                    <a:cs typeface="Times New Roman" pitchFamily="18" charset="0"/>
                  </a:rPr>
                  <a:t>Integrasi Jaringan Logistik Global</a:t>
                </a:r>
                <a:endParaRPr lang="en-US" sz="1200">
                  <a:latin typeface="Times New Roman" pitchFamily="18" charset="0"/>
                  <a:cs typeface="Times New Roman" pitchFamily="18" charset="0"/>
                </a:endParaRPr>
              </a:p>
            </p:txBody>
          </p:sp>
          <p:sp>
            <p:nvSpPr>
              <p:cNvPr id="17451" name="Arc 46"/>
              <p:cNvSpPr>
                <a:spLocks/>
              </p:cNvSpPr>
              <p:nvPr/>
            </p:nvSpPr>
            <p:spPr bwMode="auto">
              <a:xfrm rot="7124976" flipV="1">
                <a:off x="1837" y="12743"/>
                <a:ext cx="2048" cy="2253"/>
              </a:xfrm>
              <a:custGeom>
                <a:avLst/>
                <a:gdLst>
                  <a:gd name="T0" fmla="*/ 0 w 27761"/>
                  <a:gd name="T1" fmla="*/ 0 h 21600"/>
                  <a:gd name="T2" fmla="*/ 0 w 27761"/>
                  <a:gd name="T3" fmla="*/ 0 h 21600"/>
                  <a:gd name="T4" fmla="*/ 0 w 27761"/>
                  <a:gd name="T5" fmla="*/ 0 h 21600"/>
                  <a:gd name="T6" fmla="*/ 0 60000 65536"/>
                  <a:gd name="T7" fmla="*/ 0 60000 65536"/>
                  <a:gd name="T8" fmla="*/ 0 60000 65536"/>
                  <a:gd name="T9" fmla="*/ 0 w 27761"/>
                  <a:gd name="T10" fmla="*/ 0 h 21600"/>
                  <a:gd name="T11" fmla="*/ 27761 w 27761"/>
                  <a:gd name="T12" fmla="*/ 21600 h 21600"/>
                </a:gdLst>
                <a:ahLst/>
                <a:cxnLst>
                  <a:cxn ang="T6">
                    <a:pos x="T0" y="T1"/>
                  </a:cxn>
                  <a:cxn ang="T7">
                    <a:pos x="T2" y="T3"/>
                  </a:cxn>
                  <a:cxn ang="T8">
                    <a:pos x="T4" y="T5"/>
                  </a:cxn>
                </a:cxnLst>
                <a:rect l="T9" t="T10" r="T11" b="T12"/>
                <a:pathLst>
                  <a:path w="27761" h="21600" fill="none" extrusionOk="0">
                    <a:moveTo>
                      <a:pt x="0" y="1856"/>
                    </a:moveTo>
                    <a:cubicBezTo>
                      <a:pt x="2758" y="632"/>
                      <a:pt x="5742" y="-1"/>
                      <a:pt x="8760" y="0"/>
                    </a:cubicBezTo>
                    <a:cubicBezTo>
                      <a:pt x="16693" y="0"/>
                      <a:pt x="23987" y="4348"/>
                      <a:pt x="27760" y="11327"/>
                    </a:cubicBezTo>
                  </a:path>
                  <a:path w="27761" h="21600" stroke="0" extrusionOk="0">
                    <a:moveTo>
                      <a:pt x="0" y="1856"/>
                    </a:moveTo>
                    <a:cubicBezTo>
                      <a:pt x="2758" y="632"/>
                      <a:pt x="5742" y="-1"/>
                      <a:pt x="8760" y="0"/>
                    </a:cubicBezTo>
                    <a:cubicBezTo>
                      <a:pt x="16693" y="0"/>
                      <a:pt x="23987" y="4348"/>
                      <a:pt x="27760" y="11327"/>
                    </a:cubicBezTo>
                    <a:lnTo>
                      <a:pt x="8760" y="21600"/>
                    </a:lnTo>
                    <a:lnTo>
                      <a:pt x="0" y="1856"/>
                    </a:lnTo>
                    <a:close/>
                  </a:path>
                </a:pathLst>
              </a:custGeom>
              <a:noFill/>
              <a:ln w="9525">
                <a:solidFill>
                  <a:srgbClr val="243F6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7452" name="Arc 47"/>
              <p:cNvSpPr>
                <a:spLocks/>
              </p:cNvSpPr>
              <p:nvPr/>
            </p:nvSpPr>
            <p:spPr bwMode="auto">
              <a:xfrm rot="-7203427">
                <a:off x="5303" y="10764"/>
                <a:ext cx="310" cy="535"/>
              </a:xfrm>
              <a:custGeom>
                <a:avLst/>
                <a:gdLst>
                  <a:gd name="T0" fmla="*/ 0 w 19939"/>
                  <a:gd name="T1" fmla="*/ 0 h 21179"/>
                  <a:gd name="T2" fmla="*/ 0 w 19939"/>
                  <a:gd name="T3" fmla="*/ 0 h 21179"/>
                  <a:gd name="T4" fmla="*/ 0 w 19939"/>
                  <a:gd name="T5" fmla="*/ 0 h 21179"/>
                  <a:gd name="T6" fmla="*/ 0 60000 65536"/>
                  <a:gd name="T7" fmla="*/ 0 60000 65536"/>
                  <a:gd name="T8" fmla="*/ 0 60000 65536"/>
                  <a:gd name="T9" fmla="*/ 0 w 19939"/>
                  <a:gd name="T10" fmla="*/ 0 h 21179"/>
                  <a:gd name="T11" fmla="*/ 19939 w 19939"/>
                  <a:gd name="T12" fmla="*/ 21179 h 21179"/>
                </a:gdLst>
                <a:ahLst/>
                <a:cxnLst>
                  <a:cxn ang="T6">
                    <a:pos x="T0" y="T1"/>
                  </a:cxn>
                  <a:cxn ang="T7">
                    <a:pos x="T2" y="T3"/>
                  </a:cxn>
                  <a:cxn ang="T8">
                    <a:pos x="T4" y="T5"/>
                  </a:cxn>
                </a:cxnLst>
                <a:rect l="T9" t="T10" r="T11" b="T12"/>
                <a:pathLst>
                  <a:path w="19939" h="21179" fill="none" extrusionOk="0">
                    <a:moveTo>
                      <a:pt x="4245" y="0"/>
                    </a:moveTo>
                    <a:cubicBezTo>
                      <a:pt x="11292" y="1413"/>
                      <a:pt x="17175" y="6238"/>
                      <a:pt x="19939" y="12872"/>
                    </a:cubicBezTo>
                  </a:path>
                  <a:path w="19939" h="21179" stroke="0" extrusionOk="0">
                    <a:moveTo>
                      <a:pt x="4245" y="0"/>
                    </a:moveTo>
                    <a:cubicBezTo>
                      <a:pt x="11292" y="1413"/>
                      <a:pt x="17175" y="6238"/>
                      <a:pt x="19939" y="12872"/>
                    </a:cubicBezTo>
                    <a:lnTo>
                      <a:pt x="0" y="21179"/>
                    </a:lnTo>
                    <a:lnTo>
                      <a:pt x="4245" y="0"/>
                    </a:lnTo>
                    <a:close/>
                  </a:path>
                </a:pathLst>
              </a:custGeom>
              <a:noFill/>
              <a:ln w="9525">
                <a:solidFill>
                  <a:srgbClr val="00206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7453" name="Arc 48"/>
              <p:cNvSpPr>
                <a:spLocks/>
              </p:cNvSpPr>
              <p:nvPr/>
            </p:nvSpPr>
            <p:spPr bwMode="auto">
              <a:xfrm rot="10843402" flipV="1">
                <a:off x="5724" y="9507"/>
                <a:ext cx="1007" cy="571"/>
              </a:xfrm>
              <a:custGeom>
                <a:avLst/>
                <a:gdLst>
                  <a:gd name="T0" fmla="*/ 0 w 20102"/>
                  <a:gd name="T1" fmla="*/ 0 h 21179"/>
                  <a:gd name="T2" fmla="*/ 0 w 20102"/>
                  <a:gd name="T3" fmla="*/ 0 h 21179"/>
                  <a:gd name="T4" fmla="*/ 0 w 20102"/>
                  <a:gd name="T5" fmla="*/ 0 h 21179"/>
                  <a:gd name="T6" fmla="*/ 0 60000 65536"/>
                  <a:gd name="T7" fmla="*/ 0 60000 65536"/>
                  <a:gd name="T8" fmla="*/ 0 60000 65536"/>
                  <a:gd name="T9" fmla="*/ 0 w 20102"/>
                  <a:gd name="T10" fmla="*/ 0 h 21179"/>
                  <a:gd name="T11" fmla="*/ 20102 w 20102"/>
                  <a:gd name="T12" fmla="*/ 21179 h 21179"/>
                </a:gdLst>
                <a:ahLst/>
                <a:cxnLst>
                  <a:cxn ang="T6">
                    <a:pos x="T0" y="T1"/>
                  </a:cxn>
                  <a:cxn ang="T7">
                    <a:pos x="T2" y="T3"/>
                  </a:cxn>
                  <a:cxn ang="T8">
                    <a:pos x="T4" y="T5"/>
                  </a:cxn>
                </a:cxnLst>
                <a:rect l="T9" t="T10" r="T11" b="T12"/>
                <a:pathLst>
                  <a:path w="20102" h="21179" fill="none" extrusionOk="0">
                    <a:moveTo>
                      <a:pt x="4245" y="0"/>
                    </a:moveTo>
                    <a:cubicBezTo>
                      <a:pt x="11443" y="1443"/>
                      <a:pt x="17415" y="6442"/>
                      <a:pt x="20101" y="13274"/>
                    </a:cubicBezTo>
                  </a:path>
                  <a:path w="20102" h="21179" stroke="0" extrusionOk="0">
                    <a:moveTo>
                      <a:pt x="4245" y="0"/>
                    </a:moveTo>
                    <a:cubicBezTo>
                      <a:pt x="11443" y="1443"/>
                      <a:pt x="17415" y="6442"/>
                      <a:pt x="20101" y="13274"/>
                    </a:cubicBezTo>
                    <a:lnTo>
                      <a:pt x="0" y="21179"/>
                    </a:lnTo>
                    <a:lnTo>
                      <a:pt x="4245" y="0"/>
                    </a:lnTo>
                    <a:close/>
                  </a:path>
                </a:pathLst>
              </a:custGeom>
              <a:noFill/>
              <a:ln w="9525">
                <a:solidFill>
                  <a:srgbClr val="00206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7454" name="Arc 49"/>
              <p:cNvSpPr>
                <a:spLocks/>
              </p:cNvSpPr>
              <p:nvPr/>
            </p:nvSpPr>
            <p:spPr bwMode="auto">
              <a:xfrm rot="11448702" flipV="1">
                <a:off x="7540" y="8868"/>
                <a:ext cx="620" cy="534"/>
              </a:xfrm>
              <a:custGeom>
                <a:avLst/>
                <a:gdLst>
                  <a:gd name="T0" fmla="*/ 0 w 21062"/>
                  <a:gd name="T1" fmla="*/ 0 h 21179"/>
                  <a:gd name="T2" fmla="*/ 0 w 21062"/>
                  <a:gd name="T3" fmla="*/ 0 h 21179"/>
                  <a:gd name="T4" fmla="*/ 0 w 21062"/>
                  <a:gd name="T5" fmla="*/ 0 h 21179"/>
                  <a:gd name="T6" fmla="*/ 0 60000 65536"/>
                  <a:gd name="T7" fmla="*/ 0 60000 65536"/>
                  <a:gd name="T8" fmla="*/ 0 60000 65536"/>
                  <a:gd name="T9" fmla="*/ 0 w 21062"/>
                  <a:gd name="T10" fmla="*/ 0 h 21179"/>
                  <a:gd name="T11" fmla="*/ 21062 w 21062"/>
                  <a:gd name="T12" fmla="*/ 21179 h 21179"/>
                </a:gdLst>
                <a:ahLst/>
                <a:cxnLst>
                  <a:cxn ang="T6">
                    <a:pos x="T0" y="T1"/>
                  </a:cxn>
                  <a:cxn ang="T7">
                    <a:pos x="T2" y="T3"/>
                  </a:cxn>
                  <a:cxn ang="T8">
                    <a:pos x="T4" y="T5"/>
                  </a:cxn>
                </a:cxnLst>
                <a:rect l="T9" t="T10" r="T11" b="T12"/>
                <a:pathLst>
                  <a:path w="21062" h="21179" fill="none" extrusionOk="0">
                    <a:moveTo>
                      <a:pt x="4245" y="0"/>
                    </a:moveTo>
                    <a:cubicBezTo>
                      <a:pt x="12590" y="1673"/>
                      <a:pt x="19175" y="8090"/>
                      <a:pt x="21062" y="16389"/>
                    </a:cubicBezTo>
                  </a:path>
                  <a:path w="21062" h="21179" stroke="0" extrusionOk="0">
                    <a:moveTo>
                      <a:pt x="4245" y="0"/>
                    </a:moveTo>
                    <a:cubicBezTo>
                      <a:pt x="12590" y="1673"/>
                      <a:pt x="19175" y="8090"/>
                      <a:pt x="21062" y="16389"/>
                    </a:cubicBezTo>
                    <a:lnTo>
                      <a:pt x="0" y="21179"/>
                    </a:lnTo>
                    <a:lnTo>
                      <a:pt x="4245" y="0"/>
                    </a:lnTo>
                    <a:close/>
                  </a:path>
                </a:pathLst>
              </a:custGeom>
              <a:noFill/>
              <a:ln w="9525">
                <a:solidFill>
                  <a:srgbClr val="00206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7455" name="Arc 50"/>
              <p:cNvSpPr>
                <a:spLocks/>
              </p:cNvSpPr>
              <p:nvPr/>
            </p:nvSpPr>
            <p:spPr bwMode="auto">
              <a:xfrm rot="11384333" flipV="1">
                <a:off x="2187" y="13943"/>
                <a:ext cx="256" cy="548"/>
              </a:xfrm>
              <a:custGeom>
                <a:avLst/>
                <a:gdLst>
                  <a:gd name="T0" fmla="*/ 0 w 21062"/>
                  <a:gd name="T1" fmla="*/ 0 h 21179"/>
                  <a:gd name="T2" fmla="*/ 0 w 21062"/>
                  <a:gd name="T3" fmla="*/ 0 h 21179"/>
                  <a:gd name="T4" fmla="*/ 0 w 21062"/>
                  <a:gd name="T5" fmla="*/ 0 h 21179"/>
                  <a:gd name="T6" fmla="*/ 0 60000 65536"/>
                  <a:gd name="T7" fmla="*/ 0 60000 65536"/>
                  <a:gd name="T8" fmla="*/ 0 60000 65536"/>
                  <a:gd name="T9" fmla="*/ 0 w 21062"/>
                  <a:gd name="T10" fmla="*/ 0 h 21179"/>
                  <a:gd name="T11" fmla="*/ 21062 w 21062"/>
                  <a:gd name="T12" fmla="*/ 21179 h 21179"/>
                </a:gdLst>
                <a:ahLst/>
                <a:cxnLst>
                  <a:cxn ang="T6">
                    <a:pos x="T0" y="T1"/>
                  </a:cxn>
                  <a:cxn ang="T7">
                    <a:pos x="T2" y="T3"/>
                  </a:cxn>
                  <a:cxn ang="T8">
                    <a:pos x="T4" y="T5"/>
                  </a:cxn>
                </a:cxnLst>
                <a:rect l="T9" t="T10" r="T11" b="T12"/>
                <a:pathLst>
                  <a:path w="21062" h="21179" fill="none" extrusionOk="0">
                    <a:moveTo>
                      <a:pt x="4245" y="0"/>
                    </a:moveTo>
                    <a:cubicBezTo>
                      <a:pt x="12590" y="1673"/>
                      <a:pt x="19175" y="8090"/>
                      <a:pt x="21062" y="16389"/>
                    </a:cubicBezTo>
                  </a:path>
                  <a:path w="21062" h="21179" stroke="0" extrusionOk="0">
                    <a:moveTo>
                      <a:pt x="4245" y="0"/>
                    </a:moveTo>
                    <a:cubicBezTo>
                      <a:pt x="12590" y="1673"/>
                      <a:pt x="19175" y="8090"/>
                      <a:pt x="21062" y="16389"/>
                    </a:cubicBezTo>
                    <a:lnTo>
                      <a:pt x="0" y="21179"/>
                    </a:lnTo>
                    <a:lnTo>
                      <a:pt x="4245" y="0"/>
                    </a:lnTo>
                    <a:close/>
                  </a:path>
                </a:pathLst>
              </a:custGeom>
              <a:noFill/>
              <a:ln w="9525">
                <a:solidFill>
                  <a:srgbClr val="243F6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id-ID"/>
              </a:p>
            </p:txBody>
          </p:sp>
          <p:cxnSp>
            <p:nvCxnSpPr>
              <p:cNvPr id="17456" name="AutoShape 51"/>
              <p:cNvCxnSpPr>
                <a:cxnSpLocks noChangeShapeType="1"/>
              </p:cNvCxnSpPr>
              <p:nvPr/>
            </p:nvCxnSpPr>
            <p:spPr bwMode="auto">
              <a:xfrm flipV="1">
                <a:off x="2469" y="8790"/>
                <a:ext cx="5541" cy="5744"/>
              </a:xfrm>
              <a:prstGeom prst="curvedConnector3">
                <a:avLst>
                  <a:gd name="adj1" fmla="val 50000"/>
                </a:avLst>
              </a:prstGeom>
              <a:noFill/>
              <a:ln w="15875">
                <a:solidFill>
                  <a:srgbClr val="002060"/>
                </a:solidFill>
                <a:prstDash val="dash"/>
                <a:round/>
                <a:headEnd/>
                <a:tailEnd type="triangle" w="med" len="med"/>
              </a:ln>
              <a:extLst>
                <a:ext uri="{909E8E84-426E-40DD-AFC4-6F175D3DCCD1}">
                  <a14:hiddenFill xmlns:a14="http://schemas.microsoft.com/office/drawing/2010/main">
                    <a:noFill/>
                  </a14:hiddenFill>
                </a:ext>
              </a:extLst>
            </p:spPr>
          </p:cxnSp>
        </p:grpSp>
        <p:cxnSp>
          <p:nvCxnSpPr>
            <p:cNvPr id="17417" name="AutoShape 15"/>
            <p:cNvCxnSpPr>
              <a:cxnSpLocks noChangeShapeType="1"/>
            </p:cNvCxnSpPr>
            <p:nvPr/>
          </p:nvCxnSpPr>
          <p:spPr bwMode="auto">
            <a:xfrm>
              <a:off x="3632174" y="4347481"/>
              <a:ext cx="1010" cy="1638053"/>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521545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147421"/>
            <a:ext cx="9283435" cy="720725"/>
          </a:xfrm>
          <a:noFill/>
          <a:ln>
            <a:noFill/>
          </a:ln>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725488" indent="-725488"/>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II(C). Kondisi Yang Diharapkan: Milestone Kinerja  Logistik  Nasional Sampai 2025</a:t>
            </a:r>
            <a:endParaRPr lang="en-US" sz="2800" b="1" cap="none" spc="0" dirty="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pic>
        <p:nvPicPr>
          <p:cNvPr id="19459" name="Picture 6" descr="C:\Users\Acer\Downloads\Tahapan Implementasi_5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165225"/>
            <a:ext cx="9247319"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18706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902"/>
            <a:ext cx="9109735"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(1)</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33506250"/>
              </p:ext>
            </p:extLst>
          </p:nvPr>
        </p:nvGraphicFramePr>
        <p:xfrm>
          <a:off x="443707" y="1125538"/>
          <a:ext cx="9050688" cy="2621021"/>
        </p:xfrm>
        <a:graphic>
          <a:graphicData uri="http://schemas.openxmlformats.org/drawingml/2006/table">
            <a:tbl>
              <a:tblPr firstRow="1" firstCol="1" bandRow="1">
                <a:tableStyleId>{5C22544A-7EE6-4342-B048-85BDC9FD1C3A}</a:tableStyleId>
              </a:tblPr>
              <a:tblGrid>
                <a:gridCol w="2985794"/>
                <a:gridCol w="2892488"/>
                <a:gridCol w="3172406"/>
              </a:tblGrid>
              <a:tr h="487621">
                <a:tc>
                  <a:txBody>
                    <a:bodyPr/>
                    <a:lstStyle/>
                    <a:p>
                      <a:pPr algn="ctr">
                        <a:spcAft>
                          <a:spcPts val="0"/>
                        </a:spcAft>
                      </a:pPr>
                      <a:r>
                        <a:rPr lang="id-ID" sz="1600" dirty="0">
                          <a:effectLst/>
                          <a:latin typeface="Calibri" pitchFamily="34" charset="0"/>
                          <a:cs typeface="Calibri" pitchFamily="34" charset="0"/>
                        </a:rPr>
                        <a:t>Tahap I</a:t>
                      </a:r>
                    </a:p>
                    <a:p>
                      <a:pPr algn="ctr">
                        <a:spcAft>
                          <a:spcPts val="0"/>
                        </a:spcAft>
                      </a:pPr>
                      <a:r>
                        <a:rPr lang="id-ID" sz="1600" dirty="0">
                          <a:effectLst/>
                          <a:latin typeface="Calibri" pitchFamily="34" charset="0"/>
                          <a:cs typeface="Calibri" pitchFamily="34" charset="0"/>
                        </a:rPr>
                        <a:t>(2011-2015)</a:t>
                      </a:r>
                      <a:endParaRPr lang="id-ID" sz="1600" dirty="0">
                        <a:effectLst/>
                        <a:latin typeface="Calibri" pitchFamily="34" charset="0"/>
                        <a:ea typeface="Times New Roman"/>
                        <a:cs typeface="Calibri" pitchFamily="34" charset="0"/>
                      </a:endParaRPr>
                    </a:p>
                  </a:txBody>
                  <a:tcPr marL="13040" marR="13040" marT="0" marB="0"/>
                </a:tc>
                <a:tc>
                  <a:txBody>
                    <a:bodyPr/>
                    <a:lstStyle/>
                    <a:p>
                      <a:pPr algn="ctr">
                        <a:spcAft>
                          <a:spcPts val="0"/>
                        </a:spcAft>
                      </a:pPr>
                      <a:r>
                        <a:rPr lang="id-ID" sz="1600" dirty="0">
                          <a:effectLst/>
                          <a:latin typeface="Calibri" pitchFamily="34" charset="0"/>
                          <a:cs typeface="Calibri" pitchFamily="34" charset="0"/>
                        </a:rPr>
                        <a:t>Tahap II</a:t>
                      </a:r>
                    </a:p>
                    <a:p>
                      <a:pPr algn="ctr">
                        <a:spcAft>
                          <a:spcPts val="0"/>
                        </a:spcAft>
                      </a:pPr>
                      <a:r>
                        <a:rPr lang="id-ID" sz="1600" dirty="0">
                          <a:effectLst/>
                          <a:latin typeface="Calibri" pitchFamily="34" charset="0"/>
                          <a:cs typeface="Calibri" pitchFamily="34" charset="0"/>
                        </a:rPr>
                        <a:t>(2016-2020)</a:t>
                      </a:r>
                      <a:endParaRPr lang="id-ID" sz="1600" dirty="0">
                        <a:effectLst/>
                        <a:latin typeface="Calibri" pitchFamily="34" charset="0"/>
                        <a:ea typeface="Times New Roman"/>
                        <a:cs typeface="Calibri" pitchFamily="34" charset="0"/>
                      </a:endParaRPr>
                    </a:p>
                  </a:txBody>
                  <a:tcPr marL="13040" marR="13040" marT="0" marB="0"/>
                </a:tc>
                <a:tc>
                  <a:txBody>
                    <a:bodyPr/>
                    <a:lstStyle/>
                    <a:p>
                      <a:pPr algn="ctr">
                        <a:spcAft>
                          <a:spcPts val="0"/>
                        </a:spcAft>
                      </a:pPr>
                      <a:r>
                        <a:rPr lang="id-ID" sz="1600">
                          <a:effectLst/>
                          <a:latin typeface="Calibri" pitchFamily="34" charset="0"/>
                          <a:cs typeface="Calibri" pitchFamily="34" charset="0"/>
                        </a:rPr>
                        <a:t>Tahap III</a:t>
                      </a:r>
                    </a:p>
                    <a:p>
                      <a:pPr algn="ctr">
                        <a:spcAft>
                          <a:spcPts val="0"/>
                        </a:spcAft>
                      </a:pPr>
                      <a:r>
                        <a:rPr lang="id-ID" sz="1600">
                          <a:effectLst/>
                          <a:latin typeface="Calibri" pitchFamily="34" charset="0"/>
                          <a:cs typeface="Calibri" pitchFamily="34" charset="0"/>
                        </a:rPr>
                        <a:t>(2021-2025)</a:t>
                      </a:r>
                      <a:endParaRPr lang="id-ID" sz="1600">
                        <a:effectLst/>
                        <a:latin typeface="Calibri" pitchFamily="34" charset="0"/>
                        <a:ea typeface="Times New Roman"/>
                        <a:cs typeface="Calibri" pitchFamily="34" charset="0"/>
                      </a:endParaRPr>
                    </a:p>
                  </a:txBody>
                  <a:tcPr marL="13040" marR="13040" marT="0" marB="0"/>
                </a:tc>
              </a:tr>
              <a:tr h="2133341">
                <a:tc>
                  <a:txBody>
                    <a:bodyPr/>
                    <a:lstStyle/>
                    <a:p>
                      <a:pPr marL="342900" lvl="0" indent="-342900">
                        <a:buFont typeface="Symbol"/>
                        <a:buChar char=""/>
                      </a:pPr>
                      <a:r>
                        <a:rPr lang="id-ID" sz="1400" dirty="0">
                          <a:solidFill>
                            <a:schemeClr val="bg1"/>
                          </a:solidFill>
                          <a:effectLst/>
                          <a:latin typeface="Calibri" pitchFamily="34" charset="0"/>
                          <a:ea typeface="Times New Roman"/>
                          <a:cs typeface="Calibri" pitchFamily="34" charset="0"/>
                        </a:rPr>
                        <a:t>Terwujudnya Pusat Distribusi Regional Komoditas pokok dan Strategis  pada setiap Koridor Ekonomi</a:t>
                      </a:r>
                    </a:p>
                    <a:p>
                      <a:pPr marL="342900" lvl="0" indent="-342900">
                        <a:buFont typeface="Symbol"/>
                        <a:buChar char=""/>
                      </a:pPr>
                      <a:r>
                        <a:rPr lang="id-ID" sz="1400" dirty="0">
                          <a:solidFill>
                            <a:schemeClr val="bg1"/>
                          </a:solidFill>
                          <a:effectLst/>
                          <a:latin typeface="Calibri" pitchFamily="34" charset="0"/>
                          <a:ea typeface="Times New Roman"/>
                          <a:cs typeface="Calibri" pitchFamily="34" charset="0"/>
                        </a:rPr>
                        <a:t>Revitalisasi dan pengembangan jejaring rantai pasok komoditas ekspor</a:t>
                      </a:r>
                    </a:p>
                    <a:p>
                      <a:pPr marL="342900" lvl="0" indent="-342900">
                        <a:buFont typeface="Symbol"/>
                        <a:buChar char=""/>
                      </a:pPr>
                      <a:r>
                        <a:rPr lang="id-ID" sz="1400" dirty="0">
                          <a:solidFill>
                            <a:schemeClr val="bg1"/>
                          </a:solidFill>
                          <a:effectLst/>
                          <a:latin typeface="Calibri" pitchFamily="34" charset="0"/>
                          <a:ea typeface="Times New Roman"/>
                          <a:cs typeface="Calibri" pitchFamily="34" charset="0"/>
                        </a:rPr>
                        <a:t>Meningkatnya efektivitas pengoperasian dry port </a:t>
                      </a:r>
                    </a:p>
                  </a:txBody>
                  <a:tcPr marL="74294" marR="74294" marT="0" marB="0"/>
                </a:tc>
                <a:tc>
                  <a:txBody>
                    <a:bodyPr/>
                    <a:lstStyle/>
                    <a:p>
                      <a:pPr marL="342900" lvl="0" indent="-342900">
                        <a:buFont typeface="Symbol"/>
                        <a:buChar char=""/>
                      </a:pPr>
                      <a:r>
                        <a:rPr lang="id-ID" sz="1400" dirty="0">
                          <a:effectLst/>
                          <a:latin typeface="Calibri" pitchFamily="34" charset="0"/>
                          <a:ea typeface="Times New Roman"/>
                          <a:cs typeface="Calibri" pitchFamily="34" charset="0"/>
                        </a:rPr>
                        <a:t>Terwujudnya Pusat Distribusi Propinsi Komoditas pokok dan strategis  di Propinsi Konsumen </a:t>
                      </a:r>
                    </a:p>
                    <a:p>
                      <a:pPr marL="342900" lvl="0" indent="-342900">
                        <a:buFont typeface="Symbol"/>
                        <a:buChar char=""/>
                      </a:pPr>
                      <a:r>
                        <a:rPr lang="id-ID" sz="1400" dirty="0">
                          <a:effectLst/>
                          <a:latin typeface="Calibri" pitchFamily="34" charset="0"/>
                          <a:ea typeface="Times New Roman"/>
                          <a:cs typeface="Calibri" pitchFamily="34" charset="0"/>
                        </a:rPr>
                        <a:t>Ter</a:t>
                      </a:r>
                      <a:r>
                        <a:rPr lang="en-US" sz="1400" dirty="0" err="1">
                          <a:effectLst/>
                          <a:latin typeface="Calibri" pitchFamily="34" charset="0"/>
                          <a:ea typeface="Times New Roman"/>
                          <a:cs typeface="Calibri" pitchFamily="34" charset="0"/>
                        </a:rPr>
                        <a:t>bangun</a:t>
                      </a:r>
                      <a:r>
                        <a:rPr lang="id-ID" sz="1400" dirty="0">
                          <a:effectLst/>
                          <a:latin typeface="Calibri" pitchFamily="34" charset="0"/>
                          <a:ea typeface="Times New Roman"/>
                          <a:cs typeface="Calibri" pitchFamily="34" charset="0"/>
                        </a:rPr>
                        <a:t>nya</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jejaring</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rantai</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pasok</a:t>
                      </a:r>
                      <a:r>
                        <a:rPr lang="en-US" sz="1400" dirty="0">
                          <a:effectLst/>
                          <a:latin typeface="Calibri" pitchFamily="34" charset="0"/>
                          <a:ea typeface="Times New Roman"/>
                          <a:cs typeface="Calibri" pitchFamily="34" charset="0"/>
                        </a:rPr>
                        <a:t> </a:t>
                      </a:r>
                      <a:r>
                        <a:rPr lang="id-ID" sz="1400" dirty="0">
                          <a:effectLst/>
                          <a:latin typeface="Calibri" pitchFamily="34" charset="0"/>
                          <a:ea typeface="Times New Roman"/>
                          <a:cs typeface="Calibri" pitchFamily="34" charset="0"/>
                        </a:rPr>
                        <a:t>dengan </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mitra</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dagang</a:t>
                      </a:r>
                      <a:r>
                        <a:rPr lang="en-US" sz="1400" dirty="0">
                          <a:effectLst/>
                          <a:latin typeface="Calibri" pitchFamily="34" charset="0"/>
                          <a:ea typeface="Times New Roman"/>
                          <a:cs typeface="Calibri" pitchFamily="34" charset="0"/>
                        </a:rPr>
                        <a:t> Indonesia</a:t>
                      </a:r>
                      <a:endParaRPr lang="id-ID" sz="1400" dirty="0">
                        <a:effectLst/>
                        <a:latin typeface="Calibri" pitchFamily="34" charset="0"/>
                        <a:ea typeface="Times New Roman"/>
                        <a:cs typeface="Calibri" pitchFamily="34" charset="0"/>
                      </a:endParaRPr>
                    </a:p>
                    <a:p>
                      <a:pPr marL="342900" lvl="0" indent="-342900">
                        <a:buFont typeface="Symbol"/>
                        <a:buChar char=""/>
                      </a:pPr>
                      <a:r>
                        <a:rPr lang="id-ID" sz="1400" dirty="0">
                          <a:effectLst/>
                          <a:latin typeface="Calibri" pitchFamily="34" charset="0"/>
                          <a:ea typeface="Times New Roman"/>
                          <a:cs typeface="Calibri" pitchFamily="34" charset="0"/>
                        </a:rPr>
                        <a:t>Terwujudnya Inland FTA</a:t>
                      </a:r>
                    </a:p>
                  </a:txBody>
                  <a:tcPr marL="74294" marR="74294" marT="0" marB="0"/>
                </a:tc>
                <a:tc>
                  <a:txBody>
                    <a:bodyPr/>
                    <a:lstStyle/>
                    <a:p>
                      <a:pPr marL="342900" lvl="0" indent="-342900">
                        <a:buFont typeface="Symbol"/>
                        <a:buChar char=""/>
                      </a:pPr>
                      <a:r>
                        <a:rPr lang="id-ID" sz="1400" dirty="0">
                          <a:effectLst/>
                          <a:latin typeface="Calibri" pitchFamily="34" charset="0"/>
                          <a:ea typeface="Times New Roman"/>
                          <a:cs typeface="Calibri" pitchFamily="34" charset="0"/>
                        </a:rPr>
                        <a:t>Beroperasinya secara efektif  jaringan Logistik  Penyangga Komoditas pokok dan Strategis pada setiap koridor ekonomi</a:t>
                      </a:r>
                    </a:p>
                    <a:p>
                      <a:pPr marL="342900" lvl="0" indent="-342900">
                        <a:buFont typeface="Symbol"/>
                        <a:buChar char=""/>
                      </a:pPr>
                      <a:r>
                        <a:rPr lang="id-ID" sz="1400" dirty="0">
                          <a:effectLst/>
                          <a:latin typeface="Calibri" pitchFamily="34" charset="0"/>
                          <a:ea typeface="Times New Roman"/>
                          <a:cs typeface="Calibri" pitchFamily="34" charset="0"/>
                        </a:rPr>
                        <a:t>Efektif dan efisiennya jaringan rantai pasok global komoditas ekspor </a:t>
                      </a:r>
                    </a:p>
                    <a:p>
                      <a:pPr marL="342900" lvl="0" indent="-342900">
                        <a:buFont typeface="Symbol"/>
                        <a:buChar char=""/>
                      </a:pPr>
                      <a:r>
                        <a:rPr lang="id-ID" sz="1400" dirty="0">
                          <a:effectLst/>
                          <a:latin typeface="Calibri" pitchFamily="34" charset="0"/>
                          <a:ea typeface="Times New Roman"/>
                          <a:cs typeface="Calibri" pitchFamily="34" charset="0"/>
                        </a:rPr>
                        <a:t>Dominasi </a:t>
                      </a:r>
                      <a:r>
                        <a:rPr lang="id-ID" sz="1400" i="1" dirty="0">
                          <a:effectLst/>
                          <a:latin typeface="Calibri" pitchFamily="34" charset="0"/>
                          <a:ea typeface="Times New Roman"/>
                          <a:cs typeface="Calibri" pitchFamily="34" charset="0"/>
                        </a:rPr>
                        <a:t>term of trade</a:t>
                      </a:r>
                      <a:r>
                        <a:rPr lang="id-ID" sz="1400" dirty="0">
                          <a:effectLst/>
                          <a:latin typeface="Calibri" pitchFamily="34" charset="0"/>
                          <a:ea typeface="Times New Roman"/>
                          <a:cs typeface="Calibri" pitchFamily="34" charset="0"/>
                        </a:rPr>
                        <a:t> FOB untuk impor dan CIF untuk ekspor</a:t>
                      </a:r>
                    </a:p>
                  </a:txBody>
                  <a:tcPr marL="74294" marR="74294" marT="0" marB="0"/>
                </a:tc>
              </a:tr>
            </a:tbl>
          </a:graphicData>
        </a:graphic>
      </p:graphicFrame>
      <p:sp>
        <p:nvSpPr>
          <p:cNvPr id="22547" name="Title 1"/>
          <p:cNvSpPr txBox="1">
            <a:spLocks/>
          </p:cNvSpPr>
          <p:nvPr/>
        </p:nvSpPr>
        <p:spPr bwMode="auto">
          <a:xfrm>
            <a:off x="388673" y="692150"/>
            <a:ext cx="908222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tabLst>
                <a:tab pos="628650" algn="l"/>
              </a:tabLst>
              <a:defRPr>
                <a:solidFill>
                  <a:schemeClr val="tx1"/>
                </a:solidFill>
                <a:latin typeface="Arial" pitchFamily="34" charset="0"/>
              </a:defRPr>
            </a:lvl1pPr>
            <a:lvl2pPr marL="742950" indent="-285750" eaLnBrk="0" hangingPunct="0">
              <a:tabLst>
                <a:tab pos="628650" algn="l"/>
              </a:tabLst>
              <a:defRPr>
                <a:solidFill>
                  <a:schemeClr val="tx1"/>
                </a:solidFill>
                <a:latin typeface="Arial" pitchFamily="34" charset="0"/>
              </a:defRPr>
            </a:lvl2pPr>
            <a:lvl3pPr marL="1143000" indent="-228600" eaLnBrk="0" hangingPunct="0">
              <a:tabLst>
                <a:tab pos="628650" algn="l"/>
              </a:tabLst>
              <a:defRPr>
                <a:solidFill>
                  <a:schemeClr val="tx1"/>
                </a:solidFill>
                <a:latin typeface="Arial" pitchFamily="34" charset="0"/>
              </a:defRPr>
            </a:lvl3pPr>
            <a:lvl4pPr marL="1600200" indent="-228600" eaLnBrk="0" hangingPunct="0">
              <a:tabLst>
                <a:tab pos="628650" algn="l"/>
              </a:tabLst>
              <a:defRPr>
                <a:solidFill>
                  <a:schemeClr val="tx1"/>
                </a:solidFill>
                <a:latin typeface="Arial" pitchFamily="34" charset="0"/>
              </a:defRPr>
            </a:lvl4pPr>
            <a:lvl5pPr marL="2057400" indent="-228600" eaLnBrk="0" hangingPunct="0">
              <a:tabLst>
                <a:tab pos="628650" algn="l"/>
              </a:tabLst>
              <a:defRPr>
                <a:solidFill>
                  <a:schemeClr val="tx1"/>
                </a:solidFill>
                <a:latin typeface="Arial" pitchFamily="34" charset="0"/>
              </a:defRPr>
            </a:lvl5pPr>
            <a:lvl6pPr marL="2514600" indent="-228600" eaLnBrk="0" fontAlgn="base" hangingPunct="0">
              <a:spcBef>
                <a:spcPct val="0"/>
              </a:spcBef>
              <a:spcAft>
                <a:spcPct val="0"/>
              </a:spcAft>
              <a:tabLst>
                <a:tab pos="628650" algn="l"/>
              </a:tabLst>
              <a:defRPr>
                <a:solidFill>
                  <a:schemeClr val="tx1"/>
                </a:solidFill>
                <a:latin typeface="Arial" pitchFamily="34" charset="0"/>
              </a:defRPr>
            </a:lvl6pPr>
            <a:lvl7pPr marL="2971800" indent="-228600" eaLnBrk="0" fontAlgn="base" hangingPunct="0">
              <a:spcBef>
                <a:spcPct val="0"/>
              </a:spcBef>
              <a:spcAft>
                <a:spcPct val="0"/>
              </a:spcAft>
              <a:tabLst>
                <a:tab pos="628650" algn="l"/>
              </a:tabLst>
              <a:defRPr>
                <a:solidFill>
                  <a:schemeClr val="tx1"/>
                </a:solidFill>
                <a:latin typeface="Arial" pitchFamily="34" charset="0"/>
              </a:defRPr>
            </a:lvl7pPr>
            <a:lvl8pPr marL="3429000" indent="-228600" eaLnBrk="0" fontAlgn="base" hangingPunct="0">
              <a:spcBef>
                <a:spcPct val="0"/>
              </a:spcBef>
              <a:spcAft>
                <a:spcPct val="0"/>
              </a:spcAft>
              <a:tabLst>
                <a:tab pos="628650" algn="l"/>
              </a:tabLst>
              <a:defRPr>
                <a:solidFill>
                  <a:schemeClr val="tx1"/>
                </a:solidFill>
                <a:latin typeface="Arial" pitchFamily="34" charset="0"/>
              </a:defRPr>
            </a:lvl8pPr>
            <a:lvl9pPr marL="3886200" indent="-228600" eaLnBrk="0" fontAlgn="base" hangingPunct="0">
              <a:spcBef>
                <a:spcPct val="0"/>
              </a:spcBef>
              <a:spcAft>
                <a:spcPct val="0"/>
              </a:spcAft>
              <a:tabLst>
                <a:tab pos="628650" algn="l"/>
              </a:tabLst>
              <a:defRPr>
                <a:solidFill>
                  <a:schemeClr val="tx1"/>
                </a:solidFill>
                <a:latin typeface="Arial" pitchFamily="34" charset="0"/>
              </a:defRPr>
            </a:lvl9pPr>
          </a:lstStyle>
          <a:p>
            <a:pPr eaLnBrk="1" hangingPunct="1"/>
            <a:r>
              <a:rPr lang="id-ID" sz="2000" b="1">
                <a:latin typeface="Calibri" pitchFamily="34" charset="0"/>
                <a:cs typeface="Calibri" pitchFamily="34" charset="0"/>
              </a:rPr>
              <a:t>1. Kinerja Komoditas Penggerak Utama</a:t>
            </a:r>
            <a:endParaRPr lang="en-US" sz="2000" b="1">
              <a:latin typeface="Calibri" pitchFamily="34" charset="0"/>
              <a:cs typeface="Calibri"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086549693"/>
              </p:ext>
            </p:extLst>
          </p:nvPr>
        </p:nvGraphicFramePr>
        <p:xfrm>
          <a:off x="448866" y="4149725"/>
          <a:ext cx="9082220" cy="2621022"/>
        </p:xfrm>
        <a:graphic>
          <a:graphicData uri="http://schemas.openxmlformats.org/drawingml/2006/table">
            <a:tbl>
              <a:tblPr firstRow="1" firstCol="1" bandRow="1">
                <a:tableStyleId>{5C22544A-7EE6-4342-B048-85BDC9FD1C3A}</a:tableStyleId>
              </a:tblPr>
              <a:tblGrid>
                <a:gridCol w="2996197"/>
                <a:gridCol w="2902565"/>
                <a:gridCol w="3183458"/>
              </a:tblGrid>
              <a:tr h="487621">
                <a:tc>
                  <a:txBody>
                    <a:bodyPr/>
                    <a:lstStyle/>
                    <a:p>
                      <a:pPr algn="ctr">
                        <a:spcAft>
                          <a:spcPts val="0"/>
                        </a:spcAft>
                      </a:pPr>
                      <a:r>
                        <a:rPr lang="id-ID" sz="1600" dirty="0">
                          <a:effectLst/>
                        </a:rPr>
                        <a:t>Tahap I</a:t>
                      </a:r>
                    </a:p>
                    <a:p>
                      <a:pPr algn="ctr">
                        <a:spcAft>
                          <a:spcPts val="0"/>
                        </a:spcAft>
                      </a:pPr>
                      <a:r>
                        <a:rPr lang="id-ID" sz="1600" dirty="0">
                          <a:effectLst/>
                        </a:rPr>
                        <a:t>(2011-2015)</a:t>
                      </a:r>
                      <a:endParaRPr lang="id-ID" sz="1600" dirty="0">
                        <a:effectLst/>
                        <a:latin typeface="Times New Roman"/>
                        <a:ea typeface="Times New Roman"/>
                      </a:endParaRPr>
                    </a:p>
                  </a:txBody>
                  <a:tcPr marL="13041" marR="13041" marT="0" marB="0"/>
                </a:tc>
                <a:tc>
                  <a:txBody>
                    <a:bodyPr/>
                    <a:lstStyle/>
                    <a:p>
                      <a:pPr algn="ctr">
                        <a:spcAft>
                          <a:spcPts val="0"/>
                        </a:spcAft>
                      </a:pPr>
                      <a:r>
                        <a:rPr lang="id-ID" sz="1600" dirty="0">
                          <a:effectLst/>
                        </a:rPr>
                        <a:t>Tahap II</a:t>
                      </a:r>
                    </a:p>
                    <a:p>
                      <a:pPr algn="ctr">
                        <a:spcAft>
                          <a:spcPts val="0"/>
                        </a:spcAft>
                      </a:pPr>
                      <a:r>
                        <a:rPr lang="id-ID" sz="1600" dirty="0">
                          <a:effectLst/>
                        </a:rPr>
                        <a:t>(2016-2020)</a:t>
                      </a:r>
                      <a:endParaRPr lang="id-ID" sz="1600" dirty="0">
                        <a:effectLst/>
                        <a:latin typeface="Times New Roman"/>
                        <a:ea typeface="Times New Roman"/>
                      </a:endParaRPr>
                    </a:p>
                  </a:txBody>
                  <a:tcPr marL="13041" marR="13041" marT="0" marB="0"/>
                </a:tc>
                <a:tc>
                  <a:txBody>
                    <a:bodyPr/>
                    <a:lstStyle/>
                    <a:p>
                      <a:pPr algn="ctr">
                        <a:spcAft>
                          <a:spcPts val="0"/>
                        </a:spcAft>
                      </a:pPr>
                      <a:r>
                        <a:rPr lang="id-ID" sz="1600" dirty="0">
                          <a:effectLst/>
                        </a:rPr>
                        <a:t>Tahap III</a:t>
                      </a:r>
                    </a:p>
                    <a:p>
                      <a:pPr algn="ctr">
                        <a:spcAft>
                          <a:spcPts val="0"/>
                        </a:spcAft>
                      </a:pPr>
                      <a:r>
                        <a:rPr lang="id-ID" sz="1600" dirty="0">
                          <a:effectLst/>
                        </a:rPr>
                        <a:t>(2021-2025)</a:t>
                      </a:r>
                      <a:endParaRPr lang="id-ID" sz="1600" dirty="0">
                        <a:effectLst/>
                        <a:latin typeface="Times New Roman"/>
                        <a:ea typeface="Times New Roman"/>
                      </a:endParaRPr>
                    </a:p>
                  </a:txBody>
                  <a:tcPr marL="13041" marR="13041" marT="0" marB="0"/>
                </a:tc>
              </a:tr>
              <a:tr h="2133342">
                <a:tc>
                  <a:txBody>
                    <a:bodyPr/>
                    <a:lstStyle/>
                    <a:p>
                      <a:pPr marL="285750" lvl="0" indent="-285750">
                        <a:buFont typeface="Arial" pitchFamily="34" charset="0"/>
                        <a:buChar char="•"/>
                      </a:pPr>
                      <a:r>
                        <a:rPr lang="id-ID" sz="1400" b="1" kern="1200" dirty="0" smtClean="0">
                          <a:solidFill>
                            <a:schemeClr val="bg1"/>
                          </a:solidFill>
                          <a:effectLst/>
                          <a:latin typeface="Calibri" pitchFamily="34" charset="0"/>
                          <a:ea typeface="+mn-ea"/>
                          <a:cs typeface="Calibri" pitchFamily="34" charset="0"/>
                        </a:rPr>
                        <a:t>Disetiap Koridor Ekonomi terdapat PL dan PJL  yang menjadi pemain lokal dan nasional yang handal dan berdaya saing</a:t>
                      </a:r>
                      <a:endParaRPr lang="id-ID" sz="1400" dirty="0" smtClean="0">
                        <a:solidFill>
                          <a:schemeClr val="bg1"/>
                        </a:solidFill>
                        <a:effectLst/>
                        <a:latin typeface="Calibri" pitchFamily="34" charset="0"/>
                        <a:cs typeface="Calibri" pitchFamily="34" charset="0"/>
                      </a:endParaRPr>
                    </a:p>
                    <a:p>
                      <a:pPr marL="285750" lvl="0" indent="-285750">
                        <a:buFont typeface="Arial" pitchFamily="34" charset="0"/>
                        <a:buChar char="•"/>
                      </a:pPr>
                      <a:r>
                        <a:rPr lang="id-ID" sz="1400" b="1" kern="1200" dirty="0" smtClean="0">
                          <a:solidFill>
                            <a:schemeClr val="bg1"/>
                          </a:solidFill>
                          <a:effectLst/>
                          <a:latin typeface="Calibri" pitchFamily="34" charset="0"/>
                          <a:ea typeface="+mn-ea"/>
                          <a:cs typeface="Calibri" pitchFamily="34" charset="0"/>
                        </a:rPr>
                        <a:t>Disetiap koridor ekonomi terdapat UKM dan koperasi penyedia jasa logistik sebagai pemain lokal dan nasional yang handal dan berdaya saing</a:t>
                      </a:r>
                      <a:endParaRPr lang="id-ID" sz="1400" dirty="0">
                        <a:solidFill>
                          <a:schemeClr val="bg1"/>
                        </a:solidFill>
                        <a:effectLst/>
                        <a:latin typeface="Calibri" pitchFamily="34" charset="0"/>
                        <a:cs typeface="Calibri" pitchFamily="34" charset="0"/>
                      </a:endParaRPr>
                    </a:p>
                  </a:txBody>
                  <a:tcPr marL="13041" marR="13041" marT="0" marB="0"/>
                </a:tc>
                <a:tc>
                  <a:txBody>
                    <a:bodyPr/>
                    <a:lstStyle/>
                    <a:p>
                      <a:pPr marL="285750" lvl="0" indent="-285750">
                        <a:buFont typeface="Arial" pitchFamily="34" charset="0"/>
                        <a:buChar char="•"/>
                      </a:pPr>
                      <a:r>
                        <a:rPr lang="id-ID" sz="1400" kern="1200" dirty="0" smtClean="0">
                          <a:solidFill>
                            <a:schemeClr val="dk1"/>
                          </a:solidFill>
                          <a:effectLst/>
                          <a:latin typeface="Calibri" pitchFamily="34" charset="0"/>
                          <a:ea typeface="+mn-ea"/>
                          <a:cs typeface="Calibri" pitchFamily="34" charset="0"/>
                        </a:rPr>
                        <a:t>Disetiap Koridor Ekonomi  terdapat PL dan  PJL  yang menjadi pemain handal regional </a:t>
                      </a:r>
                    </a:p>
                    <a:p>
                      <a:pPr marL="285750" lvl="0" indent="-285750">
                        <a:buFont typeface="Arial" pitchFamily="34" charset="0"/>
                        <a:buChar char="•"/>
                      </a:pPr>
                      <a:r>
                        <a:rPr lang="id-ID" sz="1400" kern="1200" dirty="0" smtClean="0">
                          <a:solidFill>
                            <a:schemeClr val="dk1"/>
                          </a:solidFill>
                          <a:effectLst/>
                          <a:latin typeface="Calibri" pitchFamily="34" charset="0"/>
                          <a:ea typeface="+mn-ea"/>
                          <a:cs typeface="Calibri" pitchFamily="34" charset="0"/>
                        </a:rPr>
                        <a:t>Disetiap Propinsi terdapat UKM dan koperasi penyedia jasa logistik sebagai pemain lokal dan nasional yang handal dan berdaya saing </a:t>
                      </a:r>
                    </a:p>
                  </a:txBody>
                  <a:tcPr marL="13041" marR="13041" marT="0" marB="0"/>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id-ID" sz="1400" kern="1200" dirty="0" smtClean="0">
                          <a:solidFill>
                            <a:schemeClr val="dk1"/>
                          </a:solidFill>
                          <a:effectLst/>
                          <a:latin typeface="Calibri" pitchFamily="34" charset="0"/>
                          <a:ea typeface="+mn-ea"/>
                          <a:cs typeface="Calibri" pitchFamily="34" charset="0"/>
                        </a:rPr>
                        <a:t>Terwujudnya PL dan PJL Nasional klas dunia </a:t>
                      </a:r>
                      <a:r>
                        <a:rPr lang="id-ID" sz="1400" i="1" kern="1200" dirty="0" smtClean="0">
                          <a:solidFill>
                            <a:schemeClr val="dk1"/>
                          </a:solidFill>
                          <a:effectLst/>
                          <a:latin typeface="Calibri" pitchFamily="34" charset="0"/>
                          <a:ea typeface="+mn-ea"/>
                          <a:cs typeface="Calibri" pitchFamily="34" charset="0"/>
                        </a:rPr>
                        <a:t>(world class player)</a:t>
                      </a:r>
                      <a:endParaRPr lang="id-ID" sz="1400" kern="1200" dirty="0" smtClean="0">
                        <a:solidFill>
                          <a:schemeClr val="dk1"/>
                        </a:solidFill>
                        <a:effectLst/>
                        <a:latin typeface="Calibri" pitchFamily="34" charset="0"/>
                        <a:ea typeface="+mn-ea"/>
                        <a:cs typeface="Calibri" pitchFamily="34" charset="0"/>
                      </a:endParaRPr>
                    </a:p>
                  </a:txBody>
                  <a:tcPr marL="13041" marR="13041" marT="0" marB="0"/>
                </a:tc>
              </a:tr>
            </a:tbl>
          </a:graphicData>
        </a:graphic>
      </p:graphicFrame>
      <p:sp>
        <p:nvSpPr>
          <p:cNvPr id="22562" name="Title 1"/>
          <p:cNvSpPr txBox="1">
            <a:spLocks/>
          </p:cNvSpPr>
          <p:nvPr/>
        </p:nvSpPr>
        <p:spPr bwMode="auto">
          <a:xfrm>
            <a:off x="413895" y="3747871"/>
            <a:ext cx="908050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b="1">
                <a:latin typeface="Calibri" pitchFamily="34" charset="0"/>
                <a:cs typeface="Calibri" pitchFamily="34" charset="0"/>
              </a:rPr>
              <a:t>2. Kinerja Pelaku Logbistik (PL) dan  Penyedia Jasa Logistik (PJL)</a:t>
            </a:r>
            <a:endParaRPr lang="en-US" b="1">
              <a:latin typeface="Calibri" pitchFamily="34" charset="0"/>
              <a:cs typeface="Calibri" pitchFamily="34" charset="0"/>
            </a:endParaRPr>
          </a:p>
        </p:txBody>
      </p:sp>
    </p:spTree>
    <p:extLst>
      <p:ext uri="{BB962C8B-B14F-4D97-AF65-F5344CB8AC3E}">
        <p14:creationId xmlns:p14="http://schemas.microsoft.com/office/powerpoint/2010/main" val="11978774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54611976"/>
              </p:ext>
            </p:extLst>
          </p:nvPr>
        </p:nvGraphicFramePr>
        <p:xfrm>
          <a:off x="412751" y="1554163"/>
          <a:ext cx="9080499" cy="3017837"/>
        </p:xfrm>
        <a:graphic>
          <a:graphicData uri="http://schemas.openxmlformats.org/drawingml/2006/table">
            <a:tbl>
              <a:tblPr firstRow="1" firstCol="1" bandRow="1">
                <a:tableStyleId>{5C22544A-7EE6-4342-B048-85BDC9FD1C3A}</a:tableStyleId>
              </a:tblPr>
              <a:tblGrid>
                <a:gridCol w="2995629"/>
                <a:gridCol w="2902015"/>
                <a:gridCol w="3182855"/>
              </a:tblGrid>
              <a:tr h="548698">
                <a:tc>
                  <a:txBody>
                    <a:bodyPr/>
                    <a:lstStyle/>
                    <a:p>
                      <a:pPr algn="ctr">
                        <a:spcAft>
                          <a:spcPts val="0"/>
                        </a:spcAft>
                      </a:pPr>
                      <a:r>
                        <a:rPr lang="id-ID" sz="1800" dirty="0">
                          <a:effectLst/>
                          <a:latin typeface="Calibri" pitchFamily="34" charset="0"/>
                          <a:cs typeface="Calibri" pitchFamily="34" charset="0"/>
                        </a:rPr>
                        <a:t>Tahap I</a:t>
                      </a:r>
                    </a:p>
                    <a:p>
                      <a:pPr algn="ctr">
                        <a:spcAft>
                          <a:spcPts val="0"/>
                        </a:spcAft>
                      </a:pPr>
                      <a:r>
                        <a:rPr lang="id-ID" sz="1800" dirty="0">
                          <a:effectLst/>
                          <a:latin typeface="Calibri" pitchFamily="34" charset="0"/>
                          <a:cs typeface="Calibri" pitchFamily="34" charset="0"/>
                        </a:rPr>
                        <a:t>(2011-2015)</a:t>
                      </a:r>
                      <a:endParaRPr lang="id-ID" sz="1800" dirty="0">
                        <a:effectLst/>
                        <a:latin typeface="Calibri" pitchFamily="34" charset="0"/>
                        <a:ea typeface="Times New Roman"/>
                        <a:cs typeface="Calibri" pitchFamily="34" charset="0"/>
                      </a:endParaRPr>
                    </a:p>
                  </a:txBody>
                  <a:tcPr marL="13039" marR="13039" marT="0" marB="0"/>
                </a:tc>
                <a:tc>
                  <a:txBody>
                    <a:bodyPr/>
                    <a:lstStyle/>
                    <a:p>
                      <a:pPr algn="ctr">
                        <a:spcAft>
                          <a:spcPts val="0"/>
                        </a:spcAft>
                      </a:pPr>
                      <a:r>
                        <a:rPr lang="id-ID" sz="1800" dirty="0">
                          <a:effectLst/>
                          <a:latin typeface="Calibri" pitchFamily="34" charset="0"/>
                          <a:cs typeface="Calibri" pitchFamily="34" charset="0"/>
                        </a:rPr>
                        <a:t>Tahap II</a:t>
                      </a:r>
                    </a:p>
                    <a:p>
                      <a:pPr algn="ctr">
                        <a:spcAft>
                          <a:spcPts val="0"/>
                        </a:spcAft>
                      </a:pPr>
                      <a:r>
                        <a:rPr lang="id-ID" sz="1800" dirty="0">
                          <a:effectLst/>
                          <a:latin typeface="Calibri" pitchFamily="34" charset="0"/>
                          <a:cs typeface="Calibri" pitchFamily="34" charset="0"/>
                        </a:rPr>
                        <a:t>(2016-2020)</a:t>
                      </a:r>
                      <a:endParaRPr lang="id-ID" sz="1800" dirty="0">
                        <a:effectLst/>
                        <a:latin typeface="Calibri" pitchFamily="34" charset="0"/>
                        <a:ea typeface="Times New Roman"/>
                        <a:cs typeface="Calibri" pitchFamily="34" charset="0"/>
                      </a:endParaRPr>
                    </a:p>
                  </a:txBody>
                  <a:tcPr marL="13039" marR="13039" marT="0" marB="0"/>
                </a:tc>
                <a:tc>
                  <a:txBody>
                    <a:bodyPr/>
                    <a:lstStyle/>
                    <a:p>
                      <a:pPr algn="ctr">
                        <a:spcAft>
                          <a:spcPts val="0"/>
                        </a:spcAft>
                      </a:pPr>
                      <a:r>
                        <a:rPr lang="id-ID" sz="1800" dirty="0">
                          <a:effectLst/>
                          <a:latin typeface="Calibri" pitchFamily="34" charset="0"/>
                          <a:cs typeface="Calibri" pitchFamily="34" charset="0"/>
                        </a:rPr>
                        <a:t>Tahap III</a:t>
                      </a:r>
                    </a:p>
                    <a:p>
                      <a:pPr algn="ctr">
                        <a:spcAft>
                          <a:spcPts val="0"/>
                        </a:spcAft>
                      </a:pPr>
                      <a:r>
                        <a:rPr lang="id-ID" sz="1800" dirty="0">
                          <a:effectLst/>
                          <a:latin typeface="Calibri" pitchFamily="34" charset="0"/>
                          <a:cs typeface="Calibri" pitchFamily="34" charset="0"/>
                        </a:rPr>
                        <a:t>(2021-2025)</a:t>
                      </a:r>
                      <a:endParaRPr lang="id-ID" sz="1800" dirty="0">
                        <a:effectLst/>
                        <a:latin typeface="Calibri" pitchFamily="34" charset="0"/>
                        <a:ea typeface="Times New Roman"/>
                        <a:cs typeface="Calibri" pitchFamily="34" charset="0"/>
                      </a:endParaRPr>
                    </a:p>
                  </a:txBody>
                  <a:tcPr marL="13039" marR="13039" marT="0" marB="0"/>
                </a:tc>
              </a:tr>
              <a:tr h="2469139">
                <a:tc>
                  <a:txBody>
                    <a:bodyPr/>
                    <a:lstStyle/>
                    <a:p>
                      <a:pPr marL="285750" lvl="0" indent="-285750">
                        <a:buFont typeface="Arial" pitchFamily="34" charset="0"/>
                        <a:buChar char="•"/>
                      </a:pPr>
                      <a:r>
                        <a:rPr lang="id-ID" sz="1800" b="1" kern="1200" dirty="0" smtClean="0">
                          <a:solidFill>
                            <a:schemeClr val="bg1"/>
                          </a:solidFill>
                          <a:effectLst/>
                          <a:latin typeface="Calibri" pitchFamily="34" charset="0"/>
                          <a:ea typeface="+mn-ea"/>
                          <a:cs typeface="Calibri" pitchFamily="34" charset="0"/>
                        </a:rPr>
                        <a:t>Meningkatnya peran BUMN PJL (Pos, BGR, Bulog, dll) dalam Logistik pedesaan dan nasional</a:t>
                      </a:r>
                    </a:p>
                    <a:p>
                      <a:pPr marL="285750" indent="-285750">
                        <a:buFont typeface="Arial" pitchFamily="34" charset="0"/>
                        <a:buChar char="•"/>
                      </a:pPr>
                      <a:r>
                        <a:rPr lang="id-ID" sz="1800" b="1" kern="1200" dirty="0" smtClean="0">
                          <a:solidFill>
                            <a:schemeClr val="bg1"/>
                          </a:solidFill>
                          <a:effectLst/>
                          <a:latin typeface="Calibri" pitchFamily="34" charset="0"/>
                          <a:ea typeface="+mn-ea"/>
                          <a:cs typeface="Calibri" pitchFamily="34" charset="0"/>
                        </a:rPr>
                        <a:t>Revitalisasi BUMN Niaga sebagai </a:t>
                      </a:r>
                      <a:r>
                        <a:rPr lang="id-ID" sz="1800" b="1" i="1" kern="1200" dirty="0" smtClean="0">
                          <a:solidFill>
                            <a:schemeClr val="bg1"/>
                          </a:solidFill>
                          <a:effectLst/>
                          <a:latin typeface="Calibri" pitchFamily="34" charset="0"/>
                          <a:ea typeface="+mn-ea"/>
                          <a:cs typeface="Calibri" pitchFamily="34" charset="0"/>
                        </a:rPr>
                        <a:t>trading house</a:t>
                      </a:r>
                      <a:r>
                        <a:rPr lang="id-ID" sz="1800" b="1" kern="1200" dirty="0" smtClean="0">
                          <a:solidFill>
                            <a:schemeClr val="bg1"/>
                          </a:solidFill>
                          <a:effectLst/>
                          <a:latin typeface="Calibri" pitchFamily="34" charset="0"/>
                          <a:ea typeface="+mn-ea"/>
                          <a:cs typeface="Calibri" pitchFamily="34" charset="0"/>
                        </a:rPr>
                        <a:t> komoditas pokok dan strategis serta komoditas ekspor</a:t>
                      </a:r>
                      <a:endParaRPr lang="id-ID" sz="1800" dirty="0">
                        <a:solidFill>
                          <a:schemeClr val="bg1"/>
                        </a:solidFill>
                        <a:effectLst/>
                        <a:latin typeface="Calibri" pitchFamily="34" charset="0"/>
                        <a:cs typeface="Calibri" pitchFamily="34" charset="0"/>
                      </a:endParaRPr>
                    </a:p>
                  </a:txBody>
                  <a:tcPr marL="13039" marR="13039" marT="0" marB="0"/>
                </a:tc>
                <a:tc>
                  <a:txBody>
                    <a:bodyPr/>
                    <a:lstStyle/>
                    <a:p>
                      <a:pPr marL="285750" lvl="0" indent="-285750">
                        <a:buFont typeface="Arial" pitchFamily="34" charset="0"/>
                        <a:buChar char="•"/>
                      </a:pPr>
                      <a:r>
                        <a:rPr lang="id-ID" sz="1800" kern="1200" dirty="0" smtClean="0">
                          <a:solidFill>
                            <a:schemeClr val="dk1"/>
                          </a:solidFill>
                          <a:effectLst/>
                          <a:latin typeface="Calibri" pitchFamily="34" charset="0"/>
                          <a:ea typeface="+mn-ea"/>
                          <a:cs typeface="Calibri" pitchFamily="34" charset="0"/>
                        </a:rPr>
                        <a:t>Terwjudnya BUMN PJL sebagai pemain andalan dalam logistik pedesaan dan nasional</a:t>
                      </a:r>
                      <a:endParaRPr lang="id-ID" sz="1800" dirty="0" smtClean="0">
                        <a:effectLst/>
                        <a:latin typeface="Calibri" pitchFamily="34" charset="0"/>
                        <a:cs typeface="Calibri" pitchFamily="34" charset="0"/>
                      </a:endParaRPr>
                    </a:p>
                    <a:p>
                      <a:pPr marL="285750" lvl="0" indent="-285750">
                        <a:buFont typeface="Arial" pitchFamily="34" charset="0"/>
                        <a:buChar char="•"/>
                      </a:pPr>
                      <a:r>
                        <a:rPr lang="id-ID" sz="1800" kern="1200" dirty="0" smtClean="0">
                          <a:solidFill>
                            <a:schemeClr val="dk1"/>
                          </a:solidFill>
                          <a:effectLst/>
                          <a:latin typeface="Calibri" pitchFamily="34" charset="0"/>
                          <a:ea typeface="+mn-ea"/>
                          <a:cs typeface="Calibri" pitchFamily="34" charset="0"/>
                        </a:rPr>
                        <a:t>Terwujudnya BUMN Niaga sebagai </a:t>
                      </a:r>
                      <a:r>
                        <a:rPr lang="id-ID" sz="1800" i="1" kern="1200" dirty="0" smtClean="0">
                          <a:solidFill>
                            <a:schemeClr val="dk1"/>
                          </a:solidFill>
                          <a:effectLst/>
                          <a:latin typeface="Calibri" pitchFamily="34" charset="0"/>
                          <a:ea typeface="+mn-ea"/>
                          <a:cs typeface="Calibri" pitchFamily="34" charset="0"/>
                        </a:rPr>
                        <a:t>trading house</a:t>
                      </a:r>
                      <a:r>
                        <a:rPr lang="id-ID" sz="1800" kern="1200" dirty="0" smtClean="0">
                          <a:solidFill>
                            <a:schemeClr val="dk1"/>
                          </a:solidFill>
                          <a:effectLst/>
                          <a:latin typeface="Calibri" pitchFamily="34" charset="0"/>
                          <a:ea typeface="+mn-ea"/>
                          <a:cs typeface="Calibri" pitchFamily="34" charset="0"/>
                        </a:rPr>
                        <a:t> klas dunia </a:t>
                      </a:r>
                      <a:r>
                        <a:rPr lang="id-ID" sz="1800" i="1" kern="1200" dirty="0" smtClean="0">
                          <a:solidFill>
                            <a:schemeClr val="dk1"/>
                          </a:solidFill>
                          <a:effectLst/>
                          <a:latin typeface="Calibri" pitchFamily="34" charset="0"/>
                          <a:ea typeface="+mn-ea"/>
                          <a:cs typeface="Calibri" pitchFamily="34" charset="0"/>
                        </a:rPr>
                        <a:t>(world class player)</a:t>
                      </a:r>
                      <a:endParaRPr lang="id-ID" sz="1800" dirty="0">
                        <a:effectLst/>
                        <a:latin typeface="Calibri" pitchFamily="34" charset="0"/>
                        <a:cs typeface="Calibri" pitchFamily="34" charset="0"/>
                      </a:endParaRPr>
                    </a:p>
                  </a:txBody>
                  <a:tcPr marL="13039" marR="13039" marT="0" marB="0"/>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id-ID" sz="1800" kern="1200" dirty="0" smtClean="0">
                          <a:solidFill>
                            <a:schemeClr val="dk1"/>
                          </a:solidFill>
                          <a:effectLst/>
                          <a:latin typeface="Calibri" pitchFamily="34" charset="0"/>
                          <a:ea typeface="+mn-ea"/>
                          <a:cs typeface="Calibri" pitchFamily="34" charset="0"/>
                        </a:rPr>
                        <a:t>Terwujudnya PL dan PJL Nasional klas dunia </a:t>
                      </a:r>
                      <a:r>
                        <a:rPr lang="id-ID" sz="1800" i="1" kern="1200" dirty="0" smtClean="0">
                          <a:solidFill>
                            <a:schemeClr val="dk1"/>
                          </a:solidFill>
                          <a:effectLst/>
                          <a:latin typeface="Calibri" pitchFamily="34" charset="0"/>
                          <a:ea typeface="+mn-ea"/>
                          <a:cs typeface="Calibri" pitchFamily="34" charset="0"/>
                        </a:rPr>
                        <a:t>(world class player)</a:t>
                      </a:r>
                      <a:endParaRPr lang="id-ID" sz="1800" kern="1200" dirty="0" smtClean="0">
                        <a:solidFill>
                          <a:schemeClr val="dk1"/>
                        </a:solidFill>
                        <a:effectLst/>
                        <a:latin typeface="Calibri" pitchFamily="34" charset="0"/>
                        <a:ea typeface="+mn-ea"/>
                        <a:cs typeface="Calibri" pitchFamily="34" charset="0"/>
                      </a:endParaRPr>
                    </a:p>
                  </a:txBody>
                  <a:tcPr marL="13039" marR="13039" marT="0" marB="0"/>
                </a:tc>
              </a:tr>
            </a:tbl>
          </a:graphicData>
        </a:graphic>
      </p:graphicFrame>
      <p:sp>
        <p:nvSpPr>
          <p:cNvPr id="23569" name="Title 1"/>
          <p:cNvSpPr txBox="1">
            <a:spLocks/>
          </p:cNvSpPr>
          <p:nvPr/>
        </p:nvSpPr>
        <p:spPr bwMode="auto">
          <a:xfrm>
            <a:off x="352098" y="1082347"/>
            <a:ext cx="90805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sz="2000" b="1">
                <a:effectLst>
                  <a:outerShdw blurRad="38100" dist="38100" dir="2700000" algn="tl">
                    <a:srgbClr val="000000">
                      <a:alpha val="43137"/>
                    </a:srgbClr>
                  </a:outerShdw>
                </a:effectLst>
                <a:latin typeface="Calibri" pitchFamily="34" charset="0"/>
                <a:cs typeface="Calibri" pitchFamily="34" charset="0"/>
              </a:rPr>
              <a:t>2. Kinerja Pelaku Logbistik (PL) dan  Penyedia Jasa Logistik (PJL)</a:t>
            </a:r>
            <a:endParaRPr lang="en-US" sz="2000" b="1">
              <a:effectLst>
                <a:outerShdw blurRad="38100" dist="38100" dir="2700000" algn="tl">
                  <a:srgbClr val="000000">
                    <a:alpha val="43137"/>
                  </a:srgbClr>
                </a:outerShdw>
              </a:effectLst>
              <a:latin typeface="Calibri" pitchFamily="34" charset="0"/>
              <a:cs typeface="Calibri" pitchFamily="34" charset="0"/>
            </a:endParaRPr>
          </a:p>
        </p:txBody>
      </p:sp>
      <p:sp>
        <p:nvSpPr>
          <p:cNvPr id="7" name="Title 1"/>
          <p:cNvSpPr txBox="1">
            <a:spLocks/>
          </p:cNvSpPr>
          <p:nvPr/>
        </p:nvSpPr>
        <p:spPr>
          <a:xfrm>
            <a:off x="304800" y="115888"/>
            <a:ext cx="9109735" cy="576262"/>
          </a:xfrm>
          <a:prstGeom prst="rect">
            <a:avLst/>
          </a:prstGeom>
          <a:noFill/>
          <a:ln>
            <a:noFill/>
          </a:ln>
        </p:spPr>
        <p:txBody>
          <a:bodyPr vert="horz" lIns="91440" tIns="45720" rIns="91440" bIns="45720" rtlCol="0" anchor="b">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(2)</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8838954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ChangeArrowheads="1"/>
          </p:cNvSpPr>
          <p:nvPr/>
        </p:nvSpPr>
        <p:spPr bwMode="auto">
          <a:xfrm>
            <a:off x="2875492" y="67575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5486400" algn="l"/>
                <a:tab pos="5715000" algn="l"/>
              </a:tabLst>
            </a:pPr>
            <a:endParaRPr lang="id-ID"/>
          </a:p>
        </p:txBody>
      </p:sp>
      <p:graphicFrame>
        <p:nvGraphicFramePr>
          <p:cNvPr id="3" name="Table 2"/>
          <p:cNvGraphicFramePr>
            <a:graphicFrameLocks noGrp="1"/>
          </p:cNvGraphicFramePr>
          <p:nvPr>
            <p:extLst>
              <p:ext uri="{D42A27DB-BD31-4B8C-83A1-F6EECF244321}">
                <p14:modId xmlns:p14="http://schemas.microsoft.com/office/powerpoint/2010/main" val="470480"/>
              </p:ext>
            </p:extLst>
          </p:nvPr>
        </p:nvGraphicFramePr>
        <p:xfrm>
          <a:off x="458787" y="1295400"/>
          <a:ext cx="9142413" cy="5394960"/>
        </p:xfrm>
        <a:graphic>
          <a:graphicData uri="http://schemas.openxmlformats.org/drawingml/2006/table">
            <a:tbl>
              <a:tblPr/>
              <a:tblGrid>
                <a:gridCol w="3159258"/>
                <a:gridCol w="2992438"/>
                <a:gridCol w="2990717"/>
              </a:tblGrid>
              <a:tr h="4479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(2011-2015)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(2016-2020)</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(2021-2025)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712969">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Ditetapkan dan selesainya rancangan rinci  </a:t>
                      </a:r>
                      <a:r>
                        <a:rPr kumimoji="0" lang="en-US" sz="1400" b="1" i="0" u="none" strike="noStrike" cap="none" normalizeH="0" baseline="0" smtClean="0">
                          <a:ln>
                            <a:noFill/>
                          </a:ln>
                          <a:solidFill>
                            <a:srgbClr val="FFFFFF"/>
                          </a:solidFill>
                          <a:effectLst/>
                          <a:latin typeface="Calibri" pitchFamily="34" charset="0"/>
                          <a:cs typeface="Calibri" pitchFamily="34" charset="0"/>
                        </a:rPr>
                        <a:t>pelabuhan hub </a:t>
                      </a:r>
                      <a:r>
                        <a:rPr kumimoji="0" lang="id-ID" sz="1400" b="1" i="0" u="none" strike="noStrike" cap="none" normalizeH="0" baseline="0" smtClean="0">
                          <a:ln>
                            <a:noFill/>
                          </a:ln>
                          <a:solidFill>
                            <a:srgbClr val="FFFFFF"/>
                          </a:solidFill>
                          <a:effectLst/>
                          <a:latin typeface="Calibri" pitchFamily="34" charset="0"/>
                          <a:cs typeface="Calibri" pitchFamily="34" charset="0"/>
                        </a:rPr>
                        <a:t>laut </a:t>
                      </a:r>
                      <a:r>
                        <a:rPr kumimoji="0" lang="en-US" sz="1400" b="1" i="0" u="none" strike="noStrike" cap="none" normalizeH="0" baseline="0" smtClean="0">
                          <a:ln>
                            <a:noFill/>
                          </a:ln>
                          <a:solidFill>
                            <a:srgbClr val="FFFFFF"/>
                          </a:solidFill>
                          <a:effectLst/>
                          <a:latin typeface="Calibri" pitchFamily="34" charset="0"/>
                          <a:cs typeface="Calibri" pitchFamily="34" charset="0"/>
                        </a:rPr>
                        <a:t>internasional </a:t>
                      </a:r>
                      <a:r>
                        <a:rPr kumimoji="0" lang="id-ID" sz="1400" b="1" i="0" u="none" strike="noStrike" cap="none" normalizeH="0" baseline="0" smtClean="0">
                          <a:ln>
                            <a:noFill/>
                          </a:ln>
                          <a:solidFill>
                            <a:srgbClr val="FFFFFF"/>
                          </a:solidFill>
                          <a:effectLst/>
                          <a:latin typeface="Calibri" pitchFamily="34" charset="0"/>
                          <a:cs typeface="Calibri" pitchFamily="34" charset="0"/>
                        </a:rPr>
                        <a:t>untuk </a:t>
                      </a:r>
                      <a:r>
                        <a:rPr kumimoji="0" lang="en-US" sz="1400" b="1" i="0" u="none" strike="noStrike" cap="none" normalizeH="0" baseline="0" smtClean="0">
                          <a:ln>
                            <a:noFill/>
                          </a:ln>
                          <a:solidFill>
                            <a:srgbClr val="FFFFFF"/>
                          </a:solidFill>
                          <a:effectLst/>
                          <a:latin typeface="Calibri" pitchFamily="34" charset="0"/>
                          <a:cs typeface="Calibri" pitchFamily="34" charset="0"/>
                        </a:rPr>
                        <a:t>Kawasan Timur Indonesia</a:t>
                      </a:r>
                      <a:r>
                        <a:rPr kumimoji="0" lang="id-ID" sz="1400" b="1" i="0" u="none" strike="noStrike" cap="none" normalizeH="0" baseline="0" smtClean="0">
                          <a:ln>
                            <a:noFill/>
                          </a:ln>
                          <a:solidFill>
                            <a:srgbClr val="FFFFFF"/>
                          </a:solidFill>
                          <a:effectLst/>
                          <a:latin typeface="Calibri" pitchFamily="34" charset="0"/>
                          <a:cs typeface="Calibri" pitchFamily="34" charset="0"/>
                        </a:rPr>
                        <a:t>  di Bitung dan untuk Kawasan Barat Indonesia di  Kuala Tanjung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Ditetapkannya  pelabuhan hub udara international di Jakarta, Kuala Namu, dan  Makasar.</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Beroperasinya model sistem pelayanan   24/7 kargo udara  di Bandara Soekarno Hatta</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Terwujud  dan beroperasi secara terjadwal jalur pelayaran </a:t>
                      </a:r>
                      <a:r>
                        <a:rPr kumimoji="0" lang="id-ID" sz="1400" b="1" i="1" u="none" strike="noStrike" cap="none" normalizeH="0" baseline="0" smtClean="0">
                          <a:ln>
                            <a:noFill/>
                          </a:ln>
                          <a:solidFill>
                            <a:srgbClr val="FFFFFF"/>
                          </a:solidFill>
                          <a:effectLst/>
                          <a:latin typeface="Calibri" pitchFamily="34" charset="0"/>
                          <a:cs typeface="Calibri" pitchFamily="34" charset="0"/>
                        </a:rPr>
                        <a:t>short sea shipping </a:t>
                      </a:r>
                      <a:r>
                        <a:rPr kumimoji="0" lang="id-ID" sz="1400" b="1" i="0" u="none" strike="noStrike" cap="none" normalizeH="0" baseline="0" smtClean="0">
                          <a:ln>
                            <a:noFill/>
                          </a:ln>
                          <a:solidFill>
                            <a:srgbClr val="FFFFFF"/>
                          </a:solidFill>
                          <a:effectLst/>
                          <a:latin typeface="Calibri" pitchFamily="34" charset="0"/>
                          <a:cs typeface="Calibri" pitchFamily="34" charset="0"/>
                        </a:rPr>
                        <a:t>(SSS) di jalur Pantura dan Lalintim Sumatera untuk menggalakkan transportasi laut sebagai </a:t>
                      </a:r>
                      <a:r>
                        <a:rPr kumimoji="0" lang="id-ID" sz="1400" b="1" i="1" u="none" strike="noStrike" cap="none" normalizeH="0" baseline="0" smtClean="0">
                          <a:ln>
                            <a:noFill/>
                          </a:ln>
                          <a:solidFill>
                            <a:srgbClr val="FFFFFF"/>
                          </a:solidFill>
                          <a:effectLst/>
                          <a:latin typeface="Calibri" pitchFamily="34" charset="0"/>
                          <a:cs typeface="Calibri" pitchFamily="34" charset="0"/>
                        </a:rPr>
                        <a:t>backbone</a:t>
                      </a:r>
                      <a:r>
                        <a:rPr kumimoji="0" lang="id-ID" sz="1400" b="1" i="0" u="none" strike="noStrike" cap="none" normalizeH="0" baseline="0" smtClean="0">
                          <a:ln>
                            <a:noFill/>
                          </a:ln>
                          <a:solidFill>
                            <a:srgbClr val="FFFFFF"/>
                          </a:solidFill>
                          <a:effectLst/>
                          <a:latin typeface="Calibri" pitchFamily="34" charset="0"/>
                          <a:cs typeface="Calibri" pitchFamily="34" charset="0"/>
                        </a:rPr>
                        <a:t> transportasi nasional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Meningkatnya peran KA untuk menangani angkutan barang jarak jauh di Jawa dan Sumatera</a:t>
                      </a:r>
                    </a:p>
                    <a:p>
                      <a:pPr marL="285750" marR="0" lvl="0" indent="-285750" algn="l" defTabSz="914400" rtl="0" eaLnBrk="1" fontAlgn="base" latinLnBrk="0" hangingPunct="1">
                        <a:lnSpc>
                          <a:spcPct val="100000"/>
                        </a:lnSpc>
                        <a:spcBef>
                          <a:spcPct val="0"/>
                        </a:spcBef>
                        <a:spcAft>
                          <a:spcPct val="0"/>
                        </a:spcAft>
                        <a:buClrTx/>
                        <a:buSzTx/>
                        <a:buFont typeface="Symbol" pitchFamily="18" charset="2"/>
                        <a:buNone/>
                        <a:tabLst/>
                      </a:pPr>
                      <a:r>
                        <a:rPr kumimoji="0" lang="id-ID" sz="1400" b="1" i="0" u="none" strike="noStrike" cap="none" normalizeH="0" baseline="0" smtClean="0">
                          <a:ln>
                            <a:noFill/>
                          </a:ln>
                          <a:solidFill>
                            <a:srgbClr val="FFFFFF"/>
                          </a:solidFill>
                          <a:effectLst/>
                          <a:latin typeface="Calibri" pitchFamily="34" charset="0"/>
                          <a:cs typeface="Calibri" pitchFamily="34" charset="0"/>
                        </a:rPr>
                        <a:t>  </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Dibangunnya </a:t>
                      </a:r>
                      <a:r>
                        <a:rPr kumimoji="0" lang="en-US" sz="1400" b="0" i="0" u="none" strike="noStrike" cap="none" normalizeH="0" baseline="0" smtClean="0">
                          <a:ln>
                            <a:noFill/>
                          </a:ln>
                          <a:solidFill>
                            <a:srgbClr val="000000"/>
                          </a:solidFill>
                          <a:effectLst/>
                          <a:latin typeface="Calibri" pitchFamily="34" charset="0"/>
                          <a:cs typeface="Calibri" pitchFamily="34" charset="0"/>
                        </a:rPr>
                        <a:t>pelabuhan hub </a:t>
                      </a:r>
                      <a:r>
                        <a:rPr kumimoji="0" lang="id-ID" sz="1400" b="0" i="0" u="none" strike="noStrike" cap="none" normalizeH="0" baseline="0" smtClean="0">
                          <a:ln>
                            <a:noFill/>
                          </a:ln>
                          <a:solidFill>
                            <a:srgbClr val="000000"/>
                          </a:solidFill>
                          <a:effectLst/>
                          <a:latin typeface="Calibri" pitchFamily="34" charset="0"/>
                          <a:cs typeface="Calibri" pitchFamily="34" charset="0"/>
                        </a:rPr>
                        <a:t>laut </a:t>
                      </a:r>
                      <a:r>
                        <a:rPr kumimoji="0" lang="en-US" sz="1400" b="0" i="0" u="none" strike="noStrike" cap="none" normalizeH="0" baseline="0" smtClean="0">
                          <a:ln>
                            <a:noFill/>
                          </a:ln>
                          <a:solidFill>
                            <a:srgbClr val="000000"/>
                          </a:solidFill>
                          <a:effectLst/>
                          <a:latin typeface="Calibri" pitchFamily="34" charset="0"/>
                          <a:cs typeface="Calibri" pitchFamily="34" charset="0"/>
                        </a:rPr>
                        <a:t>internasional </a:t>
                      </a:r>
                      <a:r>
                        <a:rPr kumimoji="0" lang="id-ID" sz="1400" b="0" i="0" u="none" strike="noStrike" cap="none" normalizeH="0" baseline="0" smtClean="0">
                          <a:ln>
                            <a:noFill/>
                          </a:ln>
                          <a:solidFill>
                            <a:srgbClr val="000000"/>
                          </a:solidFill>
                          <a:effectLst/>
                          <a:latin typeface="Calibri" pitchFamily="34" charset="0"/>
                          <a:cs typeface="Calibri" pitchFamily="34" charset="0"/>
                        </a:rPr>
                        <a:t>untuk</a:t>
                      </a:r>
                      <a:r>
                        <a:rPr kumimoji="0" lang="en-US" sz="1400" b="0" i="0" u="none" strike="noStrike" cap="none" normalizeH="0" baseline="0" smtClean="0">
                          <a:ln>
                            <a:noFill/>
                          </a:ln>
                          <a:solidFill>
                            <a:srgbClr val="000000"/>
                          </a:solidFill>
                          <a:effectLst/>
                          <a:latin typeface="Calibri" pitchFamily="34" charset="0"/>
                          <a:cs typeface="Calibri" pitchFamily="34" charset="0"/>
                        </a:rPr>
                        <a:t> Kawasan Timur Indonesia</a:t>
                      </a:r>
                      <a:r>
                        <a:rPr kumimoji="0" lang="id-ID" sz="1400" b="0" i="0" u="none" strike="noStrike" cap="none" normalizeH="0" baseline="0" smtClean="0">
                          <a:ln>
                            <a:noFill/>
                          </a:ln>
                          <a:solidFill>
                            <a:srgbClr val="000000"/>
                          </a:solidFill>
                          <a:effectLst/>
                          <a:latin typeface="Calibri" pitchFamily="34" charset="0"/>
                          <a:cs typeface="Calibri" pitchFamily="34" charset="0"/>
                        </a:rPr>
                        <a:t> di Bitung, dan untuk Kawasan Barat Indonesia di  Kuala Tanjung</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Pengembangan  pelabuhan kargo udara di Manado, Bali, Balikpapan, Morotai, Biak, dsb</a:t>
                      </a: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Beroperasinya model sistem pelayanan 24/7 kargo udara  di bandara utama</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Terbangun dan beroperasi secara efektif dan efisien jaringan transportasi laut antar pulau dalam rangka  mewujudkan transportasi laut sebagai </a:t>
                      </a:r>
                      <a:r>
                        <a:rPr kumimoji="0" lang="id-ID" sz="1400" b="0" i="1" u="none" strike="noStrike" cap="none" normalizeH="0" baseline="0" smtClean="0">
                          <a:ln>
                            <a:noFill/>
                          </a:ln>
                          <a:solidFill>
                            <a:srgbClr val="000000"/>
                          </a:solidFill>
                          <a:effectLst/>
                          <a:latin typeface="Calibri" pitchFamily="34" charset="0"/>
                          <a:cs typeface="Calibri" pitchFamily="34" charset="0"/>
                        </a:rPr>
                        <a:t>backbone</a:t>
                      </a:r>
                      <a:r>
                        <a:rPr kumimoji="0" lang="id-ID" sz="1400" b="0" i="0" u="none" strike="noStrike" cap="none" normalizeH="0" baseline="0" smtClean="0">
                          <a:ln>
                            <a:noFill/>
                          </a:ln>
                          <a:solidFill>
                            <a:srgbClr val="000000"/>
                          </a:solidFill>
                          <a:effectLst/>
                          <a:latin typeface="Calibri" pitchFamily="34" charset="0"/>
                          <a:cs typeface="Calibri" pitchFamily="34" charset="0"/>
                        </a:rPr>
                        <a:t> transportasi nasional</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Terbangunnya Trans Java dan Trans Sumatera, serta Jalur KA yang menghubungkan antara pusat produksi dan simpul transportasi</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Terintegrasinya pelabuhan hub laut internasional dengan pelabuhan utama, pelabuhan pengumpul dan pelabuhan pengumpan serta pusat pertumbuhan ekonomi, dan beroperasi secara efektif dan efisien.</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Beroperasinya secara efektif  dan efisien </a:t>
                      </a:r>
                      <a:r>
                        <a:rPr kumimoji="0" lang="en-US" sz="1400" b="0" i="0" u="none" strike="noStrike" cap="none" normalizeH="0" baseline="0" smtClean="0">
                          <a:ln>
                            <a:noFill/>
                          </a:ln>
                          <a:solidFill>
                            <a:srgbClr val="000000"/>
                          </a:solidFill>
                          <a:effectLst/>
                          <a:latin typeface="Calibri" pitchFamily="34" charset="0"/>
                          <a:cs typeface="Calibri" pitchFamily="34" charset="0"/>
                        </a:rPr>
                        <a:t>pelabuhan </a:t>
                      </a:r>
                      <a:r>
                        <a:rPr kumimoji="0" lang="id-ID" sz="1400" b="0" i="0" u="none" strike="noStrike" cap="none" normalizeH="0" baseline="0" smtClean="0">
                          <a:ln>
                            <a:noFill/>
                          </a:ln>
                          <a:solidFill>
                            <a:srgbClr val="000000"/>
                          </a:solidFill>
                          <a:effectLst/>
                          <a:latin typeface="Calibri" pitchFamily="34" charset="0"/>
                          <a:cs typeface="Calibri" pitchFamily="34" charset="0"/>
                        </a:rPr>
                        <a:t>kargo udara </a:t>
                      </a:r>
                      <a:r>
                        <a:rPr kumimoji="0" lang="en-US" sz="1400" b="0" i="0" u="none" strike="noStrike" cap="none" normalizeH="0" baseline="0" smtClean="0">
                          <a:ln>
                            <a:noFill/>
                          </a:ln>
                          <a:solidFill>
                            <a:srgbClr val="000000"/>
                          </a:solidFill>
                          <a:effectLst/>
                          <a:latin typeface="Calibri" pitchFamily="34" charset="0"/>
                          <a:cs typeface="Calibri" pitchFamily="34" charset="0"/>
                        </a:rPr>
                        <a:t>internasional</a:t>
                      </a: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Transportasi laut beroperasi secara efektif dan telah berfungsi sebagai </a:t>
                      </a:r>
                      <a:r>
                        <a:rPr kumimoji="0" lang="id-ID" sz="1400" b="0" i="1" u="none" strike="noStrike" cap="none" normalizeH="0" baseline="0" smtClean="0">
                          <a:ln>
                            <a:noFill/>
                          </a:ln>
                          <a:solidFill>
                            <a:srgbClr val="000000"/>
                          </a:solidFill>
                          <a:effectLst/>
                          <a:latin typeface="Calibri" pitchFamily="34" charset="0"/>
                          <a:cs typeface="Calibri" pitchFamily="34" charset="0"/>
                        </a:rPr>
                        <a:t>backbone</a:t>
                      </a:r>
                      <a:r>
                        <a:rPr kumimoji="0" lang="id-ID" sz="1400" b="0" i="0" u="none" strike="noStrike" cap="none" normalizeH="0" baseline="0" smtClean="0">
                          <a:ln>
                            <a:noFill/>
                          </a:ln>
                          <a:solidFill>
                            <a:srgbClr val="000000"/>
                          </a:solidFill>
                          <a:effectLst/>
                          <a:latin typeface="Calibri" pitchFamily="34" charset="0"/>
                          <a:cs typeface="Calibri" pitchFamily="34" charset="0"/>
                        </a:rPr>
                        <a:t> transportasi nasional</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Beroperasinya secara efektif </a:t>
                      </a:r>
                      <a:r>
                        <a:rPr kumimoji="0" lang="id-ID" sz="14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 KA sebagai pilihan utama transportasi barang di Indonesia</a:t>
                      </a: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id-ID" sz="1400" b="0" i="0" u="none" strike="noStrike" cap="none" normalizeH="0" baseline="0" smtClean="0">
                          <a:ln>
                            <a:noFill/>
                          </a:ln>
                          <a:solidFill>
                            <a:srgbClr val="000000"/>
                          </a:solidFill>
                          <a:effectLst/>
                          <a:latin typeface="Calibri" pitchFamily="34" charset="0"/>
                          <a:cs typeface="Calibri" pitchFamily="34" charset="0"/>
                        </a:rPr>
                        <a:t> </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4595" name="Title 1"/>
          <p:cNvSpPr txBox="1">
            <a:spLocks/>
          </p:cNvSpPr>
          <p:nvPr/>
        </p:nvSpPr>
        <p:spPr bwMode="auto">
          <a:xfrm>
            <a:off x="345654" y="833219"/>
            <a:ext cx="863018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sz="2400" b="1">
                <a:effectLst>
                  <a:outerShdw blurRad="38100" dist="38100" dir="2700000" algn="tl">
                    <a:srgbClr val="000000">
                      <a:alpha val="43137"/>
                    </a:srgbClr>
                  </a:outerShdw>
                </a:effectLst>
                <a:latin typeface="Calibri" pitchFamily="34" charset="0"/>
                <a:cs typeface="Calibri" pitchFamily="34" charset="0"/>
              </a:rPr>
              <a:t>3. Kinerja Infratruktur Transoprtasi</a:t>
            </a:r>
            <a:endParaRPr lang="en-US" sz="2400" b="1">
              <a:effectLst>
                <a:outerShdw blurRad="38100" dist="38100" dir="2700000" algn="tl">
                  <a:srgbClr val="000000">
                    <a:alpha val="43137"/>
                  </a:srgbClr>
                </a:outerShdw>
              </a:effectLst>
              <a:latin typeface="Calibri" pitchFamily="34" charset="0"/>
              <a:cs typeface="Calibri" pitchFamily="34" charset="0"/>
            </a:endParaRPr>
          </a:p>
        </p:txBody>
      </p:sp>
      <p:sp>
        <p:nvSpPr>
          <p:cNvPr id="5" name="Title 1"/>
          <p:cNvSpPr>
            <a:spLocks noGrp="1"/>
          </p:cNvSpPr>
          <p:nvPr>
            <p:ph type="title"/>
          </p:nvPr>
        </p:nvSpPr>
        <p:spPr>
          <a:xfrm>
            <a:off x="336332" y="100122"/>
            <a:ext cx="9109735"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(3)</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18632643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381000" y="-381000"/>
            <a:ext cx="6273800" cy="13716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id-ID" sz="4000" b="1" cap="none" spc="0" smtClean="0">
                <a:ln w="11430"/>
                <a:solidFill>
                  <a:srgbClr val="FF0000"/>
                </a:solidFill>
                <a:effectLst>
                  <a:outerShdw blurRad="50800" dist="39000" dir="5460000" algn="tl">
                    <a:srgbClr val="000000">
                      <a:alpha val="38000"/>
                    </a:srgbClr>
                  </a:outerShdw>
                </a:effectLst>
              </a:rPr>
              <a:t>OUTLINE</a:t>
            </a:r>
            <a:endParaRPr lang="id-ID" sz="4000" b="1" cap="none" spc="0" dirty="0" smtClean="0">
              <a:ln w="11430"/>
              <a:solidFill>
                <a:srgbClr val="FF0000"/>
              </a:solidFill>
              <a:effectLst>
                <a:outerShdw blurRad="50800" dist="39000" dir="5460000" algn="tl">
                  <a:srgbClr val="000000">
                    <a:alpha val="38000"/>
                  </a:srgbClr>
                </a:outerShdw>
              </a:effectLst>
            </a:endParaRPr>
          </a:p>
        </p:txBody>
      </p:sp>
      <p:sp>
        <p:nvSpPr>
          <p:cNvPr id="19459" name="Rectangle 3"/>
          <p:cNvSpPr>
            <a:spLocks noGrp="1" noChangeArrowheads="1"/>
          </p:cNvSpPr>
          <p:nvPr>
            <p:ph idx="1"/>
          </p:nvPr>
        </p:nvSpPr>
        <p:spPr>
          <a:xfrm>
            <a:off x="330200" y="1142682"/>
            <a:ext cx="9163050" cy="5410518"/>
          </a:xfrm>
        </p:spPr>
        <p:txBody>
          <a:bodyPr>
            <a:normAutofit fontScale="92500" lnSpcReduction="20000"/>
          </a:bodyPr>
          <a:lstStyle/>
          <a:p>
            <a:pPr marL="628650" lvl="0" indent="-514350" eaLnBrk="1" hangingPunct="1">
              <a:buAutoNum type="romanUcPeriod"/>
              <a:defRPr/>
            </a:pPr>
            <a:r>
              <a:rPr lang="id-ID" b="1" dirty="0" smtClean="0">
                <a:latin typeface="Calibri" pitchFamily="34" charset="0"/>
                <a:cs typeface="Calibri" pitchFamily="34" charset="0"/>
              </a:rPr>
              <a:t>Cetak Biru, Kedudukan dan Peran Tim Kerja Pengembangan Sislognas</a:t>
            </a:r>
          </a:p>
          <a:p>
            <a:pPr marL="1084263" lvl="1" indent="-457200" eaLnBrk="1" hangingPunct="1">
              <a:buFont typeface="+mj-lt"/>
              <a:buAutoNum type="alphaUcPeriod"/>
              <a:defRPr/>
            </a:pPr>
            <a:r>
              <a:rPr lang="id-ID" smtClean="0">
                <a:latin typeface="Calibri" pitchFamily="34" charset="0"/>
                <a:cs typeface="Calibri" pitchFamily="34" charset="0"/>
              </a:rPr>
              <a:t>Latar Belakang</a:t>
            </a:r>
            <a:r>
              <a:rPr lang="en-US" smtClean="0">
                <a:latin typeface="Calibri" pitchFamily="34" charset="0"/>
                <a:cs typeface="Calibri" pitchFamily="34" charset="0"/>
              </a:rPr>
              <a:t> dan hubungan </a:t>
            </a:r>
            <a:r>
              <a:rPr lang="id-ID" smtClean="0">
                <a:latin typeface="Calibri" pitchFamily="34" charset="0"/>
                <a:cs typeface="Calibri" pitchFamily="34" charset="0"/>
              </a:rPr>
              <a:t>S</a:t>
            </a:r>
            <a:r>
              <a:rPr lang="en-US" smtClean="0">
                <a:latin typeface="Calibri" pitchFamily="34" charset="0"/>
                <a:cs typeface="Calibri" pitchFamily="34" charset="0"/>
              </a:rPr>
              <a:t>ISLOGNAS dengan M</a:t>
            </a:r>
            <a:r>
              <a:rPr lang="id-ID" smtClean="0">
                <a:latin typeface="Calibri" pitchFamily="34" charset="0"/>
                <a:cs typeface="Calibri" pitchFamily="34" charset="0"/>
              </a:rPr>
              <a:t>P3EI</a:t>
            </a:r>
            <a:endParaRPr lang="id-ID" dirty="0" smtClean="0">
              <a:latin typeface="Calibri" pitchFamily="34" charset="0"/>
              <a:cs typeface="Calibri" pitchFamily="34" charset="0"/>
            </a:endParaRPr>
          </a:p>
          <a:p>
            <a:pPr marL="1084263" lvl="1" indent="-457200" eaLnBrk="1" hangingPunct="1">
              <a:buFont typeface="+mj-lt"/>
              <a:buAutoNum type="alphaUcPeriod"/>
              <a:defRPr/>
            </a:pPr>
            <a:r>
              <a:rPr lang="en-US" smtClean="0">
                <a:latin typeface="Calibri" pitchFamily="34" charset="0"/>
                <a:cs typeface="Calibri" pitchFamily="34" charset="0"/>
              </a:rPr>
              <a:t>Tim Kerja, Sekretariat dan 6 Sub Tim Kerja </a:t>
            </a:r>
            <a:r>
              <a:rPr lang="id-ID" smtClean="0">
                <a:latin typeface="Calibri" pitchFamily="34" charset="0"/>
                <a:cs typeface="Calibri" pitchFamily="34" charset="0"/>
              </a:rPr>
              <a:t>Pengembangan S</a:t>
            </a:r>
            <a:r>
              <a:rPr lang="en-US" smtClean="0">
                <a:latin typeface="Calibri" pitchFamily="34" charset="0"/>
                <a:cs typeface="Calibri" pitchFamily="34" charset="0"/>
              </a:rPr>
              <a:t>ISLOGNAS</a:t>
            </a:r>
            <a:endParaRPr lang="id-ID" smtClean="0">
              <a:latin typeface="Calibri" pitchFamily="34" charset="0"/>
              <a:cs typeface="Calibri" pitchFamily="34" charset="0"/>
            </a:endParaRPr>
          </a:p>
          <a:p>
            <a:pPr marL="1084263" lvl="1" indent="-457200" eaLnBrk="1" hangingPunct="1">
              <a:buFont typeface="+mj-lt"/>
              <a:buAutoNum type="alphaUcPeriod"/>
              <a:defRPr/>
            </a:pPr>
            <a:endParaRPr lang="id-ID" dirty="0" smtClean="0">
              <a:latin typeface="Calibri" pitchFamily="34" charset="0"/>
              <a:cs typeface="Calibri" pitchFamily="34" charset="0"/>
            </a:endParaRPr>
          </a:p>
          <a:p>
            <a:pPr marL="628650" lvl="0" indent="-514350" eaLnBrk="1" hangingPunct="1">
              <a:buAutoNum type="romanUcPeriod"/>
              <a:defRPr/>
            </a:pPr>
            <a:r>
              <a:rPr lang="en-US" b="1" smtClean="0">
                <a:latin typeface="Calibri" pitchFamily="34" charset="0"/>
                <a:cs typeface="Calibri" pitchFamily="34" charset="0"/>
              </a:rPr>
              <a:t>Pel</a:t>
            </a:r>
            <a:r>
              <a:rPr lang="id-ID" b="1" smtClean="0">
                <a:latin typeface="Calibri" pitchFamily="34" charset="0"/>
                <a:cs typeface="Calibri" pitchFamily="34" charset="0"/>
              </a:rPr>
              <a:t>aksanaan Cetak Biru Sislognas </a:t>
            </a:r>
            <a:r>
              <a:rPr lang="id-ID" b="1" dirty="0" smtClean="0">
                <a:latin typeface="Calibri" pitchFamily="34" charset="0"/>
                <a:cs typeface="Calibri" pitchFamily="34" charset="0"/>
              </a:rPr>
              <a:t>dan </a:t>
            </a:r>
            <a:r>
              <a:rPr lang="id-ID" b="1" smtClean="0">
                <a:latin typeface="Calibri" pitchFamily="34" charset="0"/>
                <a:cs typeface="Calibri" pitchFamily="34" charset="0"/>
              </a:rPr>
              <a:t>Tindak Lanjut</a:t>
            </a:r>
          </a:p>
          <a:p>
            <a:pPr marL="1084263" lvl="1" indent="-457200">
              <a:buFont typeface="+mj-lt"/>
              <a:buAutoNum type="alphaUcPeriod"/>
              <a:defRPr/>
            </a:pPr>
            <a:r>
              <a:rPr lang="en-US" smtClean="0">
                <a:latin typeface="Calibri" pitchFamily="34" charset="0"/>
                <a:cs typeface="Calibri" pitchFamily="34" charset="0"/>
              </a:rPr>
              <a:t>Perpres No.26/2012 – Pasal-Pasal Utama</a:t>
            </a:r>
          </a:p>
          <a:p>
            <a:pPr marL="1084263" lvl="1" indent="-457200">
              <a:buFont typeface="+mj-lt"/>
              <a:buAutoNum type="alphaUcPeriod"/>
              <a:defRPr/>
            </a:pPr>
            <a:r>
              <a:rPr lang="en-US" smtClean="0">
                <a:latin typeface="Calibri" pitchFamily="34" charset="0"/>
                <a:cs typeface="Calibri" pitchFamily="34" charset="0"/>
              </a:rPr>
              <a:t>Pendekatan Utama</a:t>
            </a:r>
            <a:endParaRPr lang="id-ID" dirty="0" smtClean="0">
              <a:latin typeface="Calibri" pitchFamily="34" charset="0"/>
              <a:cs typeface="Calibri" pitchFamily="34" charset="0"/>
            </a:endParaRPr>
          </a:p>
          <a:p>
            <a:pPr marL="1084263" lvl="1" indent="-457200" eaLnBrk="1" hangingPunct="1">
              <a:buFont typeface="+mj-lt"/>
              <a:buAutoNum type="alphaUcPeriod"/>
              <a:defRPr/>
            </a:pPr>
            <a:r>
              <a:rPr lang="id-ID" smtClean="0">
                <a:latin typeface="Calibri" pitchFamily="34" charset="0"/>
                <a:cs typeface="Calibri" pitchFamily="34" charset="0"/>
              </a:rPr>
              <a:t>Kondisi </a:t>
            </a:r>
            <a:r>
              <a:rPr lang="en-US" smtClean="0">
                <a:latin typeface="Calibri" pitchFamily="34" charset="0"/>
                <a:cs typeface="Calibri" pitchFamily="34" charset="0"/>
              </a:rPr>
              <a:t>y</a:t>
            </a:r>
            <a:r>
              <a:rPr lang="id-ID" smtClean="0">
                <a:latin typeface="Calibri" pitchFamily="34" charset="0"/>
                <a:cs typeface="Calibri" pitchFamily="34" charset="0"/>
              </a:rPr>
              <a:t>ang Diharapkan</a:t>
            </a:r>
          </a:p>
          <a:p>
            <a:pPr marL="1084263" lvl="1" indent="-457200">
              <a:buFont typeface="+mj-lt"/>
              <a:buAutoNum type="alphaUcPeriod"/>
              <a:defRPr/>
            </a:pPr>
            <a:r>
              <a:rPr lang="id-ID" smtClean="0">
                <a:latin typeface="Calibri" pitchFamily="34" charset="0"/>
                <a:cs typeface="Calibri" pitchFamily="34" charset="0"/>
              </a:rPr>
              <a:t>Esensi Program Aksi</a:t>
            </a:r>
          </a:p>
          <a:p>
            <a:pPr marL="1084263" lvl="1" indent="-457200">
              <a:buFont typeface="+mj-lt"/>
              <a:buAutoNum type="alphaUcPeriod"/>
              <a:defRPr/>
            </a:pPr>
            <a:r>
              <a:rPr lang="id-ID" smtClean="0">
                <a:latin typeface="Calibri" pitchFamily="34" charset="0"/>
                <a:cs typeface="Calibri" pitchFamily="34" charset="0"/>
              </a:rPr>
              <a:t>Rencana Aksi</a:t>
            </a:r>
            <a:r>
              <a:rPr lang="en-US" smtClean="0">
                <a:latin typeface="Calibri" pitchFamily="34" charset="0"/>
                <a:cs typeface="Calibri" pitchFamily="34" charset="0"/>
              </a:rPr>
              <a:t>/</a:t>
            </a:r>
            <a:r>
              <a:rPr lang="id-ID" smtClean="0">
                <a:latin typeface="Calibri" pitchFamily="34" charset="0"/>
                <a:cs typeface="Calibri" pitchFamily="34" charset="0"/>
              </a:rPr>
              <a:t>Big Win</a:t>
            </a:r>
            <a:endParaRPr lang="en-US" smtClean="0">
              <a:latin typeface="Calibri" pitchFamily="34" charset="0"/>
              <a:cs typeface="Calibri" pitchFamily="34" charset="0"/>
            </a:endParaRPr>
          </a:p>
          <a:p>
            <a:pPr marL="627063" lvl="1" indent="0" eaLnBrk="1" hangingPunct="1">
              <a:buNone/>
              <a:defRPr/>
            </a:pPr>
            <a:endParaRPr lang="id-ID" b="1">
              <a:latin typeface="Calibri" pitchFamily="34" charset="0"/>
              <a:cs typeface="Calibri" pitchFamily="34" charset="0"/>
            </a:endParaRPr>
          </a:p>
          <a:p>
            <a:pPr marL="627063" lvl="1" indent="-627063">
              <a:buAutoNum type="romanUcPeriod" startAt="3"/>
              <a:defRPr/>
            </a:pPr>
            <a:r>
              <a:rPr lang="en-US" b="1" smtClean="0">
                <a:latin typeface="Calibri" pitchFamily="34" charset="0"/>
                <a:cs typeface="Calibri" pitchFamily="34" charset="0"/>
              </a:rPr>
              <a:t>St</a:t>
            </a:r>
            <a:r>
              <a:rPr lang="id-ID" b="1">
                <a:latin typeface="Calibri" pitchFamily="34" charset="0"/>
                <a:cs typeface="Calibri" pitchFamily="34" charset="0"/>
              </a:rPr>
              <a:t>ocktake Implementasi </a:t>
            </a:r>
            <a:r>
              <a:rPr lang="id-ID" b="1" smtClean="0">
                <a:latin typeface="Calibri" pitchFamily="34" charset="0"/>
                <a:cs typeface="Calibri" pitchFamily="34" charset="0"/>
              </a:rPr>
              <a:t>S</a:t>
            </a:r>
            <a:r>
              <a:rPr lang="en-US" b="1" smtClean="0">
                <a:latin typeface="Calibri" pitchFamily="34" charset="0"/>
                <a:cs typeface="Calibri" pitchFamily="34" charset="0"/>
              </a:rPr>
              <a:t>ISLOGNAS</a:t>
            </a:r>
            <a:r>
              <a:rPr lang="id-ID" b="1" smtClean="0">
                <a:latin typeface="Calibri" pitchFamily="34" charset="0"/>
                <a:cs typeface="Calibri" pitchFamily="34" charset="0"/>
              </a:rPr>
              <a:t> </a:t>
            </a:r>
            <a:r>
              <a:rPr lang="id-ID" b="1">
                <a:latin typeface="Calibri" pitchFamily="34" charset="0"/>
                <a:cs typeface="Calibri" pitchFamily="34" charset="0"/>
              </a:rPr>
              <a:t>sampai Desember </a:t>
            </a:r>
            <a:r>
              <a:rPr lang="id-ID" b="1" smtClean="0">
                <a:latin typeface="Calibri" pitchFamily="34" charset="0"/>
                <a:cs typeface="Calibri" pitchFamily="34" charset="0"/>
              </a:rPr>
              <a:t>2012</a:t>
            </a:r>
            <a:endParaRPr lang="en-US" b="1" smtClean="0">
              <a:latin typeface="Calibri" pitchFamily="34" charset="0"/>
              <a:cs typeface="Calibri" pitchFamily="34" charset="0"/>
            </a:endParaRPr>
          </a:p>
          <a:p>
            <a:pPr marL="1084263" lvl="1" indent="-452438">
              <a:buFont typeface="+mj-lt"/>
              <a:buAutoNum type="alphaUcPeriod"/>
              <a:defRPr/>
            </a:pPr>
            <a:r>
              <a:rPr lang="en-US" sz="2100" smtClean="0">
                <a:latin typeface="Calibri" pitchFamily="34" charset="0"/>
                <a:cs typeface="Calibri" pitchFamily="34" charset="0"/>
              </a:rPr>
              <a:t>Fokus Program Tahun 2012</a:t>
            </a:r>
          </a:p>
          <a:p>
            <a:pPr marL="1084263" lvl="1" indent="-452438">
              <a:buFont typeface="+mj-lt"/>
              <a:buAutoNum type="alphaUcPeriod"/>
              <a:defRPr/>
            </a:pPr>
            <a:r>
              <a:rPr lang="en-US" sz="2100" smtClean="0">
                <a:latin typeface="Calibri" pitchFamily="34" charset="0"/>
                <a:cs typeface="Calibri" pitchFamily="34" charset="0"/>
              </a:rPr>
              <a:t>Penurunan Biaya Logistik di Pelabuhan</a:t>
            </a:r>
          </a:p>
          <a:p>
            <a:pPr marL="1084263" lvl="1" indent="-452438">
              <a:buFont typeface="+mj-lt"/>
              <a:buAutoNum type="alphaUcPeriod"/>
              <a:defRPr/>
            </a:pPr>
            <a:r>
              <a:rPr lang="en-US" sz="2100" smtClean="0">
                <a:latin typeface="Calibri" pitchFamily="34" charset="0"/>
                <a:cs typeface="Calibri" pitchFamily="34" charset="0"/>
              </a:rPr>
              <a:t>Pembangunan E-LOGISTIK (INALOG)</a:t>
            </a:r>
          </a:p>
          <a:p>
            <a:pPr marL="1084263" lvl="1" indent="-452438">
              <a:buNone/>
              <a:defRPr/>
            </a:pPr>
            <a:endParaRPr lang="id-ID" sz="2100" smtClean="0">
              <a:latin typeface="Calibri" pitchFamily="34" charset="0"/>
              <a:cs typeface="Calibri" pitchFamily="34" charset="0"/>
            </a:endParaRPr>
          </a:p>
          <a:p>
            <a:pPr marL="627063" lvl="1" indent="-627063" eaLnBrk="1" hangingPunct="1">
              <a:buNone/>
              <a:defRPr/>
            </a:pPr>
            <a:r>
              <a:rPr lang="id-ID" b="1" smtClean="0">
                <a:latin typeface="Calibri" pitchFamily="34" charset="0"/>
                <a:cs typeface="Calibri" pitchFamily="34" charset="0"/>
              </a:rPr>
              <a:t>IV.       </a:t>
            </a:r>
            <a:r>
              <a:rPr lang="en-US" b="1" smtClean="0">
                <a:latin typeface="Calibri" pitchFamily="34" charset="0"/>
                <a:cs typeface="Calibri" pitchFamily="34" charset="0"/>
              </a:rPr>
              <a:t>Rekomendasi</a:t>
            </a:r>
            <a:endParaRPr lang="id-ID" b="1" dirty="0" smtClean="0">
              <a:latin typeface="Calibri" pitchFamily="34" charset="0"/>
              <a:cs typeface="Calibri" pitchFamily="34" charset="0"/>
            </a:endParaRPr>
          </a:p>
          <a:p>
            <a:pPr marL="457200" lvl="0" indent="-342900" eaLnBrk="1" hangingPunct="1">
              <a:buNone/>
              <a:defRPr/>
            </a:pP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23291539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
          <p:cNvSpPr>
            <a:spLocks noChangeArrowheads="1"/>
          </p:cNvSpPr>
          <p:nvPr/>
        </p:nvSpPr>
        <p:spPr bwMode="auto">
          <a:xfrm>
            <a:off x="2875492" y="67575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5486400" algn="l"/>
                <a:tab pos="5715000" algn="l"/>
              </a:tabLst>
            </a:pPr>
            <a:endParaRPr lang="id-ID"/>
          </a:p>
        </p:txBody>
      </p:sp>
      <p:graphicFrame>
        <p:nvGraphicFramePr>
          <p:cNvPr id="3" name="Table 2"/>
          <p:cNvGraphicFramePr>
            <a:graphicFrameLocks noGrp="1"/>
          </p:cNvGraphicFramePr>
          <p:nvPr>
            <p:extLst>
              <p:ext uri="{D42A27DB-BD31-4B8C-83A1-F6EECF244321}">
                <p14:modId xmlns:p14="http://schemas.microsoft.com/office/powerpoint/2010/main" val="1719501708"/>
              </p:ext>
            </p:extLst>
          </p:nvPr>
        </p:nvGraphicFramePr>
        <p:xfrm>
          <a:off x="412750" y="1325562"/>
          <a:ext cx="9142413" cy="4389438"/>
        </p:xfrm>
        <a:graphic>
          <a:graphicData uri="http://schemas.openxmlformats.org/drawingml/2006/table">
            <a:tbl>
              <a:tblPr/>
              <a:tblGrid>
                <a:gridCol w="3159258"/>
                <a:gridCol w="2992438"/>
                <a:gridCol w="2990717"/>
              </a:tblGrid>
              <a:tr h="4877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(2011-2015)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(2016-2020)</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(2021-2025)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01723">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600" b="1" i="0" u="none" strike="noStrike" cap="none" normalizeH="0" baseline="0" smtClean="0">
                          <a:ln>
                            <a:noFill/>
                          </a:ln>
                          <a:solidFill>
                            <a:srgbClr val="FFFFFF"/>
                          </a:solidFill>
                          <a:effectLst/>
                          <a:latin typeface="Calibri" pitchFamily="34" charset="0"/>
                          <a:cs typeface="Calibri" pitchFamily="34" charset="0"/>
                        </a:rPr>
                        <a:t>Meningkatnya sinergi dan efektivitas angkutan truk, angkutan sungai,  danau dan penyeberangan dalam mewujudkan sistem angkutan multi moda</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id-ID" sz="1600" b="1" i="0" u="none" strike="noStrike" cap="none" normalizeH="0" baseline="0" smtClean="0">
                        <a:ln>
                          <a:noFill/>
                        </a:ln>
                        <a:solidFill>
                          <a:srgbClr val="FFFFFF"/>
                        </a:solidFill>
                        <a:effectLst/>
                        <a:latin typeface="Calibri" pitchFamily="34" charset="0"/>
                        <a:cs typeface="Calibri"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600" b="1" i="0" u="none" strike="noStrike" cap="none" normalizeH="0" baseline="0" smtClean="0">
                          <a:ln>
                            <a:noFill/>
                          </a:ln>
                          <a:solidFill>
                            <a:srgbClr val="FFFFFF"/>
                          </a:solidFill>
                          <a:effectLst/>
                          <a:latin typeface="Calibri" pitchFamily="34" charset="0"/>
                          <a:cs typeface="Calibri" pitchFamily="34" charset="0"/>
                        </a:rPr>
                        <a:t> Terbangunnya terminal multimoda dan pusat-pusat logistik </a:t>
                      </a:r>
                      <a:r>
                        <a:rPr kumimoji="0" lang="id-ID" sz="1600" b="1" i="1" u="none" strike="noStrike" cap="none" normalizeH="0" baseline="0" smtClean="0">
                          <a:ln>
                            <a:noFill/>
                          </a:ln>
                          <a:solidFill>
                            <a:srgbClr val="FFFFFF"/>
                          </a:solidFill>
                          <a:effectLst/>
                          <a:latin typeface="Calibri" pitchFamily="34" charset="0"/>
                          <a:cs typeface="Calibri" pitchFamily="34" charset="0"/>
                        </a:rPr>
                        <a:t>(logistics centers)</a:t>
                      </a:r>
                      <a:r>
                        <a:rPr kumimoji="0" lang="id-ID" sz="1600" b="1" i="0" u="none" strike="noStrike" cap="none" normalizeH="0" baseline="0" smtClean="0">
                          <a:ln>
                            <a:noFill/>
                          </a:ln>
                          <a:solidFill>
                            <a:srgbClr val="FFFFFF"/>
                          </a:solidFill>
                          <a:effectLst/>
                          <a:latin typeface="Calibri" pitchFamily="34" charset="0"/>
                          <a:cs typeface="Calibri" pitchFamily="34" charset="0"/>
                        </a:rPr>
                        <a:t>  di bandar udara utama dan pelabuhan laut utama di setiap koridor ekonomi</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id-ID" sz="1600" b="1" i="0" u="none" strike="noStrike" cap="none" normalizeH="0" baseline="0" smtClean="0">
                        <a:ln>
                          <a:noFill/>
                        </a:ln>
                        <a:solidFill>
                          <a:srgbClr val="FFFFFF"/>
                        </a:solidFill>
                        <a:effectLst/>
                        <a:latin typeface="Calibri" pitchFamily="34" charset="0"/>
                        <a:cs typeface="Calibri" pitchFamily="34" charset="0"/>
                      </a:endParaRPr>
                    </a:p>
                    <a:p>
                      <a:pPr marL="285750" marR="0" lvl="0" indent="-285750" algn="l" defTabSz="914400" rtl="0" eaLnBrk="1" fontAlgn="base" latinLnBrk="0" hangingPunct="1">
                        <a:lnSpc>
                          <a:spcPct val="100000"/>
                        </a:lnSpc>
                        <a:spcBef>
                          <a:spcPct val="0"/>
                        </a:spcBef>
                        <a:spcAft>
                          <a:spcPct val="0"/>
                        </a:spcAft>
                        <a:buClrTx/>
                        <a:buSzTx/>
                        <a:buFont typeface="Symbol" pitchFamily="18" charset="2"/>
                        <a:buNone/>
                        <a:tabLst/>
                      </a:pPr>
                      <a:endParaRPr kumimoji="0" lang="id-ID" sz="1600" b="1" i="0" u="none" strike="noStrike" cap="none" normalizeH="0" baseline="0" smtClean="0">
                        <a:ln>
                          <a:noFill/>
                        </a:ln>
                        <a:solidFill>
                          <a:srgbClr val="FFFFFF"/>
                        </a:solidFill>
                        <a:effectLst/>
                        <a:latin typeface="Calibri" pitchFamily="34" charset="0"/>
                        <a:cs typeface="Calibri" pitchFamily="34" charset="0"/>
                      </a:endParaRPr>
                    </a:p>
                    <a:p>
                      <a:pPr marL="285750" marR="0" lvl="0" indent="-285750" algn="l" defTabSz="914400" rtl="0" eaLnBrk="1" fontAlgn="base" latinLnBrk="0" hangingPunct="1">
                        <a:lnSpc>
                          <a:spcPct val="100000"/>
                        </a:lnSpc>
                        <a:spcBef>
                          <a:spcPct val="0"/>
                        </a:spcBef>
                        <a:spcAft>
                          <a:spcPct val="0"/>
                        </a:spcAft>
                        <a:buClrTx/>
                        <a:buSzTx/>
                        <a:buFont typeface="Symbol" pitchFamily="18" charset="2"/>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  </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Meningkatnya peran angkutan truk  angkutan sungai,  danau dan penyeberangan sebagai bagian dari angkutan multi moda disetiap koridor ekonomi</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Terbangun dan terkoneksinya jaringan transportasi multi moda antar pelabuhan hub internasional, pelabuhan laut utama, bandar udara utama, pusat-pusat pertumbuhan dan </a:t>
                      </a:r>
                      <a:r>
                        <a:rPr kumimoji="0" lang="id-ID" sz="1600" b="0" i="1" u="none" strike="noStrike" cap="none" normalizeH="0" baseline="0" smtClean="0">
                          <a:ln>
                            <a:noFill/>
                          </a:ln>
                          <a:solidFill>
                            <a:srgbClr val="000000"/>
                          </a:solidFill>
                          <a:effectLst/>
                          <a:latin typeface="Calibri" pitchFamily="34" charset="0"/>
                          <a:ea typeface="Times New Roman" pitchFamily="18" charset="0"/>
                          <a:cs typeface="Calibri" pitchFamily="34" charset="0"/>
                        </a:rPr>
                        <a:t>dry port</a:t>
                      </a:r>
                      <a:endPar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 </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600" b="0" i="0" u="none" strike="noStrike" cap="none" normalizeH="0" baseline="0" smtClean="0">
                          <a:ln>
                            <a:noFill/>
                          </a:ln>
                          <a:solidFill>
                            <a:srgbClr val="000000"/>
                          </a:solidFill>
                          <a:effectLst/>
                          <a:latin typeface="Calibri" pitchFamily="34" charset="0"/>
                          <a:cs typeface="Calibri" pitchFamily="34" charset="0"/>
                        </a:rPr>
                        <a:t>Angkutan truk, angkutan sungai, danau dan penyeberangan berperan sebagai bagian integral dari sistem angkutan multi moda dalam rangka mewujudkan konektivitas lokal dan nasional</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600" b="0" i="0" u="none" strike="noStrike" cap="none" normalizeH="0" baseline="0" smtClean="0">
                          <a:ln>
                            <a:noFill/>
                          </a:ln>
                          <a:solidFill>
                            <a:srgbClr val="000000"/>
                          </a:solidFill>
                          <a:effectLst/>
                          <a:latin typeface="Calibri" pitchFamily="34" charset="0"/>
                          <a:cs typeface="Calibri" pitchFamily="34" charset="0"/>
                        </a:rPr>
                        <a:t>Terwujudnya jaringan transportasi multi moda yang menghubungkan simpul simpul logistik</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Calibri" pitchFamily="34" charset="0"/>
                        </a:rPr>
                        <a:t> </a:t>
                      </a:r>
                      <a:endParaRPr kumimoji="0" lang="id-ID" sz="1600" b="0" i="0" u="none" strike="noStrike" cap="none" normalizeH="0" baseline="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5619" name="Title 1"/>
          <p:cNvSpPr txBox="1">
            <a:spLocks/>
          </p:cNvSpPr>
          <p:nvPr/>
        </p:nvSpPr>
        <p:spPr bwMode="auto">
          <a:xfrm>
            <a:off x="351235" y="877887"/>
            <a:ext cx="7878365"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sz="2400" b="1">
                <a:effectLst>
                  <a:outerShdw blurRad="38100" dist="38100" dir="2700000" algn="tl">
                    <a:srgbClr val="000000">
                      <a:alpha val="43137"/>
                    </a:srgbClr>
                  </a:outerShdw>
                </a:effectLst>
                <a:latin typeface="Calibri" pitchFamily="34" charset="0"/>
                <a:cs typeface="Calibri" pitchFamily="34" charset="0"/>
              </a:rPr>
              <a:t>3. Kinerja Infratruktur Transoprtasi</a:t>
            </a:r>
            <a:endParaRPr lang="en-US" sz="2400" b="1">
              <a:effectLst>
                <a:outerShdw blurRad="38100" dist="38100" dir="2700000" algn="tl">
                  <a:srgbClr val="000000">
                    <a:alpha val="43137"/>
                  </a:srgbClr>
                </a:outerShdw>
              </a:effectLst>
              <a:latin typeface="Calibri" pitchFamily="34" charset="0"/>
              <a:cs typeface="Calibri" pitchFamily="34" charset="0"/>
            </a:endParaRPr>
          </a:p>
        </p:txBody>
      </p:sp>
      <p:sp>
        <p:nvSpPr>
          <p:cNvPr id="5" name="Title 1"/>
          <p:cNvSpPr>
            <a:spLocks noGrp="1"/>
          </p:cNvSpPr>
          <p:nvPr>
            <p:ph type="title"/>
          </p:nvPr>
        </p:nvSpPr>
        <p:spPr>
          <a:xfrm>
            <a:off x="320566" y="185738"/>
            <a:ext cx="9109735"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(4)</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10489673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
          <p:cNvSpPr>
            <a:spLocks noChangeArrowheads="1"/>
          </p:cNvSpPr>
          <p:nvPr/>
        </p:nvSpPr>
        <p:spPr bwMode="auto">
          <a:xfrm>
            <a:off x="2875492" y="67575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5486400" algn="l"/>
                <a:tab pos="5715000" algn="l"/>
              </a:tabLst>
            </a:pPr>
            <a:endParaRPr lang="id-ID"/>
          </a:p>
        </p:txBody>
      </p:sp>
      <p:graphicFrame>
        <p:nvGraphicFramePr>
          <p:cNvPr id="8" name="Table 7"/>
          <p:cNvGraphicFramePr>
            <a:graphicFrameLocks noGrp="1"/>
          </p:cNvGraphicFramePr>
          <p:nvPr>
            <p:extLst>
              <p:ext uri="{D42A27DB-BD31-4B8C-83A1-F6EECF244321}">
                <p14:modId xmlns:p14="http://schemas.microsoft.com/office/powerpoint/2010/main" val="3067332443"/>
              </p:ext>
            </p:extLst>
          </p:nvPr>
        </p:nvGraphicFramePr>
        <p:xfrm>
          <a:off x="457199" y="1493792"/>
          <a:ext cx="8915400" cy="3840208"/>
        </p:xfrm>
        <a:graphic>
          <a:graphicData uri="http://schemas.openxmlformats.org/drawingml/2006/table">
            <a:tbl>
              <a:tblPr/>
              <a:tblGrid>
                <a:gridCol w="2971800"/>
                <a:gridCol w="2971800"/>
                <a:gridCol w="2971800"/>
              </a:tblGrid>
              <a:tr h="5485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(2011-2015)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(2016-2020)</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(2021-2025)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91568">
                <a:tc>
                  <a:txBody>
                    <a:bodyPr/>
                    <a:lstStyle/>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Sinkronisasi regulasi dan kebijakan logistik nasional untuk mendorong efisiensi kegiatan ekspor impor</a:t>
                      </a:r>
                    </a:p>
                    <a:p>
                      <a:pPr marL="177800" marR="0" lvl="0" indent="-17780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  </a:t>
                      </a:r>
                      <a:r>
                        <a:rPr kumimoji="0" lang="en-US"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 </a:t>
                      </a:r>
                      <a:endParaRPr kumimoji="0" lang="id-ID"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endParaRP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Penguatan pelaksanaan regulasi dan kebijakan</a:t>
                      </a:r>
                      <a:endParaRPr kumimoji="0" lang="id-ID" sz="1800" b="1" i="0" u="none" strike="noStrike" cap="none" normalizeH="0" baseline="0" smtClean="0">
                        <a:ln>
                          <a:noFill/>
                        </a:ln>
                        <a:solidFill>
                          <a:srgbClr val="FFFFFF"/>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0" i="0" u="none" strike="noStrike" cap="none" normalizeH="0" baseline="0" smtClean="0">
                          <a:ln>
                            <a:noFill/>
                          </a:ln>
                          <a:solidFill>
                            <a:srgbClr val="000000"/>
                          </a:solidFill>
                          <a:effectLst/>
                          <a:latin typeface="Calibri" pitchFamily="34" charset="0"/>
                          <a:cs typeface="Calibri" pitchFamily="34" charset="0"/>
                        </a:rPr>
                        <a:t>Sinkronnya regulasi dan kebijakan antar sektor dan antar wilayah (pusat, daerah, dan antar daerah)</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endParaRPr kumimoji="0" lang="id-ID" sz="1800" b="0" i="0" u="none" strike="noStrike" cap="none" normalizeH="0" baseline="0" smtClean="0">
                        <a:ln>
                          <a:noFill/>
                        </a:ln>
                        <a:solidFill>
                          <a:srgbClr val="000000"/>
                        </a:solidFill>
                        <a:effectLst/>
                        <a:latin typeface="Calibri" pitchFamily="34" charset="0"/>
                        <a:cs typeface="Calibri" pitchFamily="34" charset="0"/>
                      </a:endParaRP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Penegakan regulasi dan kebijakan</a:t>
                      </a:r>
                      <a:endParaRPr kumimoji="0" lang="id-ID" sz="1800" b="0" i="0" u="none" strike="noStrike" cap="none" normalizeH="0" baseline="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Terwujudnya peraturan perundangan yang terunifikasi (UU Logistik  Nasional) yang menjamin kelancaran arus barang secara efisien baik domestik maupun internasional</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Regulasi dan kebijakan logistik nasional terselenggara secara efektif</a:t>
                      </a:r>
                      <a:endParaRPr kumimoji="0" lang="id-ID" sz="1800" b="0" i="0" u="none" strike="noStrike" cap="none" normalizeH="0" baseline="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6643" name="Title 1"/>
          <p:cNvSpPr txBox="1">
            <a:spLocks/>
          </p:cNvSpPr>
          <p:nvPr/>
        </p:nvSpPr>
        <p:spPr bwMode="auto">
          <a:xfrm>
            <a:off x="381000" y="1045091"/>
            <a:ext cx="780097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sz="2400" b="1" smtClean="0">
                <a:effectLst>
                  <a:outerShdw blurRad="38100" dist="38100" dir="2700000" algn="tl">
                    <a:srgbClr val="000000">
                      <a:alpha val="43137"/>
                    </a:srgbClr>
                  </a:outerShdw>
                </a:effectLst>
                <a:latin typeface="Calibri" pitchFamily="34" charset="0"/>
                <a:cs typeface="Calibri" pitchFamily="34" charset="0"/>
              </a:rPr>
              <a:t>4. </a:t>
            </a:r>
            <a:r>
              <a:rPr lang="id-ID" sz="2400" b="1">
                <a:effectLst>
                  <a:outerShdw blurRad="38100" dist="38100" dir="2700000" algn="tl">
                    <a:srgbClr val="000000">
                      <a:alpha val="43137"/>
                    </a:srgbClr>
                  </a:outerShdw>
                </a:effectLst>
                <a:latin typeface="Calibri" pitchFamily="34" charset="0"/>
                <a:cs typeface="Calibri" pitchFamily="34" charset="0"/>
              </a:rPr>
              <a:t>Kinerja </a:t>
            </a:r>
            <a:r>
              <a:rPr lang="id-ID" sz="2400" b="1" smtClean="0">
                <a:effectLst>
                  <a:outerShdw blurRad="38100" dist="38100" dir="2700000" algn="tl">
                    <a:srgbClr val="000000">
                      <a:alpha val="43137"/>
                    </a:srgbClr>
                  </a:outerShdw>
                </a:effectLst>
                <a:latin typeface="Calibri" pitchFamily="34" charset="0"/>
                <a:cs typeface="Calibri" pitchFamily="34" charset="0"/>
              </a:rPr>
              <a:t>Regulasi </a:t>
            </a:r>
            <a:r>
              <a:rPr lang="id-ID" sz="2400" b="1">
                <a:effectLst>
                  <a:outerShdw blurRad="38100" dist="38100" dir="2700000" algn="tl">
                    <a:srgbClr val="000000">
                      <a:alpha val="43137"/>
                    </a:srgbClr>
                  </a:outerShdw>
                </a:effectLst>
                <a:latin typeface="Calibri" pitchFamily="34" charset="0"/>
                <a:cs typeface="Calibri" pitchFamily="34" charset="0"/>
              </a:rPr>
              <a:t>dan Kebijakan</a:t>
            </a:r>
            <a:endParaRPr lang="en-US" sz="2400" b="1">
              <a:effectLst>
                <a:outerShdw blurRad="38100" dist="38100" dir="2700000" algn="tl">
                  <a:srgbClr val="000000">
                    <a:alpha val="43137"/>
                  </a:srgbClr>
                </a:outerShdw>
              </a:effectLst>
              <a:latin typeface="Calibri" pitchFamily="34" charset="0"/>
              <a:cs typeface="Calibri" pitchFamily="34" charset="0"/>
            </a:endParaRPr>
          </a:p>
        </p:txBody>
      </p:sp>
      <p:sp>
        <p:nvSpPr>
          <p:cNvPr id="7" name="Title 1"/>
          <p:cNvSpPr>
            <a:spLocks noGrp="1"/>
          </p:cNvSpPr>
          <p:nvPr>
            <p:ph type="title"/>
          </p:nvPr>
        </p:nvSpPr>
        <p:spPr>
          <a:xfrm>
            <a:off x="339065" y="185738"/>
            <a:ext cx="9109735"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(5)</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20519427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a:xfrm>
            <a:off x="304800" y="914400"/>
            <a:ext cx="9221127" cy="702628"/>
          </a:xfrm>
        </p:spPr>
        <p:txBody>
          <a:bodyPr>
            <a:noAutofit/>
          </a:bodyPr>
          <a:lstStyle/>
          <a:p>
            <a:pPr eaLnBrk="1" hangingPunct="1"/>
            <a:r>
              <a:rPr lang="id-ID" sz="2800" b="1" cap="none" smtClean="0">
                <a:solidFill>
                  <a:schemeClr val="tx1"/>
                </a:solidFill>
                <a:latin typeface="Calibri" pitchFamily="34" charset="0"/>
                <a:cs typeface="Calibri" pitchFamily="34" charset="0"/>
              </a:rPr>
              <a:t>5. Kinerja  Kelembagaan</a:t>
            </a:r>
            <a:endParaRPr lang="en-US" sz="2800" cap="none" smtClean="0">
              <a:solidFill>
                <a:schemeClr val="tx1"/>
              </a:solidFill>
              <a:latin typeface="Calibri" pitchFamily="34" charset="0"/>
              <a:cs typeface="Calibri" pitchFamily="34" charset="0"/>
            </a:endParaRPr>
          </a:p>
        </p:txBody>
      </p:sp>
      <p:sp>
        <p:nvSpPr>
          <p:cNvPr id="27652" name="Rectangle 1"/>
          <p:cNvSpPr>
            <a:spLocks noChangeArrowheads="1"/>
          </p:cNvSpPr>
          <p:nvPr/>
        </p:nvSpPr>
        <p:spPr bwMode="auto">
          <a:xfrm>
            <a:off x="2875492" y="67575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5486400" algn="l"/>
                <a:tab pos="5715000" algn="l"/>
              </a:tabLst>
            </a:pPr>
            <a:endParaRPr lang="id-ID"/>
          </a:p>
        </p:txBody>
      </p:sp>
      <p:graphicFrame>
        <p:nvGraphicFramePr>
          <p:cNvPr id="3" name="Table 2"/>
          <p:cNvGraphicFramePr>
            <a:graphicFrameLocks noGrp="1"/>
          </p:cNvGraphicFramePr>
          <p:nvPr>
            <p:extLst>
              <p:ext uri="{D42A27DB-BD31-4B8C-83A1-F6EECF244321}">
                <p14:modId xmlns:p14="http://schemas.microsoft.com/office/powerpoint/2010/main" val="3042327702"/>
              </p:ext>
            </p:extLst>
          </p:nvPr>
        </p:nvGraphicFramePr>
        <p:xfrm>
          <a:off x="412751" y="1767840"/>
          <a:ext cx="8674629" cy="3566160"/>
        </p:xfrm>
        <a:graphic>
          <a:graphicData uri="http://schemas.openxmlformats.org/drawingml/2006/table">
            <a:tbl>
              <a:tblPr firstRow="1" firstCol="1" bandRow="1">
                <a:tableStyleId>{5C22544A-7EE6-4342-B048-85BDC9FD1C3A}</a:tableStyleId>
              </a:tblPr>
              <a:tblGrid>
                <a:gridCol w="2891543"/>
                <a:gridCol w="2891543"/>
                <a:gridCol w="2891543"/>
              </a:tblGrid>
              <a:tr h="63620">
                <a:tc>
                  <a:txBody>
                    <a:bodyPr/>
                    <a:lstStyle/>
                    <a:p>
                      <a:pPr algn="ctr">
                        <a:spcAft>
                          <a:spcPts val="0"/>
                        </a:spcAft>
                      </a:pPr>
                      <a:r>
                        <a:rPr lang="id-ID" sz="1800" dirty="0">
                          <a:effectLst/>
                          <a:latin typeface="Calibri" pitchFamily="34" charset="0"/>
                          <a:cs typeface="Calibri" pitchFamily="34" charset="0"/>
                        </a:rPr>
                        <a:t>Tahap I</a:t>
                      </a:r>
                    </a:p>
                    <a:p>
                      <a:pPr algn="ctr">
                        <a:spcAft>
                          <a:spcPts val="0"/>
                        </a:spcAft>
                      </a:pPr>
                      <a:r>
                        <a:rPr lang="id-ID" sz="1800" dirty="0">
                          <a:effectLst/>
                          <a:latin typeface="Calibri" pitchFamily="34" charset="0"/>
                          <a:cs typeface="Calibri" pitchFamily="34" charset="0"/>
                        </a:rPr>
                        <a:t>(2011-2015)</a:t>
                      </a:r>
                      <a:endParaRPr lang="id-ID" sz="1800" dirty="0">
                        <a:effectLst/>
                        <a:latin typeface="Calibri" pitchFamily="34" charset="0"/>
                        <a:ea typeface="Times New Roman"/>
                        <a:cs typeface="Calibri" pitchFamily="34" charset="0"/>
                      </a:endParaRPr>
                    </a:p>
                  </a:txBody>
                  <a:tcPr marL="13040" marR="13040" marT="0" marB="0"/>
                </a:tc>
                <a:tc>
                  <a:txBody>
                    <a:bodyPr/>
                    <a:lstStyle/>
                    <a:p>
                      <a:pPr algn="ctr">
                        <a:spcAft>
                          <a:spcPts val="0"/>
                        </a:spcAft>
                      </a:pPr>
                      <a:r>
                        <a:rPr lang="id-ID" sz="1800" dirty="0">
                          <a:effectLst/>
                          <a:latin typeface="Calibri" pitchFamily="34" charset="0"/>
                          <a:cs typeface="Calibri" pitchFamily="34" charset="0"/>
                        </a:rPr>
                        <a:t>Tahap II</a:t>
                      </a:r>
                    </a:p>
                    <a:p>
                      <a:pPr algn="ctr">
                        <a:spcAft>
                          <a:spcPts val="0"/>
                        </a:spcAft>
                      </a:pPr>
                      <a:r>
                        <a:rPr lang="id-ID" sz="1800" dirty="0">
                          <a:effectLst/>
                          <a:latin typeface="Calibri" pitchFamily="34" charset="0"/>
                          <a:cs typeface="Calibri" pitchFamily="34" charset="0"/>
                        </a:rPr>
                        <a:t>(2016-2020)</a:t>
                      </a:r>
                      <a:endParaRPr lang="id-ID" sz="1800" dirty="0">
                        <a:effectLst/>
                        <a:latin typeface="Calibri" pitchFamily="34" charset="0"/>
                        <a:ea typeface="Times New Roman"/>
                        <a:cs typeface="Calibri" pitchFamily="34" charset="0"/>
                      </a:endParaRPr>
                    </a:p>
                  </a:txBody>
                  <a:tcPr marL="13040" marR="13040" marT="0" marB="0"/>
                </a:tc>
                <a:tc>
                  <a:txBody>
                    <a:bodyPr/>
                    <a:lstStyle/>
                    <a:p>
                      <a:pPr algn="ctr">
                        <a:spcAft>
                          <a:spcPts val="0"/>
                        </a:spcAft>
                      </a:pPr>
                      <a:r>
                        <a:rPr lang="id-ID" sz="1800" dirty="0">
                          <a:effectLst/>
                          <a:latin typeface="Calibri" pitchFamily="34" charset="0"/>
                          <a:cs typeface="Calibri" pitchFamily="34" charset="0"/>
                        </a:rPr>
                        <a:t>Tahap III</a:t>
                      </a:r>
                    </a:p>
                    <a:p>
                      <a:pPr algn="ctr">
                        <a:spcAft>
                          <a:spcPts val="0"/>
                        </a:spcAft>
                      </a:pPr>
                      <a:r>
                        <a:rPr lang="id-ID" sz="1800" dirty="0">
                          <a:effectLst/>
                          <a:latin typeface="Calibri" pitchFamily="34" charset="0"/>
                          <a:cs typeface="Calibri" pitchFamily="34" charset="0"/>
                        </a:rPr>
                        <a:t>(2021-2025)</a:t>
                      </a:r>
                      <a:endParaRPr lang="id-ID" sz="1800" dirty="0">
                        <a:effectLst/>
                        <a:latin typeface="Calibri" pitchFamily="34" charset="0"/>
                        <a:ea typeface="Times New Roman"/>
                        <a:cs typeface="Calibri" pitchFamily="34" charset="0"/>
                      </a:endParaRPr>
                    </a:p>
                  </a:txBody>
                  <a:tcPr marL="13040" marR="13040" marT="0" marB="0"/>
                </a:tc>
              </a:tr>
              <a:tr h="418743">
                <a:tc>
                  <a:txBody>
                    <a:bodyPr/>
                    <a:lstStyle/>
                    <a:p>
                      <a:pPr marL="342900" lvl="0" indent="-342900">
                        <a:spcAft>
                          <a:spcPts val="0"/>
                        </a:spcAft>
                        <a:buFont typeface="Symbol"/>
                        <a:buChar char=""/>
                      </a:pPr>
                      <a:r>
                        <a:rPr lang="id-ID" sz="1800" dirty="0">
                          <a:effectLst/>
                          <a:latin typeface="Calibri" pitchFamily="34" charset="0"/>
                          <a:ea typeface="Times New Roman"/>
                          <a:cs typeface="Calibri" pitchFamily="34" charset="0"/>
                        </a:rPr>
                        <a:t>Terbentuknya Tim </a:t>
                      </a:r>
                      <a:r>
                        <a:rPr lang="id-ID" sz="1800" dirty="0" smtClean="0">
                          <a:effectLst/>
                          <a:latin typeface="Calibri" pitchFamily="34" charset="0"/>
                          <a:ea typeface="Times New Roman"/>
                          <a:cs typeface="Calibri" pitchFamily="34" charset="0"/>
                        </a:rPr>
                        <a:t>Kerja Logistik </a:t>
                      </a:r>
                      <a:r>
                        <a:rPr lang="id-ID" sz="1800" dirty="0">
                          <a:effectLst/>
                          <a:latin typeface="Calibri" pitchFamily="34" charset="0"/>
                          <a:ea typeface="Times New Roman"/>
                          <a:cs typeface="Calibri" pitchFamily="34" charset="0"/>
                        </a:rPr>
                        <a:t>Nasional sebagai pengawas pelaksanaan Cetak Biru Sislognas dan </a:t>
                      </a:r>
                      <a:r>
                        <a:rPr lang="id-ID" sz="1800" i="1" dirty="0">
                          <a:effectLst/>
                          <a:latin typeface="Calibri" pitchFamily="34" charset="0"/>
                          <a:ea typeface="Times New Roman"/>
                          <a:cs typeface="Calibri" pitchFamily="34" charset="0"/>
                        </a:rPr>
                        <a:t>Damage Control Unit</a:t>
                      </a:r>
                      <a:endParaRPr lang="id-ID" sz="1800" dirty="0">
                        <a:effectLst/>
                        <a:latin typeface="Calibri" pitchFamily="34" charset="0"/>
                        <a:ea typeface="Times New Roman"/>
                        <a:cs typeface="Calibri" pitchFamily="34" charset="0"/>
                      </a:endParaRPr>
                    </a:p>
                    <a:p>
                      <a:pPr marL="342900" lvl="0" indent="-342900">
                        <a:spcAft>
                          <a:spcPts val="0"/>
                        </a:spcAft>
                        <a:buFont typeface="Symbol"/>
                        <a:buChar char=""/>
                      </a:pPr>
                      <a:r>
                        <a:rPr lang="id-ID" sz="1800" dirty="0">
                          <a:effectLst/>
                          <a:latin typeface="Calibri" pitchFamily="34" charset="0"/>
                          <a:ea typeface="Times New Roman"/>
                          <a:cs typeface="Calibri" pitchFamily="34" charset="0"/>
                        </a:rPr>
                        <a:t>Meningkatnya peran, koordinasi dan sinergi inter dan antara asosiasi dan </a:t>
                      </a:r>
                      <a:r>
                        <a:rPr lang="id-ID" sz="1800" i="1" dirty="0">
                          <a:effectLst/>
                          <a:latin typeface="Calibri" pitchFamily="34" charset="0"/>
                          <a:ea typeface="Times New Roman"/>
                          <a:cs typeface="Calibri" pitchFamily="34" charset="0"/>
                        </a:rPr>
                        <a:t>stakeholder</a:t>
                      </a:r>
                      <a:r>
                        <a:rPr lang="id-ID" sz="1800" dirty="0">
                          <a:effectLst/>
                          <a:latin typeface="Calibri" pitchFamily="34" charset="0"/>
                          <a:ea typeface="Times New Roman"/>
                          <a:cs typeface="Calibri" pitchFamily="34" charset="0"/>
                        </a:rPr>
                        <a:t>  logistik ditingkat lokal dan nasional</a:t>
                      </a:r>
                    </a:p>
                  </a:txBody>
                  <a:tcPr marL="74294" marR="74294" marT="0" marB="0"/>
                </a:tc>
                <a:tc>
                  <a:txBody>
                    <a:bodyPr/>
                    <a:lstStyle/>
                    <a:p>
                      <a:pPr marL="342900" lvl="0" indent="-342900">
                        <a:spcAft>
                          <a:spcPts val="0"/>
                        </a:spcAft>
                        <a:buFont typeface="Symbol"/>
                        <a:buChar char=""/>
                      </a:pPr>
                      <a:r>
                        <a:rPr lang="id-ID" sz="1800" dirty="0">
                          <a:effectLst/>
                          <a:latin typeface="Calibri" pitchFamily="34" charset="0"/>
                          <a:ea typeface="Times New Roman"/>
                          <a:cs typeface="Calibri" pitchFamily="34" charset="0"/>
                        </a:rPr>
                        <a:t>Meningkatnya peran Institusi/Kelembagaan Logistik pada level Nasional dan Asean</a:t>
                      </a:r>
                    </a:p>
                    <a:p>
                      <a:pPr marL="20320">
                        <a:spcAft>
                          <a:spcPts val="0"/>
                        </a:spcAft>
                      </a:pPr>
                      <a:r>
                        <a:rPr lang="en-US" sz="1800" dirty="0">
                          <a:effectLst/>
                          <a:latin typeface="Calibri" pitchFamily="34" charset="0"/>
                          <a:ea typeface="Times New Roman"/>
                          <a:cs typeface="Calibri" pitchFamily="34" charset="0"/>
                        </a:rPr>
                        <a:t> </a:t>
                      </a:r>
                      <a:endParaRPr lang="id-ID" sz="1800" dirty="0">
                        <a:effectLst/>
                        <a:latin typeface="Calibri" pitchFamily="34" charset="0"/>
                        <a:ea typeface="Times New Roman"/>
                        <a:cs typeface="Calibri" pitchFamily="34" charset="0"/>
                      </a:endParaRPr>
                    </a:p>
                    <a:p>
                      <a:pPr marL="342900" lvl="0" indent="-342900">
                        <a:spcAft>
                          <a:spcPts val="0"/>
                        </a:spcAft>
                        <a:buFont typeface="Symbol"/>
                        <a:buChar char=""/>
                      </a:pPr>
                      <a:r>
                        <a:rPr lang="id-ID" sz="1800" dirty="0">
                          <a:effectLst/>
                          <a:latin typeface="Calibri" pitchFamily="34" charset="0"/>
                          <a:ea typeface="Times New Roman"/>
                          <a:cs typeface="Calibri" pitchFamily="34" charset="0"/>
                        </a:rPr>
                        <a:t>Meningkatnya peran, koordinasi dan sinergi inter dan antar asosiasi dan </a:t>
                      </a:r>
                      <a:r>
                        <a:rPr lang="id-ID" sz="1800" i="1" dirty="0">
                          <a:effectLst/>
                          <a:latin typeface="Calibri" pitchFamily="34" charset="0"/>
                          <a:ea typeface="Times New Roman"/>
                          <a:cs typeface="Calibri" pitchFamily="34" charset="0"/>
                        </a:rPr>
                        <a:t>stakeholder  </a:t>
                      </a:r>
                      <a:r>
                        <a:rPr lang="id-ID" sz="1800" dirty="0">
                          <a:effectLst/>
                          <a:latin typeface="Calibri" pitchFamily="34" charset="0"/>
                          <a:ea typeface="Times New Roman"/>
                          <a:cs typeface="Calibri" pitchFamily="34" charset="0"/>
                        </a:rPr>
                        <a:t>logistik di tingkat ASEAN</a:t>
                      </a:r>
                    </a:p>
                  </a:txBody>
                  <a:tcPr marL="74294" marR="74294" marT="0" marB="0"/>
                </a:tc>
                <a:tc>
                  <a:txBody>
                    <a:bodyPr/>
                    <a:lstStyle/>
                    <a:p>
                      <a:pPr marL="342900" lvl="0" indent="-342900">
                        <a:buFont typeface="Symbol"/>
                        <a:buChar char=""/>
                      </a:pPr>
                      <a:r>
                        <a:rPr lang="id-ID" sz="1800" dirty="0">
                          <a:effectLst/>
                          <a:latin typeface="Calibri" pitchFamily="34" charset="0"/>
                          <a:ea typeface="Times New Roman"/>
                          <a:cs typeface="Calibri" pitchFamily="34" charset="0"/>
                        </a:rPr>
                        <a:t>Terbentuknya </a:t>
                      </a:r>
                      <a:r>
                        <a:rPr lang="id-ID" sz="1800">
                          <a:effectLst/>
                          <a:latin typeface="Calibri" pitchFamily="34" charset="0"/>
                          <a:ea typeface="Times New Roman"/>
                          <a:cs typeface="Calibri" pitchFamily="34" charset="0"/>
                        </a:rPr>
                        <a:t>institusi </a:t>
                      </a:r>
                      <a:r>
                        <a:rPr lang="id-ID" sz="1800" smtClean="0">
                          <a:effectLst/>
                          <a:latin typeface="Calibri" pitchFamily="34" charset="0"/>
                          <a:ea typeface="Times New Roman"/>
                          <a:cs typeface="Calibri" pitchFamily="34" charset="0"/>
                        </a:rPr>
                        <a:t>Permanen </a:t>
                      </a:r>
                      <a:r>
                        <a:rPr lang="id-ID" sz="1800" dirty="0">
                          <a:effectLst/>
                          <a:latin typeface="Calibri" pitchFamily="34" charset="0"/>
                          <a:ea typeface="Times New Roman"/>
                          <a:cs typeface="Calibri" pitchFamily="34" charset="0"/>
                        </a:rPr>
                        <a:t>yang menangani dan mengkoordinasikan Sistem Logistik nasional</a:t>
                      </a:r>
                    </a:p>
                    <a:p>
                      <a:pPr marL="342900" lvl="0" indent="-342900">
                        <a:buFont typeface="Symbol"/>
                        <a:buChar char=""/>
                      </a:pPr>
                      <a:r>
                        <a:rPr lang="id-ID" sz="1800" dirty="0">
                          <a:effectLst/>
                          <a:latin typeface="Calibri" pitchFamily="34" charset="0"/>
                          <a:ea typeface="Times New Roman"/>
                          <a:cs typeface="Calibri" pitchFamily="34" charset="0"/>
                        </a:rPr>
                        <a:t>Meningkatnya peran, koordinasi dan sinergi inter dan antar asosiasi dan </a:t>
                      </a:r>
                      <a:r>
                        <a:rPr lang="id-ID" sz="1800" i="1" dirty="0">
                          <a:effectLst/>
                          <a:latin typeface="Calibri" pitchFamily="34" charset="0"/>
                          <a:ea typeface="Times New Roman"/>
                          <a:cs typeface="Calibri" pitchFamily="34" charset="0"/>
                        </a:rPr>
                        <a:t>stakeholder</a:t>
                      </a:r>
                      <a:r>
                        <a:rPr lang="id-ID" sz="1800" dirty="0">
                          <a:effectLst/>
                          <a:latin typeface="Calibri" pitchFamily="34" charset="0"/>
                          <a:ea typeface="Times New Roman"/>
                          <a:cs typeface="Calibri" pitchFamily="34" charset="0"/>
                        </a:rPr>
                        <a:t> logistik ditingkat regional dan global</a:t>
                      </a:r>
                    </a:p>
                  </a:txBody>
                  <a:tcPr marL="74294" marR="74294" marT="0" marB="0"/>
                </a:tc>
              </a:tr>
            </a:tbl>
          </a:graphicData>
        </a:graphic>
      </p:graphicFrame>
      <p:sp>
        <p:nvSpPr>
          <p:cNvPr id="6" name="Title 1"/>
          <p:cNvSpPr txBox="1">
            <a:spLocks/>
          </p:cNvSpPr>
          <p:nvPr/>
        </p:nvSpPr>
        <p:spPr>
          <a:xfrm>
            <a:off x="289034" y="201504"/>
            <a:ext cx="9109735" cy="576262"/>
          </a:xfrm>
          <a:prstGeom prst="rect">
            <a:avLst/>
          </a:prstGeom>
          <a:noFill/>
          <a:ln>
            <a:noFill/>
          </a:ln>
        </p:spPr>
        <p:txBody>
          <a:bodyPr vert="horz" lIns="91440" tIns="45720" rIns="91440" bIns="45720" rtlCol="0" anchor="b">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(6)</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1019425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58477371"/>
              </p:ext>
            </p:extLst>
          </p:nvPr>
        </p:nvGraphicFramePr>
        <p:xfrm>
          <a:off x="350838" y="908051"/>
          <a:ext cx="9245600" cy="5521325"/>
        </p:xfrm>
        <a:graphic>
          <a:graphicData uri="http://schemas.openxmlformats.org/drawingml/2006/table">
            <a:tbl>
              <a:tblPr firstRow="1" firstCol="1" bandRow="1">
                <a:tableStyleId>{5C22544A-7EE6-4342-B048-85BDC9FD1C3A}</a:tableStyleId>
              </a:tblPr>
              <a:tblGrid>
                <a:gridCol w="3050096"/>
                <a:gridCol w="2954779"/>
                <a:gridCol w="3240725"/>
              </a:tblGrid>
              <a:tr h="427513">
                <a:tc>
                  <a:txBody>
                    <a:bodyPr/>
                    <a:lstStyle/>
                    <a:p>
                      <a:pPr algn="ctr">
                        <a:spcAft>
                          <a:spcPts val="0"/>
                        </a:spcAft>
                      </a:pPr>
                      <a:r>
                        <a:rPr lang="id-ID" sz="1400" dirty="0">
                          <a:effectLst/>
                          <a:latin typeface="Calibri" pitchFamily="34" charset="0"/>
                          <a:cs typeface="Calibri" pitchFamily="34" charset="0"/>
                        </a:rPr>
                        <a:t>Tahap I</a:t>
                      </a:r>
                    </a:p>
                    <a:p>
                      <a:pPr algn="ctr">
                        <a:spcAft>
                          <a:spcPts val="0"/>
                        </a:spcAft>
                      </a:pPr>
                      <a:r>
                        <a:rPr lang="id-ID" sz="1400" dirty="0">
                          <a:effectLst/>
                          <a:latin typeface="Calibri" pitchFamily="34" charset="0"/>
                          <a:cs typeface="Calibri" pitchFamily="34" charset="0"/>
                        </a:rPr>
                        <a:t>(2011-2015)</a:t>
                      </a:r>
                      <a:endParaRPr lang="id-ID" sz="1400" dirty="0">
                        <a:effectLst/>
                        <a:latin typeface="Calibri" pitchFamily="34" charset="0"/>
                        <a:ea typeface="Times New Roman"/>
                        <a:cs typeface="Calibri" pitchFamily="34" charset="0"/>
                      </a:endParaRPr>
                    </a:p>
                  </a:txBody>
                  <a:tcPr marL="13039" marR="13039" marT="0" marB="0"/>
                </a:tc>
                <a:tc>
                  <a:txBody>
                    <a:bodyPr/>
                    <a:lstStyle/>
                    <a:p>
                      <a:pPr algn="ctr">
                        <a:spcAft>
                          <a:spcPts val="0"/>
                        </a:spcAft>
                      </a:pPr>
                      <a:r>
                        <a:rPr lang="id-ID" sz="1400" dirty="0">
                          <a:effectLst/>
                          <a:latin typeface="Calibri" pitchFamily="34" charset="0"/>
                          <a:cs typeface="Calibri" pitchFamily="34" charset="0"/>
                        </a:rPr>
                        <a:t>Tahap II</a:t>
                      </a:r>
                    </a:p>
                    <a:p>
                      <a:pPr algn="ctr">
                        <a:spcAft>
                          <a:spcPts val="0"/>
                        </a:spcAft>
                      </a:pPr>
                      <a:r>
                        <a:rPr lang="id-ID" sz="1400" dirty="0">
                          <a:effectLst/>
                          <a:latin typeface="Calibri" pitchFamily="34" charset="0"/>
                          <a:cs typeface="Calibri" pitchFamily="34" charset="0"/>
                        </a:rPr>
                        <a:t>(2016-2020)</a:t>
                      </a:r>
                      <a:endParaRPr lang="id-ID" sz="1400" dirty="0">
                        <a:effectLst/>
                        <a:latin typeface="Calibri" pitchFamily="34" charset="0"/>
                        <a:ea typeface="Times New Roman"/>
                        <a:cs typeface="Calibri" pitchFamily="34" charset="0"/>
                      </a:endParaRPr>
                    </a:p>
                  </a:txBody>
                  <a:tcPr marL="13039" marR="13039" marT="0" marB="0"/>
                </a:tc>
                <a:tc>
                  <a:txBody>
                    <a:bodyPr/>
                    <a:lstStyle/>
                    <a:p>
                      <a:pPr algn="ctr">
                        <a:spcAft>
                          <a:spcPts val="0"/>
                        </a:spcAft>
                      </a:pPr>
                      <a:r>
                        <a:rPr lang="id-ID" sz="1400" dirty="0">
                          <a:effectLst/>
                          <a:latin typeface="Calibri" pitchFamily="34" charset="0"/>
                          <a:cs typeface="Calibri" pitchFamily="34" charset="0"/>
                        </a:rPr>
                        <a:t>Tahap III</a:t>
                      </a:r>
                    </a:p>
                    <a:p>
                      <a:pPr algn="ctr">
                        <a:spcAft>
                          <a:spcPts val="0"/>
                        </a:spcAft>
                      </a:pPr>
                      <a:r>
                        <a:rPr lang="id-ID" sz="1400" dirty="0">
                          <a:effectLst/>
                          <a:latin typeface="Calibri" pitchFamily="34" charset="0"/>
                          <a:cs typeface="Calibri" pitchFamily="34" charset="0"/>
                        </a:rPr>
                        <a:t>(2021-2025)</a:t>
                      </a:r>
                      <a:endParaRPr lang="id-ID" sz="1400" dirty="0">
                        <a:effectLst/>
                        <a:latin typeface="Calibri" pitchFamily="34" charset="0"/>
                        <a:ea typeface="Times New Roman"/>
                        <a:cs typeface="Calibri" pitchFamily="34" charset="0"/>
                      </a:endParaRPr>
                    </a:p>
                  </a:txBody>
                  <a:tcPr marL="13039" marR="13039" marT="0" marB="0"/>
                </a:tc>
              </a:tr>
              <a:tr h="5093812">
                <a:tc>
                  <a:txBody>
                    <a:bodyPr/>
                    <a:lstStyle/>
                    <a:p>
                      <a:pPr marL="177800" lvl="0" indent="-177800">
                        <a:spcAft>
                          <a:spcPts val="600"/>
                        </a:spcAft>
                        <a:buFont typeface="+mj-lt"/>
                        <a:buAutoNum type="arabicPeriod"/>
                      </a:pPr>
                      <a:r>
                        <a:rPr lang="id-ID" sz="1400" dirty="0">
                          <a:solidFill>
                            <a:schemeClr val="bg1"/>
                          </a:solidFill>
                          <a:effectLst/>
                          <a:latin typeface="Calibri" pitchFamily="34" charset="0"/>
                          <a:ea typeface="Times New Roman"/>
                          <a:cs typeface="Calibri" pitchFamily="34" charset="0"/>
                        </a:rPr>
                        <a:t>Penetapan dan pengembangan Pelabuhan Hub Laut Internasional  di Kuala Tanjung dan Bitung (termasuk rencana rincinya), dan Pelabuhan Hub Udara  Internasional di Jakarta, Kuala Namu, dan  Makasar.</a:t>
                      </a:r>
                    </a:p>
                    <a:p>
                      <a:pPr marL="177800" marR="0" lvl="0" indent="-177800" algn="l" defTabSz="914400" rtl="0" eaLnBrk="1" fontAlgn="auto" latinLnBrk="0" hangingPunct="1">
                        <a:lnSpc>
                          <a:spcPct val="100000"/>
                        </a:lnSpc>
                        <a:spcBef>
                          <a:spcPts val="0"/>
                        </a:spcBef>
                        <a:spcAft>
                          <a:spcPts val="600"/>
                        </a:spcAft>
                        <a:buClrTx/>
                        <a:buSzTx/>
                        <a:buFont typeface="+mj-lt"/>
                        <a:buAutoNum type="arabicPeriod"/>
                        <a:tabLst/>
                        <a:defRPr/>
                      </a:pPr>
                      <a:r>
                        <a:rPr lang="id-ID" sz="1400" b="1" kern="1200" dirty="0" smtClean="0">
                          <a:solidFill>
                            <a:schemeClr val="bg1"/>
                          </a:solidFill>
                          <a:effectLst/>
                          <a:latin typeface="Calibri" pitchFamily="34" charset="0"/>
                          <a:ea typeface="+mn-ea"/>
                          <a:cs typeface="Calibri" pitchFamily="34" charset="0"/>
                        </a:rPr>
                        <a:t>Terbangunnya Pelabuhan Kalibaru sebagai Perluasan Pelabuhan Tanjung Priok</a:t>
                      </a:r>
                    </a:p>
                    <a:p>
                      <a:pPr marL="177800" lvl="0" indent="-177800">
                        <a:spcAft>
                          <a:spcPts val="600"/>
                        </a:spcAft>
                        <a:buFont typeface="+mj-lt"/>
                        <a:buAutoNum type="arabicPeriod"/>
                      </a:pPr>
                      <a:r>
                        <a:rPr lang="id-ID" sz="1400" dirty="0" smtClean="0">
                          <a:solidFill>
                            <a:schemeClr val="bg1"/>
                          </a:solidFill>
                          <a:effectLst/>
                          <a:latin typeface="Calibri" pitchFamily="34" charset="0"/>
                          <a:ea typeface="Times New Roman"/>
                          <a:cs typeface="Calibri" pitchFamily="34" charset="0"/>
                        </a:rPr>
                        <a:t>Beroperasinya </a:t>
                      </a:r>
                      <a:r>
                        <a:rPr lang="id-ID" sz="1400" i="1" dirty="0">
                          <a:solidFill>
                            <a:schemeClr val="bg1"/>
                          </a:solidFill>
                          <a:effectLst/>
                          <a:latin typeface="Calibri" pitchFamily="34" charset="0"/>
                          <a:ea typeface="Times New Roman"/>
                          <a:cs typeface="Calibri" pitchFamily="34" charset="0"/>
                        </a:rPr>
                        <a:t>Short Sea Shipping</a:t>
                      </a:r>
                      <a:r>
                        <a:rPr lang="id-ID" sz="1400" dirty="0">
                          <a:solidFill>
                            <a:schemeClr val="bg1"/>
                          </a:solidFill>
                          <a:effectLst/>
                          <a:latin typeface="Calibri" pitchFamily="34" charset="0"/>
                          <a:ea typeface="Times New Roman"/>
                          <a:cs typeface="Calibri" pitchFamily="34" charset="0"/>
                        </a:rPr>
                        <a:t> di jalur perairan Pantura dan Jalintim Sumatera</a:t>
                      </a:r>
                    </a:p>
                    <a:p>
                      <a:pPr marL="177800" lvl="0" indent="-177800">
                        <a:spcAft>
                          <a:spcPts val="600"/>
                        </a:spcAft>
                        <a:buFont typeface="+mj-lt"/>
                        <a:buAutoNum type="arabicPeriod"/>
                      </a:pPr>
                      <a:r>
                        <a:rPr lang="id-ID" sz="1400" dirty="0">
                          <a:solidFill>
                            <a:schemeClr val="bg1"/>
                          </a:solidFill>
                          <a:effectLst/>
                          <a:latin typeface="Calibri" pitchFamily="34" charset="0"/>
                          <a:ea typeface="Times New Roman"/>
                          <a:cs typeface="Calibri" pitchFamily="34" charset="0"/>
                        </a:rPr>
                        <a:t>Peningkatan peran  kargo kereta api di Jawa dan Sumatera.</a:t>
                      </a:r>
                    </a:p>
                    <a:p>
                      <a:pPr marL="177800" lvl="0" indent="-177800">
                        <a:spcAft>
                          <a:spcPts val="600"/>
                        </a:spcAft>
                        <a:buFont typeface="+mj-lt"/>
                        <a:buAutoNum type="arabicPeriod"/>
                      </a:pPr>
                      <a:r>
                        <a:rPr lang="id-ID" sz="1400" dirty="0">
                          <a:solidFill>
                            <a:schemeClr val="bg1"/>
                          </a:solidFill>
                          <a:effectLst/>
                          <a:latin typeface="Calibri" pitchFamily="34" charset="0"/>
                          <a:ea typeface="Times New Roman"/>
                          <a:cs typeface="Calibri" pitchFamily="34" charset="0"/>
                        </a:rPr>
                        <a:t>Pembangunan sistem otomasi dan informasi logistik nasional  yang terintegrasi secara elektronik (INALOG) </a:t>
                      </a:r>
                    </a:p>
                  </a:txBody>
                  <a:tcPr marL="74289" marR="74289" marT="0" marB="0"/>
                </a:tc>
                <a:tc>
                  <a:txBody>
                    <a:bodyPr/>
                    <a:lstStyle/>
                    <a:p>
                      <a:pPr marL="177800" lvl="0" indent="-177800">
                        <a:spcAft>
                          <a:spcPts val="600"/>
                        </a:spcAft>
                        <a:buFont typeface="+mj-lt"/>
                        <a:buAutoNum type="arabicPeriod"/>
                      </a:pPr>
                      <a:r>
                        <a:rPr lang="id-ID" sz="1400" dirty="0">
                          <a:solidFill>
                            <a:srgbClr val="000000"/>
                          </a:solidFill>
                          <a:effectLst/>
                          <a:latin typeface="Calibri" pitchFamily="34" charset="0"/>
                          <a:ea typeface="Times New Roman"/>
                          <a:cs typeface="Calibri" pitchFamily="34" charset="0"/>
                        </a:rPr>
                        <a:t>Terbangunnya International Pelabuhan Hub Laut Internasional di Kuala Tanjung dan Bitung, dan pengembangan kargo udara di Manado, Bali, Balikpapan, Morotai dan Biak.</a:t>
                      </a:r>
                      <a:endParaRPr lang="id-ID" sz="1400" dirty="0">
                        <a:effectLst/>
                        <a:latin typeface="Calibri" pitchFamily="34" charset="0"/>
                        <a:ea typeface="Times New Roman"/>
                        <a:cs typeface="Calibri" pitchFamily="34" charset="0"/>
                      </a:endParaRPr>
                    </a:p>
                    <a:p>
                      <a:pPr marL="177800" lvl="0" indent="-177800">
                        <a:spcAft>
                          <a:spcPts val="600"/>
                        </a:spcAft>
                        <a:buFont typeface="+mj-lt"/>
                        <a:buAutoNum type="arabicPeriod"/>
                      </a:pPr>
                      <a:r>
                        <a:rPr lang="id-ID" sz="1400" dirty="0">
                          <a:solidFill>
                            <a:srgbClr val="000000"/>
                          </a:solidFill>
                          <a:effectLst/>
                          <a:latin typeface="Calibri" pitchFamily="34" charset="0"/>
                          <a:ea typeface="Times New Roman"/>
                          <a:cs typeface="Calibri" pitchFamily="34" charset="0"/>
                        </a:rPr>
                        <a:t>Terbangun dan terkoneksinya jaringan transportasi multi moda antar pelabuhan hub internasional, pelabuhan laut utama, bandar udara utama, pusat-pusat  pertumbuhan dan </a:t>
                      </a:r>
                      <a:r>
                        <a:rPr lang="id-ID" sz="1400" i="1" dirty="0">
                          <a:solidFill>
                            <a:srgbClr val="000000"/>
                          </a:solidFill>
                          <a:effectLst/>
                          <a:latin typeface="Calibri" pitchFamily="34" charset="0"/>
                          <a:ea typeface="Times New Roman"/>
                          <a:cs typeface="Calibri" pitchFamily="34" charset="0"/>
                        </a:rPr>
                        <a:t>dry port</a:t>
                      </a:r>
                      <a:r>
                        <a:rPr lang="id-ID" sz="1400" dirty="0">
                          <a:solidFill>
                            <a:srgbClr val="000000"/>
                          </a:solidFill>
                          <a:effectLst/>
                          <a:latin typeface="Calibri" pitchFamily="34" charset="0"/>
                          <a:ea typeface="Times New Roman"/>
                          <a:cs typeface="Calibri" pitchFamily="34" charset="0"/>
                        </a:rPr>
                        <a:t>.</a:t>
                      </a:r>
                      <a:endParaRPr lang="id-ID" sz="1400" dirty="0">
                        <a:effectLst/>
                        <a:latin typeface="Calibri" pitchFamily="34" charset="0"/>
                        <a:ea typeface="Times New Roman"/>
                        <a:cs typeface="Calibri" pitchFamily="34" charset="0"/>
                      </a:endParaRPr>
                    </a:p>
                    <a:p>
                      <a:pPr marL="177800" lvl="0" indent="-177800">
                        <a:spcAft>
                          <a:spcPts val="600"/>
                        </a:spcAft>
                        <a:buFont typeface="+mj-lt"/>
                        <a:buAutoNum type="arabicPeriod"/>
                      </a:pPr>
                      <a:r>
                        <a:rPr lang="id-ID" sz="1400" dirty="0">
                          <a:solidFill>
                            <a:srgbClr val="000000"/>
                          </a:solidFill>
                          <a:effectLst/>
                          <a:latin typeface="Calibri" pitchFamily="34" charset="0"/>
                          <a:ea typeface="Times New Roman"/>
                          <a:cs typeface="Calibri" pitchFamily="34" charset="0"/>
                        </a:rPr>
                        <a:t>Terbangunnya </a:t>
                      </a:r>
                      <a:r>
                        <a:rPr lang="id-ID" sz="1400" i="1" dirty="0">
                          <a:solidFill>
                            <a:srgbClr val="000000"/>
                          </a:solidFill>
                          <a:effectLst/>
                          <a:latin typeface="Calibri" pitchFamily="34" charset="0"/>
                          <a:ea typeface="Times New Roman"/>
                          <a:cs typeface="Calibri" pitchFamily="34" charset="0"/>
                        </a:rPr>
                        <a:t>Trans Java</a:t>
                      </a:r>
                      <a:r>
                        <a:rPr lang="id-ID" sz="1400" dirty="0">
                          <a:solidFill>
                            <a:srgbClr val="000000"/>
                          </a:solidFill>
                          <a:effectLst/>
                          <a:latin typeface="Calibri" pitchFamily="34" charset="0"/>
                          <a:ea typeface="Times New Roman"/>
                          <a:cs typeface="Calibri" pitchFamily="34" charset="0"/>
                        </a:rPr>
                        <a:t> dan </a:t>
                      </a:r>
                      <a:r>
                        <a:rPr lang="id-ID" sz="1400" i="1" dirty="0">
                          <a:solidFill>
                            <a:srgbClr val="000000"/>
                          </a:solidFill>
                          <a:effectLst/>
                          <a:latin typeface="Calibri" pitchFamily="34" charset="0"/>
                          <a:ea typeface="Times New Roman"/>
                          <a:cs typeface="Calibri" pitchFamily="34" charset="0"/>
                        </a:rPr>
                        <a:t>Trans Sumatera rail way</a:t>
                      </a:r>
                      <a:endParaRPr lang="id-ID" sz="1400" dirty="0">
                        <a:effectLst/>
                        <a:latin typeface="Calibri" pitchFamily="34" charset="0"/>
                        <a:ea typeface="Times New Roman"/>
                        <a:cs typeface="Calibri" pitchFamily="34" charset="0"/>
                      </a:endParaRPr>
                    </a:p>
                    <a:p>
                      <a:pPr marL="177800" lvl="0" indent="-177800">
                        <a:spcAft>
                          <a:spcPts val="600"/>
                        </a:spcAft>
                        <a:buFont typeface="+mj-lt"/>
                        <a:buAutoNum type="arabicPeriod"/>
                      </a:pPr>
                      <a:r>
                        <a:rPr lang="id-ID" sz="1400" dirty="0">
                          <a:solidFill>
                            <a:srgbClr val="000000"/>
                          </a:solidFill>
                          <a:effectLst/>
                          <a:latin typeface="Calibri" pitchFamily="34" charset="0"/>
                          <a:ea typeface="Times New Roman"/>
                          <a:cs typeface="Calibri" pitchFamily="34" charset="0"/>
                        </a:rPr>
                        <a:t>Pengoperasian e-Logistik yang terintegrasi dan terkoneksi dengan jaringan </a:t>
                      </a:r>
                      <a:r>
                        <a:rPr lang="id-ID" sz="1400" dirty="0" smtClean="0">
                          <a:solidFill>
                            <a:srgbClr val="000000"/>
                          </a:solidFill>
                          <a:effectLst/>
                          <a:latin typeface="Calibri" pitchFamily="34" charset="0"/>
                          <a:ea typeface="Times New Roman"/>
                          <a:cs typeface="Calibri" pitchFamily="34" charset="0"/>
                        </a:rPr>
                        <a:t>ASEAN</a:t>
                      </a:r>
                      <a:endParaRPr lang="id-ID" sz="1400" dirty="0">
                        <a:effectLst/>
                        <a:latin typeface="Calibri" pitchFamily="34" charset="0"/>
                        <a:ea typeface="Times New Roman"/>
                        <a:cs typeface="Calibri" pitchFamily="34" charset="0"/>
                      </a:endParaRPr>
                    </a:p>
                  </a:txBody>
                  <a:tcPr marL="74289" marR="74289" marT="0" marB="0"/>
                </a:tc>
                <a:tc>
                  <a:txBody>
                    <a:bodyPr/>
                    <a:lstStyle/>
                    <a:p>
                      <a:pPr marL="228600" lvl="0" indent="-228600">
                        <a:buFont typeface="+mj-lt"/>
                        <a:buAutoNum type="arabicPeriod"/>
                      </a:pPr>
                      <a:r>
                        <a:rPr lang="id-ID" sz="1600" dirty="0">
                          <a:solidFill>
                            <a:srgbClr val="000000"/>
                          </a:solidFill>
                          <a:effectLst/>
                          <a:latin typeface="Calibri" pitchFamily="34" charset="0"/>
                          <a:ea typeface="Times New Roman"/>
                          <a:cs typeface="Calibri" pitchFamily="34" charset="0"/>
                        </a:rPr>
                        <a:t>Beroperasinya secara penuh Pelabuhan Hub Laut Internasional di Kuala Tanjung dan Bitung, dan pelabuhan hub kargo udara internasional </a:t>
                      </a:r>
                      <a:endParaRPr lang="id-ID" sz="1600" dirty="0">
                        <a:effectLst/>
                        <a:latin typeface="Calibri" pitchFamily="34" charset="0"/>
                        <a:ea typeface="Times New Roman"/>
                        <a:cs typeface="Calibri" pitchFamily="34" charset="0"/>
                      </a:endParaRPr>
                    </a:p>
                    <a:p>
                      <a:pPr marL="228600" lvl="0" indent="-228600">
                        <a:buFont typeface="+mj-lt"/>
                        <a:buAutoNum type="arabicPeriod"/>
                      </a:pPr>
                      <a:r>
                        <a:rPr lang="id-ID" sz="1600" dirty="0">
                          <a:solidFill>
                            <a:srgbClr val="000000"/>
                          </a:solidFill>
                          <a:effectLst/>
                          <a:latin typeface="Calibri" pitchFamily="34" charset="0"/>
                          <a:ea typeface="Times New Roman"/>
                          <a:cs typeface="Calibri" pitchFamily="34" charset="0"/>
                        </a:rPr>
                        <a:t>Efektifnya pengoperasian  jaringan transportasi multi moda yang menghubungkan simpul simpul logistik</a:t>
                      </a:r>
                      <a:endParaRPr lang="id-ID" sz="1600" dirty="0">
                        <a:effectLst/>
                        <a:latin typeface="Calibri" pitchFamily="34" charset="0"/>
                        <a:ea typeface="Times New Roman"/>
                        <a:cs typeface="Calibri" pitchFamily="34" charset="0"/>
                      </a:endParaRPr>
                    </a:p>
                    <a:p>
                      <a:pPr marL="228600" lvl="0" indent="-228600">
                        <a:buFont typeface="+mj-lt"/>
                        <a:buAutoNum type="arabicPeriod"/>
                      </a:pPr>
                      <a:r>
                        <a:rPr lang="id-ID" sz="1600" dirty="0">
                          <a:solidFill>
                            <a:srgbClr val="000000"/>
                          </a:solidFill>
                          <a:effectLst/>
                          <a:latin typeface="Calibri" pitchFamily="34" charset="0"/>
                          <a:ea typeface="Times New Roman"/>
                          <a:cs typeface="Calibri" pitchFamily="34" charset="0"/>
                        </a:rPr>
                        <a:t>Beroperasinya secara efektif  angkutan K</a:t>
                      </a:r>
                      <a:endParaRPr lang="id-ID" sz="1600" dirty="0">
                        <a:effectLst/>
                        <a:latin typeface="Calibri" pitchFamily="34" charset="0"/>
                        <a:ea typeface="Times New Roman"/>
                        <a:cs typeface="Calibri" pitchFamily="34" charset="0"/>
                      </a:endParaRPr>
                    </a:p>
                    <a:p>
                      <a:pPr marL="228600" lvl="0" indent="-228600">
                        <a:buFont typeface="+mj-lt"/>
                        <a:buAutoNum type="arabicPeriod"/>
                      </a:pPr>
                      <a:r>
                        <a:rPr lang="id-ID" sz="1600" dirty="0">
                          <a:solidFill>
                            <a:srgbClr val="000000"/>
                          </a:solidFill>
                          <a:effectLst/>
                          <a:latin typeface="Calibri" pitchFamily="34" charset="0"/>
                          <a:ea typeface="Times New Roman"/>
                          <a:cs typeface="Calibri" pitchFamily="34" charset="0"/>
                        </a:rPr>
                        <a:t>kereta api barang </a:t>
                      </a:r>
                      <a:r>
                        <a:rPr lang="id-ID" sz="1600" i="1" dirty="0">
                          <a:solidFill>
                            <a:srgbClr val="000000"/>
                          </a:solidFill>
                          <a:effectLst/>
                          <a:latin typeface="Calibri" pitchFamily="34" charset="0"/>
                          <a:ea typeface="Times New Roman"/>
                          <a:cs typeface="Calibri" pitchFamily="34" charset="0"/>
                        </a:rPr>
                        <a:t>Trans Java</a:t>
                      </a:r>
                      <a:r>
                        <a:rPr lang="id-ID" sz="1600" dirty="0">
                          <a:solidFill>
                            <a:srgbClr val="000000"/>
                          </a:solidFill>
                          <a:effectLst/>
                          <a:latin typeface="Calibri" pitchFamily="34" charset="0"/>
                          <a:ea typeface="Times New Roman"/>
                          <a:cs typeface="Calibri" pitchFamily="34" charset="0"/>
                        </a:rPr>
                        <a:t> dan </a:t>
                      </a:r>
                      <a:r>
                        <a:rPr lang="id-ID" sz="1600" i="1" dirty="0">
                          <a:solidFill>
                            <a:srgbClr val="000000"/>
                          </a:solidFill>
                          <a:effectLst/>
                          <a:latin typeface="Calibri" pitchFamily="34" charset="0"/>
                          <a:ea typeface="Times New Roman"/>
                          <a:cs typeface="Calibri" pitchFamily="34" charset="0"/>
                        </a:rPr>
                        <a:t>Trans Sumatera rail way</a:t>
                      </a:r>
                      <a:r>
                        <a:rPr lang="id-ID" sz="1600" dirty="0">
                          <a:solidFill>
                            <a:srgbClr val="000000"/>
                          </a:solidFill>
                          <a:effectLst/>
                          <a:latin typeface="Calibri" pitchFamily="34" charset="0"/>
                          <a:ea typeface="Times New Roman"/>
                          <a:cs typeface="Calibri" pitchFamily="34" charset="0"/>
                        </a:rPr>
                        <a:t> sebagai angkutan darat jarak jauh </a:t>
                      </a:r>
                      <a:endParaRPr lang="id-ID" sz="1600" dirty="0">
                        <a:effectLst/>
                        <a:latin typeface="Calibri" pitchFamily="34" charset="0"/>
                        <a:ea typeface="Times New Roman"/>
                        <a:cs typeface="Calibri" pitchFamily="34" charset="0"/>
                      </a:endParaRPr>
                    </a:p>
                  </a:txBody>
                  <a:tcPr marL="74289" marR="74289" marT="0" marB="0"/>
                </a:tc>
              </a:tr>
            </a:tbl>
          </a:graphicData>
        </a:graphic>
      </p:graphicFrame>
      <p:sp>
        <p:nvSpPr>
          <p:cNvPr id="4" name="Title 1"/>
          <p:cNvSpPr>
            <a:spLocks noGrp="1"/>
          </p:cNvSpPr>
          <p:nvPr>
            <p:ph type="title"/>
          </p:nvPr>
        </p:nvSpPr>
        <p:spPr>
          <a:xfrm>
            <a:off x="274638" y="115888"/>
            <a:ext cx="9174162"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II(E). Rencana  Aksi/</a:t>
            </a:r>
            <a:r>
              <a:rPr lang="id-ID" sz="3200" b="1" i="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Bigwin </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(1)</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580772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72138862"/>
              </p:ext>
            </p:extLst>
          </p:nvPr>
        </p:nvGraphicFramePr>
        <p:xfrm>
          <a:off x="474662" y="882650"/>
          <a:ext cx="9080500" cy="5775372"/>
        </p:xfrm>
        <a:graphic>
          <a:graphicData uri="http://schemas.openxmlformats.org/drawingml/2006/table">
            <a:tbl>
              <a:tblPr/>
              <a:tblGrid>
                <a:gridCol w="2995877"/>
                <a:gridCol w="2901289"/>
                <a:gridCol w="3183334"/>
              </a:tblGrid>
              <a:tr h="426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(2011-2015)</a:t>
                      </a:r>
                    </a:p>
                  </a:txBody>
                  <a:tcPr marL="13039" marR="1303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(2016-2020)</a:t>
                      </a:r>
                    </a:p>
                  </a:txBody>
                  <a:tcPr marL="13039" marR="1303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(2021-2025)</a:t>
                      </a:r>
                    </a:p>
                  </a:txBody>
                  <a:tcPr marL="13039" marR="1303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48652">
                <a:tc>
                  <a:txBody>
                    <a:bodyPr/>
                    <a:lstStyle/>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6"/>
                        <a:tabLst/>
                      </a:pPr>
                      <a:r>
                        <a:rPr kumimoji="0" lang="id-ID" sz="1600" b="1" i="0" u="none" strike="noStrike" cap="none" normalizeH="0" baseline="0" smtClean="0">
                          <a:ln>
                            <a:noFill/>
                          </a:ln>
                          <a:solidFill>
                            <a:schemeClr val="bg1"/>
                          </a:solidFill>
                          <a:effectLst/>
                          <a:latin typeface="Calibri" pitchFamily="34" charset="0"/>
                          <a:ea typeface="Times New Roman" pitchFamily="18" charset="0"/>
                          <a:cs typeface="Calibri" pitchFamily="34" charset="0"/>
                        </a:rPr>
                        <a:t>Peningkatan kapasitas angkut armada kapal perintis dan nasional untuk transportasi penumpang dan kargo di kawasan Timur Indonesia</a:t>
                      </a: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6"/>
                        <a:tabLst/>
                      </a:pPr>
                      <a:r>
                        <a:rPr kumimoji="0" lang="id-ID" sz="1600" b="1" i="0" u="none" strike="noStrike" cap="none" normalizeH="0" baseline="0" smtClean="0">
                          <a:ln>
                            <a:noFill/>
                          </a:ln>
                          <a:solidFill>
                            <a:schemeClr val="bg1"/>
                          </a:solidFill>
                          <a:effectLst/>
                          <a:latin typeface="Calibri" pitchFamily="34" charset="0"/>
                          <a:ea typeface="Times New Roman" pitchFamily="18" charset="0"/>
                          <a:cs typeface="Calibri" pitchFamily="34" charset="0"/>
                        </a:rPr>
                        <a:t>Peningkatan ketersediaan, kualitas dan kapasitas angkutan laut antar pulau melalui pemberdayaan pelayaran nasional dan pelayaran rakyat.</a:t>
                      </a:r>
                      <a:endParaRPr kumimoji="0" lang="id-ID" sz="1600" b="1" i="0" u="none" strike="noStrike" cap="none" normalizeH="0" baseline="0" smtClean="0">
                        <a:ln>
                          <a:noFill/>
                        </a:ln>
                        <a:solidFill>
                          <a:schemeClr val="bg1"/>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6"/>
                        <a:tabLst/>
                      </a:pPr>
                      <a:r>
                        <a:rPr kumimoji="0" lang="id-ID" sz="1600" b="1" i="0" u="none" strike="noStrike" cap="none" normalizeH="0" baseline="0" smtClean="0">
                          <a:ln>
                            <a:noFill/>
                          </a:ln>
                          <a:solidFill>
                            <a:schemeClr val="bg1"/>
                          </a:solidFill>
                          <a:effectLst/>
                          <a:latin typeface="Calibri" pitchFamily="34" charset="0"/>
                          <a:cs typeface="Calibri" pitchFamily="34" charset="0"/>
                        </a:rPr>
                        <a:t>Terbangunnya </a:t>
                      </a:r>
                      <a:r>
                        <a:rPr kumimoji="0" lang="id-ID" sz="1600" b="1" i="1" u="none" strike="noStrike" cap="none" normalizeH="0" baseline="0" smtClean="0">
                          <a:ln>
                            <a:noFill/>
                          </a:ln>
                          <a:solidFill>
                            <a:schemeClr val="bg1"/>
                          </a:solidFill>
                          <a:effectLst/>
                          <a:latin typeface="Calibri" pitchFamily="34" charset="0"/>
                          <a:cs typeface="Calibri" pitchFamily="34" charset="0"/>
                        </a:rPr>
                        <a:t>logistics center </a:t>
                      </a:r>
                      <a:r>
                        <a:rPr kumimoji="0" lang="id-ID" sz="1600" b="1" i="0" u="none" strike="noStrike" cap="none" normalizeH="0" baseline="0" smtClean="0">
                          <a:ln>
                            <a:noFill/>
                          </a:ln>
                          <a:solidFill>
                            <a:schemeClr val="bg1"/>
                          </a:solidFill>
                          <a:effectLst/>
                          <a:latin typeface="Calibri" pitchFamily="34" charset="0"/>
                          <a:cs typeface="Calibri" pitchFamily="34" charset="0"/>
                        </a:rPr>
                        <a:t> untuk melayani </a:t>
                      </a:r>
                      <a:r>
                        <a:rPr kumimoji="0" lang="id-ID" sz="1600" b="1" i="1" u="none" strike="noStrike" cap="none" normalizeH="0" baseline="0" smtClean="0">
                          <a:ln>
                            <a:noFill/>
                          </a:ln>
                          <a:solidFill>
                            <a:schemeClr val="bg1"/>
                          </a:solidFill>
                          <a:effectLst/>
                          <a:latin typeface="Calibri" pitchFamily="34" charset="0"/>
                          <a:cs typeface="Calibri" pitchFamily="34" charset="0"/>
                        </a:rPr>
                        <a:t>consolidated container</a:t>
                      </a:r>
                      <a:r>
                        <a:rPr kumimoji="0" lang="id-ID" sz="1600" b="1" i="0" u="none" strike="noStrike" cap="none" normalizeH="0" baseline="0" smtClean="0">
                          <a:ln>
                            <a:noFill/>
                          </a:ln>
                          <a:solidFill>
                            <a:schemeClr val="bg1"/>
                          </a:solidFill>
                          <a:effectLst/>
                          <a:latin typeface="Calibri" pitchFamily="34" charset="0"/>
                          <a:cs typeface="Calibri" pitchFamily="34" charset="0"/>
                        </a:rPr>
                        <a:t>  bagi LCL cargo eksportir UKM</a:t>
                      </a: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6"/>
                        <a:tabLst/>
                      </a:pPr>
                      <a:r>
                        <a:rPr kumimoji="0" lang="id-ID" sz="1600" b="1" i="0" u="none" strike="noStrike" cap="none" normalizeH="0" baseline="0" smtClean="0">
                          <a:ln>
                            <a:noFill/>
                          </a:ln>
                          <a:solidFill>
                            <a:schemeClr val="bg1"/>
                          </a:solidFill>
                          <a:effectLst/>
                          <a:latin typeface="Calibri" pitchFamily="34" charset="0"/>
                          <a:cs typeface="Calibri" pitchFamily="34" charset="0"/>
                        </a:rPr>
                        <a:t>Beroperasinya model sistem pelayanan 24/7 kargo udara  di Bandara Soekarno Hatta</a:t>
                      </a:r>
                    </a:p>
                  </a:txBody>
                  <a:tcPr marL="74289" marR="7428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177800" algn="l" defTabSz="914400" rtl="0" eaLnBrk="1" fontAlgn="base" latinLnBrk="0" hangingPunct="1">
                        <a:lnSpc>
                          <a:spcPct val="100000"/>
                        </a:lnSpc>
                        <a:spcBef>
                          <a:spcPct val="0"/>
                        </a:spcBef>
                        <a:spcAft>
                          <a:spcPts val="600"/>
                        </a:spcAft>
                        <a:buClrTx/>
                        <a:buSzTx/>
                        <a:buFont typeface="Calibri" pitchFamily="34" charset="0"/>
                        <a:buAutoNum type="arabicPeriod" startAt="5"/>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Beroperasinya model sistem pelayanan 24/7 kargo udara di Bandara Utama</a:t>
                      </a:r>
                    </a:p>
                    <a:p>
                      <a:pPr marL="177800" marR="0" lvl="0" indent="-177800" algn="l" defTabSz="914400" rtl="0" eaLnBrk="1" fontAlgn="base" latinLnBrk="0" hangingPunct="1">
                        <a:lnSpc>
                          <a:spcPct val="100000"/>
                        </a:lnSpc>
                        <a:spcBef>
                          <a:spcPct val="0"/>
                        </a:spcBef>
                        <a:spcAft>
                          <a:spcPts val="600"/>
                        </a:spcAft>
                        <a:buClrTx/>
                        <a:buSzTx/>
                        <a:buFont typeface="Calibri" pitchFamily="34" charset="0"/>
                        <a:buAutoNum type="arabicPeriod" startAt="5"/>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Peningkatan pangsa pasar Penyedia Jasa Logistik Nasional  sebagai pemain logistik klas dunia</a:t>
                      </a:r>
                      <a:endParaRPr kumimoji="0" lang="id-ID" sz="1600" b="0" i="0" u="none" strike="noStrike" cap="none" normalizeH="0" baseline="0" smtClean="0">
                        <a:ln>
                          <a:noFill/>
                        </a:ln>
                        <a:solidFill>
                          <a:srgbClr val="000000"/>
                        </a:solidFill>
                        <a:effectLst/>
                        <a:latin typeface="Calibri" pitchFamily="34" charset="0"/>
                        <a:cs typeface="Calibri" pitchFamily="34" charset="0"/>
                      </a:endParaRPr>
                    </a:p>
                    <a:p>
                      <a:pPr marL="177800" marR="0" lvl="0" indent="-177800" algn="l" defTabSz="914400" rtl="0" eaLnBrk="1" fontAlgn="base" latinLnBrk="0" hangingPunct="1">
                        <a:lnSpc>
                          <a:spcPct val="100000"/>
                        </a:lnSpc>
                        <a:spcBef>
                          <a:spcPct val="0"/>
                        </a:spcBef>
                        <a:spcAft>
                          <a:spcPts val="600"/>
                        </a:spcAft>
                        <a:buClrTx/>
                        <a:buSzTx/>
                        <a:buFont typeface="Calibri" pitchFamily="34" charset="0"/>
                        <a:buAutoNum type="arabicPeriod" startAt="5"/>
                        <a:tabLst/>
                      </a:pPr>
                      <a:r>
                        <a:rPr kumimoji="0" lang="id-ID" sz="1600" b="0" i="0" u="none" strike="noStrike" cap="none" normalizeH="0" baseline="0" smtClean="0">
                          <a:ln>
                            <a:noFill/>
                          </a:ln>
                          <a:solidFill>
                            <a:srgbClr val="000000"/>
                          </a:solidFill>
                          <a:effectLst/>
                          <a:latin typeface="Calibri" pitchFamily="34" charset="0"/>
                          <a:cs typeface="Calibri" pitchFamily="34" charset="0"/>
                        </a:rPr>
                        <a:t>Terwujudnya Pusat Distribusi Propinsi Komoditas pokok dan Strategis  di Propinsi Konsumen </a:t>
                      </a:r>
                    </a:p>
                    <a:p>
                      <a:pPr marL="177800" marR="0" lvl="0" indent="-177800" algn="l" defTabSz="914400" rtl="0" eaLnBrk="1" fontAlgn="base" latinLnBrk="0" hangingPunct="1">
                        <a:lnSpc>
                          <a:spcPct val="100000"/>
                        </a:lnSpc>
                        <a:spcBef>
                          <a:spcPct val="0"/>
                        </a:spcBef>
                        <a:spcAft>
                          <a:spcPts val="600"/>
                        </a:spcAft>
                        <a:buClrTx/>
                        <a:buSzTx/>
                        <a:buFont typeface="Calibri" pitchFamily="34" charset="0"/>
                        <a:buAutoNum type="arabicPeriod" startAt="5"/>
                        <a:tabLst/>
                      </a:pPr>
                      <a:r>
                        <a:rPr kumimoji="0" lang="id-ID" sz="1600" b="0" i="0" u="none" strike="noStrike" cap="none" normalizeH="0" baseline="0" smtClean="0">
                          <a:ln>
                            <a:noFill/>
                          </a:ln>
                          <a:solidFill>
                            <a:srgbClr val="000000"/>
                          </a:solidFill>
                          <a:effectLst/>
                          <a:latin typeface="Calibri" pitchFamily="34" charset="0"/>
                          <a:cs typeface="Calibri" pitchFamily="34" charset="0"/>
                        </a:rPr>
                        <a:t>Peningkatan kemampuan PL dan PJL dalam membangun jaringan rantai pasok komoditas ekspor di pasar global.</a:t>
                      </a:r>
                    </a:p>
                  </a:txBody>
                  <a:tcPr marL="74289" marR="7428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Calibri" pitchFamily="34" charset="0"/>
                        <a:buAutoNum type="arabicPeriod" startAt="5"/>
                        <a:tabLst/>
                      </a:pPr>
                      <a:r>
                        <a:rPr kumimoji="0" lang="id-ID" sz="1600" b="0" i="0" u="none" strike="noStrike" cap="none" normalizeH="0" baseline="0" dirty="0" smtClean="0">
                          <a:ln>
                            <a:noFill/>
                          </a:ln>
                          <a:solidFill>
                            <a:srgbClr val="000000"/>
                          </a:solidFill>
                          <a:effectLst/>
                          <a:latin typeface="Calibri" pitchFamily="34" charset="0"/>
                          <a:cs typeface="Calibri" pitchFamily="34" charset="0"/>
                        </a:rPr>
                        <a:t>Beroperasinya jaringan transportasi antar pulau secara efektif sehingga transportasi laut sebagai </a:t>
                      </a:r>
                      <a:r>
                        <a:rPr kumimoji="0" lang="id-ID" sz="1600" b="0" i="1" u="none" strike="noStrike" cap="none" normalizeH="0" baseline="0" dirty="0" smtClean="0">
                          <a:ln>
                            <a:noFill/>
                          </a:ln>
                          <a:solidFill>
                            <a:srgbClr val="000000"/>
                          </a:solidFill>
                          <a:effectLst/>
                          <a:latin typeface="Calibri" pitchFamily="34" charset="0"/>
                          <a:cs typeface="Calibri" pitchFamily="34" charset="0"/>
                        </a:rPr>
                        <a:t>backbone</a:t>
                      </a:r>
                      <a:r>
                        <a:rPr kumimoji="0" lang="id-ID" sz="1600" b="0" i="0" u="none" strike="noStrike" cap="none" normalizeH="0" baseline="0" dirty="0" smtClean="0">
                          <a:ln>
                            <a:noFill/>
                          </a:ln>
                          <a:solidFill>
                            <a:srgbClr val="000000"/>
                          </a:solidFill>
                          <a:effectLst/>
                          <a:latin typeface="Calibri" pitchFamily="34" charset="0"/>
                          <a:cs typeface="Calibri" pitchFamily="34" charset="0"/>
                        </a:rPr>
                        <a:t> transportasi nasional</a:t>
                      </a:r>
                    </a:p>
                    <a:p>
                      <a:pPr marL="177800" marR="0" lvl="0" indent="-177800" algn="l" defTabSz="914400" rtl="0" eaLnBrk="1" fontAlgn="base" latinLnBrk="0" hangingPunct="1">
                        <a:lnSpc>
                          <a:spcPct val="100000"/>
                        </a:lnSpc>
                        <a:spcBef>
                          <a:spcPct val="0"/>
                        </a:spcBef>
                        <a:spcAft>
                          <a:spcPct val="0"/>
                        </a:spcAft>
                        <a:buClrTx/>
                        <a:buSzTx/>
                        <a:buFont typeface="Calibri" pitchFamily="34" charset="0"/>
                        <a:buAutoNum type="arabicPeriod" startAt="5"/>
                        <a:tabLst/>
                      </a:pPr>
                      <a:r>
                        <a:rPr kumimoji="0" lang="id-ID" sz="1600" b="0" i="0" u="none" strike="noStrike" cap="none" normalizeH="0" baseline="0" dirty="0" smtClean="0">
                          <a:ln>
                            <a:noFill/>
                          </a:ln>
                          <a:solidFill>
                            <a:srgbClr val="000000"/>
                          </a:solidFill>
                          <a:effectLst/>
                          <a:latin typeface="Calibri" pitchFamily="34" charset="0"/>
                          <a:cs typeface="Calibri" pitchFamily="34" charset="0"/>
                        </a:rPr>
                        <a:t>Efektifnya pengoperasian  jaringan transportasi multi moda yang menghubungkan simpul simpul logistik</a:t>
                      </a:r>
                    </a:p>
                    <a:p>
                      <a:pPr marL="177800" marR="0" lvl="0" indent="-177800" algn="l" defTabSz="914400" rtl="0" eaLnBrk="1" fontAlgn="base" latinLnBrk="0" hangingPunct="1">
                        <a:lnSpc>
                          <a:spcPct val="100000"/>
                        </a:lnSpc>
                        <a:spcBef>
                          <a:spcPct val="0"/>
                        </a:spcBef>
                        <a:spcAft>
                          <a:spcPct val="0"/>
                        </a:spcAft>
                        <a:buClrTx/>
                        <a:buSzTx/>
                        <a:buFont typeface="Calibri" pitchFamily="34" charset="0"/>
                        <a:buAutoNum type="arabicPeriod" startAt="5"/>
                        <a:tabLst/>
                      </a:pPr>
                      <a:r>
                        <a:rPr kumimoji="0" lang="id-ID" sz="1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Pelaku Logistik  dan  Penyedia Jasa Logistik Nasional menjadi pemain logistik kelas dunia yang handal</a:t>
                      </a:r>
                      <a:endParaRPr kumimoji="0" lang="id-ID" sz="1600" b="0" i="0" u="none" strike="noStrike" cap="none" normalizeH="0" baseline="0" dirty="0" smtClean="0">
                        <a:ln>
                          <a:noFill/>
                        </a:ln>
                        <a:solidFill>
                          <a:srgbClr val="000000"/>
                        </a:solidFill>
                        <a:effectLst/>
                        <a:latin typeface="Calibri" pitchFamily="34" charset="0"/>
                        <a:cs typeface="Calibri" pitchFamily="34" charset="0"/>
                      </a:endParaRPr>
                    </a:p>
                    <a:p>
                      <a:pPr marL="177800" marR="0" lvl="0" indent="-177800" algn="l" defTabSz="914400" rtl="0" eaLnBrk="1" fontAlgn="base" latinLnBrk="0" hangingPunct="1">
                        <a:lnSpc>
                          <a:spcPct val="100000"/>
                        </a:lnSpc>
                        <a:spcBef>
                          <a:spcPct val="0"/>
                        </a:spcBef>
                        <a:spcAft>
                          <a:spcPct val="0"/>
                        </a:spcAft>
                        <a:buClrTx/>
                        <a:buSzTx/>
                        <a:buFont typeface="Calibri" pitchFamily="34" charset="0"/>
                        <a:buAutoNum type="arabicPeriod" startAt="5"/>
                        <a:tabLst/>
                      </a:pPr>
                      <a:r>
                        <a:rPr kumimoji="0" lang="id-ID" sz="1600" b="0" i="0" u="none" strike="noStrike" cap="none" normalizeH="0" baseline="0" dirty="0" smtClean="0">
                          <a:ln>
                            <a:noFill/>
                          </a:ln>
                          <a:solidFill>
                            <a:srgbClr val="000000"/>
                          </a:solidFill>
                          <a:effectLst/>
                          <a:latin typeface="Calibri" pitchFamily="34" charset="0"/>
                          <a:cs typeface="Calibri" pitchFamily="34" charset="0"/>
                        </a:rPr>
                        <a:t>Tekoneksinya e-Logistik Nasional kedalam Jaringan Logistik  Global </a:t>
                      </a:r>
                    </a:p>
                    <a:p>
                      <a:pPr marL="177800" marR="0" lvl="0" indent="-177800" algn="l" defTabSz="914400" rtl="0" eaLnBrk="1" fontAlgn="base" latinLnBrk="0" hangingPunct="1">
                        <a:lnSpc>
                          <a:spcPct val="100000"/>
                        </a:lnSpc>
                        <a:spcBef>
                          <a:spcPct val="0"/>
                        </a:spcBef>
                        <a:spcAft>
                          <a:spcPts val="600"/>
                        </a:spcAft>
                        <a:buClrTx/>
                        <a:buSzTx/>
                        <a:buFontTx/>
                        <a:buNone/>
                        <a:tabLst/>
                      </a:pPr>
                      <a:r>
                        <a:rPr kumimoji="0" lang="id-ID" sz="1600" b="1" i="0" u="none" strike="noStrike" cap="none" normalizeH="0" baseline="0" dirty="0" smtClean="0">
                          <a:ln>
                            <a:noFill/>
                          </a:ln>
                          <a:solidFill>
                            <a:srgbClr val="000000"/>
                          </a:solidFill>
                          <a:effectLst/>
                          <a:latin typeface="Calibri" pitchFamily="34" charset="0"/>
                          <a:cs typeface="Calibri" pitchFamily="34" charset="0"/>
                        </a:rPr>
                        <a:t> </a:t>
                      </a:r>
                      <a:endParaRPr kumimoji="0" lang="id-ID" sz="1600" b="0" i="0" u="none" strike="noStrike" cap="none" normalizeH="0" baseline="0" dirty="0" smtClean="0">
                        <a:ln>
                          <a:noFill/>
                        </a:ln>
                        <a:solidFill>
                          <a:srgbClr val="000000"/>
                        </a:solidFill>
                        <a:effectLst/>
                        <a:latin typeface="Calibri" pitchFamily="34" charset="0"/>
                        <a:cs typeface="Calibri" pitchFamily="34" charset="0"/>
                      </a:endParaRPr>
                    </a:p>
                  </a:txBody>
                  <a:tcPr marL="74289" marR="7428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Title 1"/>
          <p:cNvSpPr>
            <a:spLocks noGrp="1"/>
          </p:cNvSpPr>
          <p:nvPr>
            <p:ph type="title"/>
          </p:nvPr>
        </p:nvSpPr>
        <p:spPr>
          <a:xfrm>
            <a:off x="274638" y="115888"/>
            <a:ext cx="9174162"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II(E). Rencana  Aksi/</a:t>
            </a:r>
            <a:r>
              <a:rPr lang="id-ID" sz="3200" b="1" i="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Bigwin </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(2)</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23434058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22352698"/>
              </p:ext>
            </p:extLst>
          </p:nvPr>
        </p:nvGraphicFramePr>
        <p:xfrm>
          <a:off x="412750" y="836613"/>
          <a:ext cx="9080500" cy="5548409"/>
        </p:xfrm>
        <a:graphic>
          <a:graphicData uri="http://schemas.openxmlformats.org/drawingml/2006/table">
            <a:tbl>
              <a:tblPr/>
              <a:tblGrid>
                <a:gridCol w="2995877"/>
                <a:gridCol w="2903008"/>
                <a:gridCol w="3181615"/>
              </a:tblGrid>
              <a:tr h="6873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(2011-2015)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(2016-2020)</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(2021-2025)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61022">
                <a:tc>
                  <a:txBody>
                    <a:bodyPr/>
                    <a:lstStyle/>
                    <a:p>
                      <a:pPr marL="342900" marR="0" lvl="0" indent="-342900" algn="l" defTabSz="914400" rtl="0" eaLnBrk="1" fontAlgn="base" latinLnBrk="0" hangingPunct="1">
                        <a:lnSpc>
                          <a:spcPct val="100000"/>
                        </a:lnSpc>
                        <a:spcBef>
                          <a:spcPct val="0"/>
                        </a:spcBef>
                        <a:spcAft>
                          <a:spcPts val="600"/>
                        </a:spcAft>
                        <a:buClrTx/>
                        <a:buSzTx/>
                        <a:buFont typeface="+mj-lt"/>
                        <a:buAutoNum type="arabicPeriod" startAt="10"/>
                        <a:tabLst/>
                      </a:pPr>
                      <a:r>
                        <a:rPr kumimoji="0" lang="id-ID" sz="1600"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Revitalisasi BUMN Niaga sebagai </a:t>
                      </a:r>
                      <a:r>
                        <a:rPr kumimoji="0" lang="id-ID" sz="1600" b="1" i="1"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Trading House</a:t>
                      </a:r>
                      <a:r>
                        <a:rPr kumimoji="0" lang="id-ID" sz="1600"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Komoditas Pokok dan Strategis serta Komoditas unggulan ekspor</a:t>
                      </a:r>
                      <a:endParaRPr kumimoji="0" lang="id-ID" sz="1600" b="1" i="0" u="none" strike="noStrike" cap="none" normalizeH="0" baseline="0" dirty="0" smtClean="0">
                        <a:ln>
                          <a:noFill/>
                        </a:ln>
                        <a:solidFill>
                          <a:schemeClr val="bg1"/>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10"/>
                        <a:tabLst/>
                      </a:pPr>
                      <a:r>
                        <a:rPr kumimoji="0" lang="id-ID" sz="1600" b="1" i="0" u="none" strike="noStrike" cap="none" normalizeH="0" baseline="0" dirty="0" smtClean="0">
                          <a:ln>
                            <a:noFill/>
                          </a:ln>
                          <a:solidFill>
                            <a:schemeClr val="bg1"/>
                          </a:solidFill>
                          <a:effectLst/>
                          <a:latin typeface="Calibri" pitchFamily="34" charset="0"/>
                          <a:cs typeface="Calibri" pitchFamily="34" charset="0"/>
                        </a:rPr>
                        <a:t>Meningkatnya Peran BUMN (Pos, BGR dan Bulog) dalam Logistik Pedesaan</a:t>
                      </a: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10"/>
                        <a:tabLst/>
                      </a:pPr>
                      <a:r>
                        <a:rPr kumimoji="0" lang="id-ID" sz="1600" b="1" i="0" u="none" strike="noStrike" cap="none" normalizeH="0" baseline="0" dirty="0" smtClean="0">
                          <a:ln>
                            <a:noFill/>
                          </a:ln>
                          <a:solidFill>
                            <a:schemeClr val="bg1"/>
                          </a:solidFill>
                          <a:effectLst/>
                          <a:latin typeface="Calibri" pitchFamily="34" charset="0"/>
                          <a:cs typeface="Calibri" pitchFamily="34" charset="0"/>
                        </a:rPr>
                        <a:t>Terselenggaranya</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sistem</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pendidikan</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dan</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pelatihan</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profesi</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logistik</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nasional</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id-ID" sz="1600" b="1" i="0" u="none" strike="noStrike" cap="none" normalizeH="0" baseline="0" dirty="0" smtClean="0">
                          <a:ln>
                            <a:noFill/>
                          </a:ln>
                          <a:solidFill>
                            <a:schemeClr val="bg1"/>
                          </a:solidFill>
                          <a:effectLst/>
                          <a:latin typeface="Calibri" pitchFamily="34" charset="0"/>
                          <a:cs typeface="Calibri" pitchFamily="34" charset="0"/>
                        </a:rPr>
                        <a:t> yang ber</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standar</a:t>
                      </a:r>
                      <a:r>
                        <a:rPr kumimoji="0" lang="id-ID" sz="1600" b="1" i="0" u="none" strike="noStrike" cap="none" normalizeH="0" baseline="0" dirty="0" smtClean="0">
                          <a:ln>
                            <a:noFill/>
                          </a:ln>
                          <a:solidFill>
                            <a:schemeClr val="bg1"/>
                          </a:solidFill>
                          <a:effectLst/>
                          <a:latin typeface="Calibri" pitchFamily="34" charset="0"/>
                          <a:cs typeface="Calibri" pitchFamily="34" charset="0"/>
                        </a:rPr>
                        <a:t> internasional  </a:t>
                      </a: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10"/>
                        <a:tabLst/>
                      </a:pPr>
                      <a:r>
                        <a:rPr kumimoji="0" lang="id-ID" sz="1600" b="1" i="0" u="none" strike="noStrike" cap="none" normalizeH="0" baseline="0" dirty="0" smtClean="0">
                          <a:ln>
                            <a:noFill/>
                          </a:ln>
                          <a:solidFill>
                            <a:schemeClr val="bg1"/>
                          </a:solidFill>
                          <a:effectLst/>
                          <a:latin typeface="Calibri" pitchFamily="34" charset="0"/>
                          <a:cs typeface="Calibri" pitchFamily="34" charset="0"/>
                        </a:rPr>
                        <a:t>Terwujudnya Pusat Distribusi Regional Komoditas pokok dan Strategis  pada setiap koridor ekonomi</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9"/>
                        <a:tabLst/>
                      </a:pPr>
                      <a:r>
                        <a:rPr kumimoji="0" lang="id-ID" sz="1600" b="0" i="0" u="none" strike="noStrike" cap="none" normalizeH="0" baseline="0" smtClean="0">
                          <a:ln>
                            <a:noFill/>
                          </a:ln>
                          <a:solidFill>
                            <a:srgbClr val="000000"/>
                          </a:solidFill>
                          <a:effectLst/>
                          <a:latin typeface="Calibri" pitchFamily="34" charset="0"/>
                          <a:cs typeface="Calibri" pitchFamily="34" charset="0"/>
                        </a:rPr>
                        <a:t>Terwujudnya </a:t>
                      </a:r>
                      <a:r>
                        <a:rPr kumimoji="0" lang="id-ID" sz="1600" b="0" i="1" u="none" strike="noStrike" cap="none" normalizeH="0" baseline="0" smtClean="0">
                          <a:ln>
                            <a:noFill/>
                          </a:ln>
                          <a:solidFill>
                            <a:srgbClr val="000000"/>
                          </a:solidFill>
                          <a:effectLst/>
                          <a:latin typeface="Calibri" pitchFamily="34" charset="0"/>
                          <a:cs typeface="Calibri" pitchFamily="34" charset="0"/>
                        </a:rPr>
                        <a:t>Inland FTA</a:t>
                      </a:r>
                      <a:endParaRPr kumimoji="0" lang="id-ID" sz="16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9"/>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Pekerja logistik di Indonesia ber</a:t>
                      </a:r>
                      <a:r>
                        <a:rPr kumimoji="0" lang="en-AU"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sertifikasi logisti</a:t>
                      </a: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k nasional  yang ber</a:t>
                      </a:r>
                      <a:r>
                        <a:rPr kumimoji="0" lang="en-US"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standar</a:t>
                      </a: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 internasional</a:t>
                      </a:r>
                      <a:endParaRPr kumimoji="0" lang="id-ID" sz="1600" b="0" i="0" u="none" strike="noStrike" cap="none" normalizeH="0" baseline="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startAt="9"/>
                        <a:tabLst/>
                      </a:pPr>
                      <a:r>
                        <a:rPr kumimoji="0" lang="id-ID" sz="1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Terwujudnya peraturan perundangan yang terunifikasi (UU Logistik  Nasional) yang menjamin kelancaran arus barang secara efisien baik domestik maupun internasional</a:t>
                      </a:r>
                      <a:endParaRPr kumimoji="0" lang="id-ID" sz="1600" b="0" i="0" u="none" strike="noStrike" cap="none" normalizeH="0" baseline="0" dirty="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000000"/>
                          </a:solidFill>
                          <a:effectLst/>
                          <a:latin typeface="Calibri" pitchFamily="34" charset="0"/>
                          <a:cs typeface="Calibri" pitchFamily="34" charset="0"/>
                        </a:rPr>
                        <a:t> </a:t>
                      </a:r>
                    </a:p>
                    <a:p>
                      <a:pPr marL="342900" marR="0" lvl="0" indent="-342900" algn="l" defTabSz="914400" rtl="0" eaLnBrk="1" fontAlgn="base" latinLnBrk="0" hangingPunct="1">
                        <a:lnSpc>
                          <a:spcPct val="100000"/>
                        </a:lnSpc>
                        <a:spcBef>
                          <a:spcPct val="0"/>
                        </a:spcBef>
                        <a:spcAft>
                          <a:spcPts val="600"/>
                        </a:spcAft>
                        <a:buClrTx/>
                        <a:buSzTx/>
                        <a:buFontTx/>
                        <a:buNone/>
                        <a:tabLst/>
                      </a:pPr>
                      <a:r>
                        <a:rPr kumimoji="0" lang="id-ID" sz="1600" b="1" i="0" u="none" strike="noStrike" cap="none" normalizeH="0" baseline="0" dirty="0" smtClean="0">
                          <a:ln>
                            <a:noFill/>
                          </a:ln>
                          <a:solidFill>
                            <a:srgbClr val="000000"/>
                          </a:solidFill>
                          <a:effectLst/>
                          <a:latin typeface="Calibri" pitchFamily="34" charset="0"/>
                          <a:cs typeface="Calibri" pitchFamily="34" charset="0"/>
                        </a:rPr>
                        <a:t> </a:t>
                      </a:r>
                      <a:endParaRPr kumimoji="0" lang="id-ID" sz="1600" b="0" i="0" u="none" strike="noStrike" cap="none" normalizeH="0" baseline="0" dirty="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Title 1"/>
          <p:cNvSpPr>
            <a:spLocks noGrp="1"/>
          </p:cNvSpPr>
          <p:nvPr>
            <p:ph type="title"/>
          </p:nvPr>
        </p:nvSpPr>
        <p:spPr>
          <a:xfrm>
            <a:off x="274638" y="115888"/>
            <a:ext cx="9174162"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II(E). Rencana  Aksi/</a:t>
            </a:r>
            <a:r>
              <a:rPr lang="id-ID" sz="3200" b="1" i="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Bigwin </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(3)</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13826958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3912356"/>
              </p:ext>
            </p:extLst>
          </p:nvPr>
        </p:nvGraphicFramePr>
        <p:xfrm>
          <a:off x="428229" y="836613"/>
          <a:ext cx="9082220" cy="5364211"/>
        </p:xfrm>
        <a:graphic>
          <a:graphicData uri="http://schemas.openxmlformats.org/drawingml/2006/table">
            <a:tbl>
              <a:tblPr firstRow="1" firstCol="1" bandRow="1">
                <a:tableStyleId>{5C22544A-7EE6-4342-B048-85BDC9FD1C3A}</a:tableStyleId>
              </a:tblPr>
              <a:tblGrid>
                <a:gridCol w="2996197"/>
                <a:gridCol w="2902565"/>
                <a:gridCol w="3183458"/>
              </a:tblGrid>
              <a:tr h="426671">
                <a:tc>
                  <a:txBody>
                    <a:bodyPr/>
                    <a:lstStyle/>
                    <a:p>
                      <a:pPr algn="ctr">
                        <a:spcAft>
                          <a:spcPts val="0"/>
                        </a:spcAft>
                      </a:pPr>
                      <a:r>
                        <a:rPr lang="id-ID" sz="1400" dirty="0">
                          <a:effectLst/>
                          <a:latin typeface="Calibri" pitchFamily="34" charset="0"/>
                          <a:cs typeface="Calibri" pitchFamily="34" charset="0"/>
                        </a:rPr>
                        <a:t>Tahap I</a:t>
                      </a:r>
                    </a:p>
                    <a:p>
                      <a:pPr algn="ctr">
                        <a:spcAft>
                          <a:spcPts val="0"/>
                        </a:spcAft>
                      </a:pPr>
                      <a:r>
                        <a:rPr lang="id-ID" sz="1400" dirty="0">
                          <a:effectLst/>
                          <a:latin typeface="Calibri" pitchFamily="34" charset="0"/>
                          <a:cs typeface="Calibri" pitchFamily="34" charset="0"/>
                        </a:rPr>
                        <a:t>(2011-2015)</a:t>
                      </a:r>
                      <a:endParaRPr lang="id-ID" sz="1400" dirty="0">
                        <a:effectLst/>
                        <a:latin typeface="Calibri" pitchFamily="34" charset="0"/>
                        <a:ea typeface="Times New Roman"/>
                        <a:cs typeface="Calibri" pitchFamily="34" charset="0"/>
                      </a:endParaRPr>
                    </a:p>
                  </a:txBody>
                  <a:tcPr marL="13041" marR="13041" marT="0" marB="0"/>
                </a:tc>
                <a:tc>
                  <a:txBody>
                    <a:bodyPr/>
                    <a:lstStyle/>
                    <a:p>
                      <a:pPr algn="ctr">
                        <a:spcAft>
                          <a:spcPts val="0"/>
                        </a:spcAft>
                      </a:pPr>
                      <a:r>
                        <a:rPr lang="id-ID" sz="1400" dirty="0">
                          <a:effectLst/>
                          <a:latin typeface="Calibri" pitchFamily="34" charset="0"/>
                          <a:cs typeface="Calibri" pitchFamily="34" charset="0"/>
                        </a:rPr>
                        <a:t>Tahap II</a:t>
                      </a:r>
                    </a:p>
                    <a:p>
                      <a:pPr algn="ctr">
                        <a:spcAft>
                          <a:spcPts val="0"/>
                        </a:spcAft>
                      </a:pPr>
                      <a:r>
                        <a:rPr lang="id-ID" sz="1400" dirty="0">
                          <a:effectLst/>
                          <a:latin typeface="Calibri" pitchFamily="34" charset="0"/>
                          <a:cs typeface="Calibri" pitchFamily="34" charset="0"/>
                        </a:rPr>
                        <a:t>(2016-2020)</a:t>
                      </a:r>
                      <a:endParaRPr lang="id-ID" sz="1400" dirty="0">
                        <a:effectLst/>
                        <a:latin typeface="Calibri" pitchFamily="34" charset="0"/>
                        <a:ea typeface="Times New Roman"/>
                        <a:cs typeface="Calibri" pitchFamily="34" charset="0"/>
                      </a:endParaRPr>
                    </a:p>
                  </a:txBody>
                  <a:tcPr marL="13041" marR="13041" marT="0" marB="0"/>
                </a:tc>
                <a:tc>
                  <a:txBody>
                    <a:bodyPr/>
                    <a:lstStyle/>
                    <a:p>
                      <a:pPr algn="ctr">
                        <a:spcAft>
                          <a:spcPts val="0"/>
                        </a:spcAft>
                      </a:pPr>
                      <a:r>
                        <a:rPr lang="id-ID" sz="1400" dirty="0">
                          <a:effectLst/>
                          <a:latin typeface="Calibri" pitchFamily="34" charset="0"/>
                          <a:cs typeface="Calibri" pitchFamily="34" charset="0"/>
                        </a:rPr>
                        <a:t>Tahap III</a:t>
                      </a:r>
                    </a:p>
                    <a:p>
                      <a:pPr algn="ctr">
                        <a:spcAft>
                          <a:spcPts val="0"/>
                        </a:spcAft>
                      </a:pPr>
                      <a:r>
                        <a:rPr lang="id-ID" sz="1400" dirty="0">
                          <a:effectLst/>
                          <a:latin typeface="Calibri" pitchFamily="34" charset="0"/>
                          <a:cs typeface="Calibri" pitchFamily="34" charset="0"/>
                        </a:rPr>
                        <a:t>(2021-2025)</a:t>
                      </a:r>
                      <a:endParaRPr lang="id-ID" sz="1400" dirty="0">
                        <a:effectLst/>
                        <a:latin typeface="Calibri" pitchFamily="34" charset="0"/>
                        <a:ea typeface="Times New Roman"/>
                        <a:cs typeface="Calibri" pitchFamily="34" charset="0"/>
                      </a:endParaRPr>
                    </a:p>
                  </a:txBody>
                  <a:tcPr marL="13041" marR="13041" marT="0" marB="0"/>
                </a:tc>
              </a:tr>
              <a:tr h="4937491">
                <a:tc>
                  <a:txBody>
                    <a:bodyPr/>
                    <a:lstStyle/>
                    <a:p>
                      <a:pPr marL="342900" lvl="0" indent="-342900">
                        <a:spcAft>
                          <a:spcPts val="600"/>
                        </a:spcAft>
                        <a:buFont typeface="+mj-lt"/>
                        <a:buAutoNum type="arabicPeriod" startAt="14"/>
                      </a:pPr>
                      <a:r>
                        <a:rPr lang="id-ID" sz="1600" smtClean="0">
                          <a:solidFill>
                            <a:schemeClr val="bg1"/>
                          </a:solidFill>
                          <a:effectLst/>
                          <a:latin typeface="Calibri" pitchFamily="34" charset="0"/>
                          <a:ea typeface="Times New Roman"/>
                          <a:cs typeface="Calibri" pitchFamily="34" charset="0"/>
                        </a:rPr>
                        <a:t>Sinkronnya </a:t>
                      </a:r>
                      <a:r>
                        <a:rPr lang="id-ID" sz="1600" dirty="0">
                          <a:solidFill>
                            <a:schemeClr val="bg1"/>
                          </a:solidFill>
                          <a:effectLst/>
                          <a:latin typeface="Calibri" pitchFamily="34" charset="0"/>
                          <a:ea typeface="Times New Roman"/>
                          <a:cs typeface="Calibri" pitchFamily="34" charset="0"/>
                        </a:rPr>
                        <a:t>regulasi dan kebijakan yang mendorong efisiensi kegiatan ekspor impor </a:t>
                      </a:r>
                    </a:p>
                    <a:p>
                      <a:pPr marL="342900" lvl="0" indent="-342900">
                        <a:spcAft>
                          <a:spcPts val="600"/>
                        </a:spcAft>
                        <a:buFont typeface="+mj-lt"/>
                        <a:buAutoNum type="arabicPeriod" startAt="14"/>
                      </a:pPr>
                      <a:r>
                        <a:rPr lang="id-ID" sz="1600" dirty="0">
                          <a:solidFill>
                            <a:schemeClr val="bg1"/>
                          </a:solidFill>
                          <a:effectLst/>
                          <a:latin typeface="Calibri" pitchFamily="34" charset="0"/>
                          <a:ea typeface="Times New Roman"/>
                          <a:cs typeface="Calibri" pitchFamily="34" charset="0"/>
                        </a:rPr>
                        <a:t>Terbentuknya Tim Logistik Nasional sebagai Pengawas Pelaksanaan Cetak Biru Sislognas dan sebagai </a:t>
                      </a:r>
                      <a:r>
                        <a:rPr lang="id-ID" sz="1600" i="1" dirty="0">
                          <a:solidFill>
                            <a:schemeClr val="bg1"/>
                          </a:solidFill>
                          <a:effectLst/>
                          <a:latin typeface="Calibri" pitchFamily="34" charset="0"/>
                          <a:ea typeface="Times New Roman"/>
                          <a:cs typeface="Calibri" pitchFamily="34" charset="0"/>
                        </a:rPr>
                        <a:t>Damage Control Unit</a:t>
                      </a:r>
                      <a:endParaRPr lang="id-ID" sz="1600" dirty="0">
                        <a:solidFill>
                          <a:schemeClr val="bg1"/>
                        </a:solidFill>
                        <a:effectLst/>
                        <a:latin typeface="Calibri" pitchFamily="34" charset="0"/>
                        <a:ea typeface="Times New Roman"/>
                        <a:cs typeface="Calibri" pitchFamily="34" charset="0"/>
                      </a:endParaRPr>
                    </a:p>
                    <a:p>
                      <a:pPr marL="342900" lvl="0" indent="-342900">
                        <a:spcAft>
                          <a:spcPts val="600"/>
                        </a:spcAft>
                        <a:buFont typeface="+mj-lt"/>
                        <a:buAutoNum type="arabicPeriod" startAt="14"/>
                      </a:pPr>
                      <a:r>
                        <a:rPr lang="id-ID" sz="1600" dirty="0">
                          <a:solidFill>
                            <a:schemeClr val="bg1"/>
                          </a:solidFill>
                          <a:effectLst/>
                          <a:latin typeface="Calibri" pitchFamily="34" charset="0"/>
                          <a:ea typeface="Times New Roman"/>
                          <a:cs typeface="Calibri" pitchFamily="34" charset="0"/>
                        </a:rPr>
                        <a:t>Penetapan tarif pelayanan jasa logistik dengan denominasi Rupiah.</a:t>
                      </a:r>
                    </a:p>
                    <a:p>
                      <a:pPr marL="342900" lvl="0" indent="-342900">
                        <a:spcAft>
                          <a:spcPts val="600"/>
                        </a:spcAft>
                        <a:buFont typeface="+mj-lt"/>
                        <a:buAutoNum type="arabicPeriod" startAt="14"/>
                      </a:pPr>
                      <a:r>
                        <a:rPr lang="id-ID" sz="1600" dirty="0">
                          <a:solidFill>
                            <a:schemeClr val="bg1"/>
                          </a:solidFill>
                          <a:effectLst/>
                          <a:latin typeface="Calibri" pitchFamily="34" charset="0"/>
                          <a:ea typeface="Times New Roman"/>
                          <a:cs typeface="Calibri" pitchFamily="34" charset="0"/>
                        </a:rPr>
                        <a:t>Efektifnya pengoperasian </a:t>
                      </a:r>
                      <a:r>
                        <a:rPr lang="id-ID" sz="1600" i="1" dirty="0">
                          <a:solidFill>
                            <a:schemeClr val="bg1"/>
                          </a:solidFill>
                          <a:effectLst/>
                          <a:latin typeface="Calibri" pitchFamily="34" charset="0"/>
                          <a:ea typeface="Times New Roman"/>
                          <a:cs typeface="Calibri" pitchFamily="34" charset="0"/>
                        </a:rPr>
                        <a:t>Dry Port</a:t>
                      </a:r>
                      <a:endParaRPr lang="id-ID" sz="1600" dirty="0">
                        <a:solidFill>
                          <a:schemeClr val="bg1"/>
                        </a:solidFill>
                        <a:effectLst/>
                        <a:latin typeface="Calibri" pitchFamily="34" charset="0"/>
                        <a:ea typeface="Times New Roman"/>
                        <a:cs typeface="Calibri" pitchFamily="34" charset="0"/>
                      </a:endParaRPr>
                    </a:p>
                  </a:txBody>
                  <a:tcPr marL="74303" marR="74303" marT="0" marB="0"/>
                </a:tc>
                <a:tc>
                  <a:txBody>
                    <a:bodyPr/>
                    <a:lstStyle/>
                    <a:p>
                      <a:pPr marL="342900" lvl="0" indent="-342900">
                        <a:spcAft>
                          <a:spcPts val="600"/>
                        </a:spcAft>
                        <a:buFont typeface="+mj-lt"/>
                        <a:buAutoNum type="arabicPeriod" startAt="7"/>
                      </a:pPr>
                      <a:r>
                        <a:rPr lang="id-ID" sz="1600" dirty="0" smtClean="0">
                          <a:effectLst/>
                          <a:latin typeface="Calibri" pitchFamily="34" charset="0"/>
                          <a:ea typeface="Times New Roman"/>
                          <a:cs typeface="Calibri" pitchFamily="34" charset="0"/>
                        </a:rPr>
                        <a:t>Sinkronnya </a:t>
                      </a:r>
                      <a:r>
                        <a:rPr lang="id-ID" sz="1600" dirty="0">
                          <a:effectLst/>
                          <a:latin typeface="Calibri" pitchFamily="34" charset="0"/>
                          <a:ea typeface="Times New Roman"/>
                          <a:cs typeface="Calibri" pitchFamily="34" charset="0"/>
                        </a:rPr>
                        <a:t>regulasi dan kebijakan antar sektor dan antar wilayah ( pusat, daerah, dan antar daerah)</a:t>
                      </a:r>
                    </a:p>
                    <a:p>
                      <a:pPr algn="just">
                        <a:spcAft>
                          <a:spcPts val="600"/>
                        </a:spcAft>
                        <a:tabLst>
                          <a:tab pos="5486400" algn="l"/>
                          <a:tab pos="5715000" algn="l"/>
                        </a:tabLst>
                      </a:pPr>
                      <a:r>
                        <a:rPr lang="id-ID" sz="1600" b="1" dirty="0">
                          <a:effectLst/>
                          <a:latin typeface="Calibri" pitchFamily="34" charset="0"/>
                          <a:ea typeface="Times New Roman"/>
                          <a:cs typeface="Calibri" pitchFamily="34" charset="0"/>
                        </a:rPr>
                        <a:t> </a:t>
                      </a:r>
                      <a:endParaRPr lang="id-ID" sz="1600" dirty="0">
                        <a:effectLst/>
                        <a:latin typeface="Calibri" pitchFamily="34" charset="0"/>
                        <a:ea typeface="Times New Roman"/>
                        <a:cs typeface="Calibri" pitchFamily="34" charset="0"/>
                      </a:endParaRPr>
                    </a:p>
                  </a:txBody>
                  <a:tcPr marL="74303" marR="74303" marT="0" marB="0"/>
                </a:tc>
                <a:tc>
                  <a:txBody>
                    <a:bodyPr/>
                    <a:lstStyle/>
                    <a:p>
                      <a:pPr marL="228600">
                        <a:spcAft>
                          <a:spcPts val="600"/>
                        </a:spcAft>
                        <a:tabLst>
                          <a:tab pos="5486400" algn="l"/>
                          <a:tab pos="5715000" algn="l"/>
                        </a:tabLst>
                      </a:pPr>
                      <a:r>
                        <a:rPr lang="id-ID" sz="1600" b="1" dirty="0">
                          <a:effectLst/>
                          <a:latin typeface="Calibri" pitchFamily="34" charset="0"/>
                          <a:ea typeface="Times New Roman"/>
                          <a:cs typeface="Calibri" pitchFamily="34" charset="0"/>
                        </a:rPr>
                        <a:t> </a:t>
                      </a:r>
                      <a:endParaRPr lang="id-ID" sz="1600" dirty="0">
                        <a:effectLst/>
                        <a:latin typeface="Calibri" pitchFamily="34" charset="0"/>
                        <a:ea typeface="Times New Roman"/>
                        <a:cs typeface="Calibri" pitchFamily="34" charset="0"/>
                      </a:endParaRPr>
                    </a:p>
                  </a:txBody>
                  <a:tcPr marL="74303" marR="74303" marT="0" marB="0"/>
                </a:tc>
              </a:tr>
            </a:tbl>
          </a:graphicData>
        </a:graphic>
      </p:graphicFrame>
      <p:sp>
        <p:nvSpPr>
          <p:cNvPr id="4" name="Title 1"/>
          <p:cNvSpPr>
            <a:spLocks noGrp="1"/>
          </p:cNvSpPr>
          <p:nvPr>
            <p:ph type="title"/>
          </p:nvPr>
        </p:nvSpPr>
        <p:spPr>
          <a:xfrm>
            <a:off x="274638" y="115888"/>
            <a:ext cx="9174162"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II(E). Rencana  Aksi/</a:t>
            </a:r>
            <a:r>
              <a:rPr lang="id-ID" sz="3200" b="1" i="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Bigwin </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(4)</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11501097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7"/>
          <p:cNvSpPr>
            <a:spLocks noChangeArrowheads="1"/>
          </p:cNvSpPr>
          <p:nvPr/>
        </p:nvSpPr>
        <p:spPr bwMode="auto">
          <a:xfrm>
            <a:off x="1083469" y="2608264"/>
            <a:ext cx="8132895" cy="46037"/>
          </a:xfrm>
          <a:prstGeom prst="rect">
            <a:avLst/>
          </a:prstGeom>
          <a:solidFill>
            <a:schemeClr val="bg1"/>
          </a:solidFill>
          <a:ln w="9525">
            <a:noFill/>
            <a:miter lim="800000"/>
            <a:headEnd/>
            <a:tailEnd/>
          </a:ln>
        </p:spPr>
        <p:txBody>
          <a:bodyPr wrap="none" anchor="ctr"/>
          <a:lstStyle/>
          <a:p>
            <a:endParaRPr lang="id-ID"/>
          </a:p>
        </p:txBody>
      </p:sp>
      <p:sp>
        <p:nvSpPr>
          <p:cNvPr id="6148" name="Rectangle 8"/>
          <p:cNvSpPr>
            <a:spLocks noGrp="1" noChangeArrowheads="1"/>
          </p:cNvSpPr>
          <p:nvPr>
            <p:ph type="title"/>
          </p:nvPr>
        </p:nvSpPr>
        <p:spPr>
          <a:xfrm>
            <a:off x="0" y="2822781"/>
            <a:ext cx="9531920" cy="1901619"/>
          </a:xfrm>
          <a:solidFill>
            <a:srgbClr val="FF0000"/>
          </a:solidFill>
        </p:spPr>
        <p:txBody>
          <a:bodyPr anchor="t">
            <a:noAutofit/>
          </a:bodyPr>
          <a:lstStyle/>
          <a:p>
            <a:pPr marL="627063" indent="-449263">
              <a:spcBef>
                <a:spcPts val="0"/>
              </a:spcBef>
              <a:buFont typeface="Arial" pitchFamily="34" charset="0"/>
              <a:buNone/>
              <a:defRPr/>
            </a:pPr>
            <a:r>
              <a:rPr lang="id-ID" sz="2400" b="1" cap="none" smtClean="0">
                <a:solidFill>
                  <a:schemeClr val="bg1"/>
                </a:solidFill>
                <a:latin typeface="Arial" pitchFamily="34" charset="0"/>
                <a:ea typeface="+mn-ea"/>
                <a:cs typeface="Arial" pitchFamily="34" charset="0"/>
              </a:rPr>
              <a:t>III.  </a:t>
            </a:r>
            <a:r>
              <a:rPr lang="en-US" sz="2400" b="1" cap="none" smtClean="0">
                <a:solidFill>
                  <a:schemeClr val="bg1"/>
                </a:solidFill>
                <a:latin typeface="Arial" pitchFamily="34" charset="0"/>
                <a:ea typeface="+mn-ea"/>
                <a:cs typeface="Arial" pitchFamily="34" charset="0"/>
              </a:rPr>
              <a:t>ST</a:t>
            </a:r>
            <a:r>
              <a:rPr lang="id-ID" sz="2400" b="1" cap="none" smtClean="0">
                <a:solidFill>
                  <a:schemeClr val="bg1"/>
                </a:solidFill>
                <a:latin typeface="Arial" pitchFamily="34" charset="0"/>
                <a:ea typeface="+mn-ea"/>
                <a:cs typeface="Arial" pitchFamily="34" charset="0"/>
              </a:rPr>
              <a:t>OCKTAKE IMPLEMENTASI </a:t>
            </a:r>
            <a:r>
              <a:rPr lang="en-US" sz="2400" b="1" cap="none" smtClean="0">
                <a:solidFill>
                  <a:schemeClr val="bg1"/>
                </a:solidFill>
                <a:latin typeface="Arial" pitchFamily="34" charset="0"/>
                <a:ea typeface="+mn-ea"/>
                <a:cs typeface="Arial" pitchFamily="34" charset="0"/>
              </a:rPr>
              <a:t> </a:t>
            </a:r>
            <a:r>
              <a:rPr lang="id-ID" sz="2400" b="1" cap="none" smtClean="0">
                <a:solidFill>
                  <a:schemeClr val="bg1"/>
                </a:solidFill>
                <a:latin typeface="Arial" pitchFamily="34" charset="0"/>
                <a:ea typeface="+mn-ea"/>
                <a:cs typeface="Arial" pitchFamily="34" charset="0"/>
              </a:rPr>
              <a:t>SISLOGNAS</a:t>
            </a:r>
            <a:r>
              <a:rPr lang="en-US" sz="2400" b="1" cap="none" smtClean="0">
                <a:solidFill>
                  <a:schemeClr val="bg1"/>
                </a:solidFill>
                <a:latin typeface="Arial" pitchFamily="34" charset="0"/>
                <a:ea typeface="+mn-ea"/>
                <a:cs typeface="Arial" pitchFamily="34" charset="0"/>
              </a:rPr>
              <a:t>, </a:t>
            </a:r>
            <a:r>
              <a:rPr lang="id-ID" sz="2400" b="1" cap="none" smtClean="0">
                <a:solidFill>
                  <a:schemeClr val="bg1"/>
                </a:solidFill>
                <a:latin typeface="Arial" pitchFamily="34" charset="0"/>
                <a:ea typeface="+mn-ea"/>
                <a:cs typeface="Arial" pitchFamily="34" charset="0"/>
              </a:rPr>
              <a:t> DESEMBER 2012</a:t>
            </a:r>
            <a:r>
              <a:rPr lang="en-US" sz="2400" b="1" cap="none" smtClean="0">
                <a:solidFill>
                  <a:schemeClr val="bg1"/>
                </a:solidFill>
                <a:latin typeface="Arial" pitchFamily="34" charset="0"/>
                <a:ea typeface="+mn-ea"/>
                <a:cs typeface="Arial" pitchFamily="34" charset="0"/>
              </a:rPr>
              <a:t>: </a:t>
            </a:r>
            <a:br>
              <a:rPr lang="en-US" sz="2400" b="1" cap="none" smtClean="0">
                <a:solidFill>
                  <a:schemeClr val="bg1"/>
                </a:solidFill>
                <a:latin typeface="Arial" pitchFamily="34" charset="0"/>
                <a:ea typeface="+mn-ea"/>
                <a:cs typeface="Arial" pitchFamily="34" charset="0"/>
              </a:rPr>
            </a:br>
            <a:r>
              <a:rPr lang="en-US" sz="2400" b="1" cap="none" smtClean="0">
                <a:solidFill>
                  <a:schemeClr val="bg1"/>
                </a:solidFill>
                <a:latin typeface="Arial" pitchFamily="34" charset="0"/>
                <a:ea typeface="+mn-ea"/>
                <a:cs typeface="Arial" pitchFamily="34" charset="0"/>
              </a:rPr>
              <a:t>Penurunan Biaya Pelayanan Logistik di Pelabuhan dan Penerapan ICT System (INALOG</a:t>
            </a:r>
            <a:r>
              <a:rPr lang="en-US" sz="2800" b="1" cap="none" smtClean="0">
                <a:solidFill>
                  <a:schemeClr val="bg1"/>
                </a:solidFill>
                <a:latin typeface="Arial" pitchFamily="34" charset="0"/>
                <a:ea typeface="+mn-ea"/>
                <a:cs typeface="Arial" pitchFamily="34" charset="0"/>
              </a:rPr>
              <a:t>)</a:t>
            </a:r>
            <a:endParaRPr lang="en-US" sz="2800" b="1" cap="none" dirty="0">
              <a:solidFill>
                <a:schemeClr val="bg1"/>
              </a:solidFill>
              <a:latin typeface="Arial" pitchFamily="34" charset="0"/>
              <a:ea typeface="+mn-ea"/>
              <a:cs typeface="Arial" pitchFamily="34" charset="0"/>
            </a:endParaRPr>
          </a:p>
        </p:txBody>
      </p:sp>
      <p:sp>
        <p:nvSpPr>
          <p:cNvPr id="7" name="Rectangle 20"/>
          <p:cNvSpPr>
            <a:spLocks noChangeArrowheads="1"/>
          </p:cNvSpPr>
          <p:nvPr/>
        </p:nvSpPr>
        <p:spPr bwMode="auto">
          <a:xfrm>
            <a:off x="9243477" y="6180053"/>
            <a:ext cx="780087"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27</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9857257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152400" y="228600"/>
            <a:ext cx="9601200" cy="762000"/>
          </a:xfrm>
          <a:noFill/>
          <a:ln>
            <a:noFill/>
          </a:ln>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725488" indent="-725488"/>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III(A). </a:t>
            </a:r>
            <a:r>
              <a:rPr lang="en-US"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Fokus Program</a:t>
            </a:r>
            <a:r>
              <a:rPr lang="en-US"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Tahun  2012 </a:t>
            </a:r>
            <a:endParaRPr lang="th-TH"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
        <p:nvSpPr>
          <p:cNvPr id="425987" name="Rectangle 3"/>
          <p:cNvSpPr>
            <a:spLocks noGrp="1" noChangeArrowheads="1"/>
          </p:cNvSpPr>
          <p:nvPr>
            <p:ph idx="1"/>
          </p:nvPr>
        </p:nvSpPr>
        <p:spPr>
          <a:xfrm>
            <a:off x="412750" y="1295399"/>
            <a:ext cx="9493250" cy="6019801"/>
          </a:xfrm>
          <a:noFill/>
        </p:spPr>
        <p:txBody>
          <a:bodyPr>
            <a:noAutofit/>
          </a:bodyPr>
          <a:lstStyle/>
          <a:p>
            <a:pPr marL="457200" lvl="0" indent="-457200">
              <a:spcBef>
                <a:spcPts val="0"/>
              </a:spcBef>
              <a:spcAft>
                <a:spcPts val="0"/>
              </a:spcAft>
              <a:buFont typeface="+mj-lt"/>
              <a:buAutoNum type="arabicPeriod"/>
            </a:pPr>
            <a:r>
              <a:rPr lang="id-ID" b="0" i="1" dirty="0">
                <a:latin typeface="Calibri" pitchFamily="34" charset="0"/>
                <a:cs typeface="Calibri" pitchFamily="34" charset="0"/>
              </a:rPr>
              <a:t>Key Driver</a:t>
            </a:r>
            <a:r>
              <a:rPr lang="id-ID" b="0" dirty="0">
                <a:latin typeface="Calibri" pitchFamily="34" charset="0"/>
                <a:cs typeface="Calibri" pitchFamily="34" charset="0"/>
              </a:rPr>
              <a:t> Komoditi</a:t>
            </a:r>
            <a:r>
              <a:rPr lang="en-US" b="0" dirty="0">
                <a:latin typeface="Calibri" pitchFamily="34" charset="0"/>
                <a:cs typeface="Calibri" pitchFamily="34" charset="0"/>
              </a:rPr>
              <a:t> </a:t>
            </a:r>
            <a:r>
              <a:rPr lang="en-US" b="0" dirty="0" err="1">
                <a:latin typeface="Calibri" pitchFamily="34" charset="0"/>
                <a:cs typeface="Calibri" pitchFamily="34" charset="0"/>
              </a:rPr>
              <a:t>Utama</a:t>
            </a:r>
            <a:r>
              <a:rPr lang="id-ID" b="0" dirty="0">
                <a:latin typeface="Calibri" pitchFamily="34" charset="0"/>
                <a:cs typeface="Calibri" pitchFamily="34" charset="0"/>
              </a:rPr>
              <a:t>: </a:t>
            </a:r>
            <a:endParaRPr lang="id-ID" b="0" dirty="0" smtClean="0">
              <a:latin typeface="Calibri" pitchFamily="34" charset="0"/>
              <a:cs typeface="Calibri" pitchFamily="34" charset="0"/>
            </a:endParaRPr>
          </a:p>
          <a:p>
            <a:pPr marL="895350" lvl="1" indent="-438150">
              <a:spcBef>
                <a:spcPts val="0"/>
              </a:spcBef>
              <a:buFont typeface="Wingdings" pitchFamily="2" charset="2"/>
              <a:buChar char="Ø"/>
            </a:pPr>
            <a:r>
              <a:rPr lang="en-US" sz="1800" dirty="0" smtClean="0">
                <a:latin typeface="Calibri" pitchFamily="34" charset="0"/>
                <a:cs typeface="Calibri" pitchFamily="34" charset="0"/>
              </a:rPr>
              <a:t>Pembangunan </a:t>
            </a:r>
            <a:r>
              <a:rPr lang="id-ID" sz="1800" dirty="0">
                <a:latin typeface="Calibri" pitchFamily="34" charset="0"/>
                <a:cs typeface="Calibri" pitchFamily="34" charset="0"/>
              </a:rPr>
              <a:t>Pusat Distribusi Regional (</a:t>
            </a:r>
            <a:r>
              <a:rPr lang="id-ID" sz="1800" i="1" dirty="0">
                <a:latin typeface="Calibri" pitchFamily="34" charset="0"/>
                <a:cs typeface="Calibri" pitchFamily="34" charset="0"/>
              </a:rPr>
              <a:t>Bigwin</a:t>
            </a:r>
            <a:r>
              <a:rPr lang="id-ID" sz="1800" dirty="0">
                <a:latin typeface="Calibri" pitchFamily="34" charset="0"/>
                <a:cs typeface="Calibri" pitchFamily="34" charset="0"/>
              </a:rPr>
              <a:t> 8);</a:t>
            </a:r>
          </a:p>
          <a:p>
            <a:pPr marL="457200" lvl="0" indent="-457200">
              <a:spcBef>
                <a:spcPts val="0"/>
              </a:spcBef>
              <a:spcAft>
                <a:spcPts val="0"/>
              </a:spcAft>
              <a:buFont typeface="+mj-lt"/>
              <a:buAutoNum type="arabicPeriod"/>
            </a:pPr>
            <a:r>
              <a:rPr lang="id-ID" sz="2400" b="1" i="1"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Key </a:t>
            </a:r>
            <a:r>
              <a:rPr lang="id-ID" sz="2400" b="1" i="1" dirty="0">
                <a:solidFill>
                  <a:schemeClr val="tx2"/>
                </a:solidFill>
                <a:effectLst>
                  <a:outerShdw blurRad="38100" dist="38100" dir="2700000" algn="tl">
                    <a:srgbClr val="000000">
                      <a:alpha val="43137"/>
                    </a:srgbClr>
                  </a:outerShdw>
                </a:effectLst>
                <a:latin typeface="Calibri" pitchFamily="34" charset="0"/>
                <a:cs typeface="Calibri" pitchFamily="34" charset="0"/>
              </a:rPr>
              <a:t>Driver</a:t>
            </a:r>
            <a:r>
              <a:rPr lang="id-ID" sz="2400" b="1" dirty="0">
                <a:solidFill>
                  <a:schemeClr val="tx2"/>
                </a:solidFill>
                <a:effectLst>
                  <a:outerShdw blurRad="38100" dist="38100" dir="2700000" algn="tl">
                    <a:srgbClr val="000000">
                      <a:alpha val="43137"/>
                    </a:srgbClr>
                  </a:outerShdw>
                </a:effectLst>
                <a:latin typeface="Calibri" pitchFamily="34" charset="0"/>
                <a:cs typeface="Calibri" pitchFamily="34" charset="0"/>
              </a:rPr>
              <a:t> Infrastruktur</a:t>
            </a:r>
            <a:r>
              <a:rPr lang="en-US" sz="2400" b="1" dirty="0">
                <a:solidFill>
                  <a:schemeClr val="tx2"/>
                </a:solidFill>
                <a:effectLst>
                  <a:outerShdw blurRad="38100" dist="38100" dir="2700000" algn="tl">
                    <a:srgbClr val="000000">
                      <a:alpha val="43137"/>
                    </a:srgbClr>
                  </a:outerShdw>
                </a:effectLst>
                <a:latin typeface="Calibri" pitchFamily="34" charset="0"/>
                <a:cs typeface="Calibri" pitchFamily="34" charset="0"/>
              </a:rPr>
              <a:t> </a:t>
            </a:r>
            <a:r>
              <a:rPr lang="en-US" sz="2400" b="1" dirty="0" err="1">
                <a:solidFill>
                  <a:schemeClr val="tx2"/>
                </a:solidFill>
                <a:effectLst>
                  <a:outerShdw blurRad="38100" dist="38100" dir="2700000" algn="tl">
                    <a:srgbClr val="000000">
                      <a:alpha val="43137"/>
                    </a:srgbClr>
                  </a:outerShdw>
                </a:effectLst>
                <a:latin typeface="Calibri" pitchFamily="34" charset="0"/>
                <a:cs typeface="Calibri" pitchFamily="34" charset="0"/>
              </a:rPr>
              <a:t>Transportasi</a:t>
            </a:r>
            <a:r>
              <a:rPr lang="id-ID" sz="2400" b="1" dirty="0">
                <a:solidFill>
                  <a:schemeClr val="tx2"/>
                </a:solidFill>
                <a:effectLst>
                  <a:outerShdw blurRad="38100" dist="38100" dir="2700000" algn="tl">
                    <a:srgbClr val="000000">
                      <a:alpha val="43137"/>
                    </a:srgbClr>
                  </a:outerShdw>
                </a:effectLst>
                <a:latin typeface="Calibri" pitchFamily="34" charset="0"/>
                <a:cs typeface="Calibri" pitchFamily="34" charset="0"/>
              </a:rPr>
              <a:t>: </a:t>
            </a:r>
            <a:endParaRPr lang="id-ID" sz="2400" b="1" dirty="0" smtClean="0">
              <a:solidFill>
                <a:schemeClr val="tx2"/>
              </a:solidFill>
              <a:effectLst>
                <a:outerShdw blurRad="38100" dist="38100" dir="2700000" algn="tl">
                  <a:srgbClr val="000000">
                    <a:alpha val="43137"/>
                  </a:srgbClr>
                </a:outerShdw>
              </a:effectLst>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Penurunan biaya logistik di Pelabuhan </a:t>
            </a:r>
            <a:r>
              <a:rPr lang="id-ID" sz="1800" dirty="0">
                <a:solidFill>
                  <a:schemeClr val="tx2"/>
                </a:solidFill>
                <a:effectLst>
                  <a:outerShdw blurRad="38100" dist="38100" dir="2700000" algn="tl">
                    <a:srgbClr val="000000">
                      <a:alpha val="43137"/>
                    </a:srgbClr>
                  </a:outerShdw>
                </a:effectLst>
                <a:latin typeface="Calibri" pitchFamily="34" charset="0"/>
                <a:cs typeface="Calibri" pitchFamily="34" charset="0"/>
              </a:rPr>
              <a:t>(</a:t>
            </a:r>
            <a:r>
              <a:rPr lang="id-ID" sz="1800" i="1" dirty="0">
                <a:solidFill>
                  <a:schemeClr val="tx2"/>
                </a:solidFill>
                <a:effectLst>
                  <a:outerShdw blurRad="38100" dist="38100" dir="2700000" algn="tl">
                    <a:srgbClr val="000000">
                      <a:alpha val="43137"/>
                    </a:srgbClr>
                  </a:outerShdw>
                </a:effectLst>
                <a:latin typeface="Calibri" pitchFamily="34" charset="0"/>
                <a:cs typeface="Calibri" pitchFamily="34" charset="0"/>
              </a:rPr>
              <a:t>Bigwin</a:t>
            </a:r>
            <a:r>
              <a:rPr lang="id-ID" sz="1800" dirty="0">
                <a:solidFill>
                  <a:schemeClr val="tx2"/>
                </a:solidFill>
                <a:effectLst>
                  <a:outerShdw blurRad="38100" dist="38100" dir="2700000" algn="tl">
                    <a:srgbClr val="000000">
                      <a:alpha val="43137"/>
                    </a:srgbClr>
                  </a:outerShdw>
                </a:effectLst>
                <a:latin typeface="Calibri" pitchFamily="34" charset="0"/>
                <a:cs typeface="Calibri" pitchFamily="34" charset="0"/>
              </a:rPr>
              <a:t> 15)</a:t>
            </a:r>
            <a:r>
              <a:rPr lang="en-US" sz="1800" dirty="0">
                <a:solidFill>
                  <a:schemeClr val="tx2"/>
                </a:solidFill>
                <a:effectLst>
                  <a:outerShdw blurRad="38100" dist="38100" dir="2700000" algn="tl">
                    <a:srgbClr val="000000">
                      <a:alpha val="43137"/>
                    </a:srgbClr>
                  </a:outerShdw>
                </a:effectLst>
                <a:latin typeface="Calibri" pitchFamily="34" charset="0"/>
                <a:cs typeface="Calibri" pitchFamily="34" charset="0"/>
              </a:rPr>
              <a:t>;</a:t>
            </a:r>
            <a:endParaRPr lang="id-ID" sz="1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latin typeface="Calibri" pitchFamily="34" charset="0"/>
                <a:cs typeface="Calibri" pitchFamily="34" charset="0"/>
              </a:rPr>
              <a:t>Optimalisasi </a:t>
            </a:r>
            <a:r>
              <a:rPr lang="id-ID" sz="1800" i="1" dirty="0">
                <a:latin typeface="Calibri" pitchFamily="34" charset="0"/>
                <a:cs typeface="Calibri" pitchFamily="34" charset="0"/>
              </a:rPr>
              <a:t>Dry Port</a:t>
            </a:r>
            <a:r>
              <a:rPr lang="id-ID" sz="1800" dirty="0">
                <a:latin typeface="Calibri" pitchFamily="34" charset="0"/>
                <a:cs typeface="Calibri" pitchFamily="34" charset="0"/>
              </a:rPr>
              <a:t> Cikarang dan Pembangunan </a:t>
            </a:r>
            <a:r>
              <a:rPr lang="id-ID" sz="1800" i="1" dirty="0">
                <a:latin typeface="Calibri" pitchFamily="34" charset="0"/>
                <a:cs typeface="Calibri" pitchFamily="34" charset="0"/>
              </a:rPr>
              <a:t>Dry Port</a:t>
            </a:r>
            <a:r>
              <a:rPr lang="id-ID" sz="1800" dirty="0">
                <a:latin typeface="Calibri" pitchFamily="34" charset="0"/>
                <a:cs typeface="Calibri" pitchFamily="34" charset="0"/>
              </a:rPr>
              <a:t> Entikong (</a:t>
            </a:r>
            <a:r>
              <a:rPr lang="id-ID" sz="1800" i="1" dirty="0">
                <a:latin typeface="Calibri" pitchFamily="34" charset="0"/>
                <a:cs typeface="Calibri" pitchFamily="34" charset="0"/>
              </a:rPr>
              <a:t>Bigwin 17</a:t>
            </a:r>
            <a:r>
              <a:rPr lang="id-ID" sz="1800" dirty="0">
                <a:latin typeface="Calibri" pitchFamily="34" charset="0"/>
                <a:cs typeface="Calibri" pitchFamily="34" charset="0"/>
              </a:rPr>
              <a:t>);</a:t>
            </a:r>
          </a:p>
          <a:p>
            <a:pPr marL="895350" lvl="1" indent="-438150">
              <a:spcBef>
                <a:spcPts val="0"/>
              </a:spcBef>
              <a:buFont typeface="Wingdings" pitchFamily="2" charset="2"/>
              <a:buChar char="Ø"/>
            </a:pPr>
            <a:r>
              <a:rPr lang="en-US" sz="1800" dirty="0" err="1" smtClean="0">
                <a:latin typeface="Calibri" pitchFamily="34" charset="0"/>
                <a:cs typeface="Calibri" pitchFamily="34" charset="0"/>
              </a:rPr>
              <a:t>Penetapan</a:t>
            </a:r>
            <a:r>
              <a:rPr lang="id-ID" sz="1800" dirty="0" smtClean="0">
                <a:latin typeface="Calibri" pitchFamily="34" charset="0"/>
                <a:cs typeface="Calibri" pitchFamily="34" charset="0"/>
              </a:rPr>
              <a:t> Pelabuhan Hub Laut Internasional  di Kuala Tanjung dan Bitung (</a:t>
            </a:r>
            <a:r>
              <a:rPr lang="id-ID" sz="1800" i="1" dirty="0" smtClean="0">
                <a:latin typeface="Calibri" pitchFamily="34" charset="0"/>
                <a:cs typeface="Calibri" pitchFamily="34" charset="0"/>
              </a:rPr>
              <a:t>Bigwin </a:t>
            </a:r>
            <a:r>
              <a:rPr lang="id-ID" sz="1800" dirty="0" smtClean="0">
                <a:latin typeface="Calibri" pitchFamily="34" charset="0"/>
                <a:cs typeface="Calibri" pitchFamily="34" charset="0"/>
              </a:rPr>
              <a:t>1) </a:t>
            </a:r>
          </a:p>
          <a:p>
            <a:pPr marL="457200" lvl="0" indent="-457200">
              <a:spcBef>
                <a:spcPts val="0"/>
              </a:spcBef>
              <a:spcAft>
                <a:spcPts val="0"/>
              </a:spcAft>
              <a:buFont typeface="+mj-lt"/>
              <a:buAutoNum type="arabicPeriod"/>
            </a:pPr>
            <a:r>
              <a:rPr lang="id-ID" b="0" i="1" dirty="0" smtClean="0">
                <a:latin typeface="Calibri" pitchFamily="34" charset="0"/>
                <a:cs typeface="Calibri" pitchFamily="34" charset="0"/>
              </a:rPr>
              <a:t>Key Driver</a:t>
            </a:r>
            <a:r>
              <a:rPr lang="id-ID" b="0" dirty="0" smtClean="0">
                <a:latin typeface="Calibri" pitchFamily="34" charset="0"/>
                <a:cs typeface="Calibri" pitchFamily="34" charset="0"/>
              </a:rPr>
              <a:t> Pelaku dan Penyedia Jasa Logistik: </a:t>
            </a:r>
          </a:p>
          <a:p>
            <a:pPr marL="895350" lvl="1" indent="-438150">
              <a:spcBef>
                <a:spcPts val="0"/>
              </a:spcBef>
              <a:buFont typeface="Wingdings" pitchFamily="2" charset="2"/>
              <a:buChar char="Ø"/>
            </a:pPr>
            <a:r>
              <a:rPr lang="id-ID" sz="1800" dirty="0" smtClean="0">
                <a:latin typeface="Calibri" pitchFamily="34" charset="0"/>
                <a:cs typeface="Calibri" pitchFamily="34" charset="0"/>
              </a:rPr>
              <a:t>Revitalisasi </a:t>
            </a:r>
            <a:r>
              <a:rPr lang="id-ID" sz="1800" dirty="0">
                <a:latin typeface="Calibri" pitchFamily="34" charset="0"/>
                <a:cs typeface="Calibri" pitchFamily="34" charset="0"/>
              </a:rPr>
              <a:t>BUMN Niaga dan Peningkatan Peran BUMN (</a:t>
            </a:r>
            <a:r>
              <a:rPr lang="id-ID" sz="1800" i="1" dirty="0">
                <a:latin typeface="Calibri" pitchFamily="34" charset="0"/>
                <a:cs typeface="Calibri" pitchFamily="34" charset="0"/>
              </a:rPr>
              <a:t>Bigwin</a:t>
            </a:r>
            <a:r>
              <a:rPr lang="id-ID" sz="1800" dirty="0">
                <a:latin typeface="Calibri" pitchFamily="34" charset="0"/>
                <a:cs typeface="Calibri" pitchFamily="34" charset="0"/>
              </a:rPr>
              <a:t> 11 dan 12); </a:t>
            </a:r>
            <a:endParaRPr lang="id-ID" sz="1800" dirty="0" smtClean="0">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latin typeface="Calibri" pitchFamily="34" charset="0"/>
                <a:cs typeface="Calibri" pitchFamily="34" charset="0"/>
              </a:rPr>
              <a:t>Pengembangan </a:t>
            </a:r>
            <a:r>
              <a:rPr lang="id-ID" sz="1800" i="1" dirty="0">
                <a:latin typeface="Calibri" pitchFamily="34" charset="0"/>
                <a:cs typeface="Calibri" pitchFamily="34" charset="0"/>
              </a:rPr>
              <a:t>Short Sea Shipping</a:t>
            </a:r>
            <a:r>
              <a:rPr lang="id-ID" sz="1800" dirty="0">
                <a:latin typeface="Calibri" pitchFamily="34" charset="0"/>
                <a:cs typeface="Calibri" pitchFamily="34" charset="0"/>
              </a:rPr>
              <a:t> (</a:t>
            </a:r>
            <a:r>
              <a:rPr lang="id-ID" sz="1800" i="1" dirty="0">
                <a:latin typeface="Calibri" pitchFamily="34" charset="0"/>
                <a:cs typeface="Calibri" pitchFamily="34" charset="0"/>
              </a:rPr>
              <a:t>Bigwin</a:t>
            </a:r>
            <a:r>
              <a:rPr lang="id-ID" sz="1800" dirty="0">
                <a:latin typeface="Calibri" pitchFamily="34" charset="0"/>
                <a:cs typeface="Calibri" pitchFamily="34" charset="0"/>
              </a:rPr>
              <a:t> 3</a:t>
            </a:r>
            <a:r>
              <a:rPr lang="id-ID" sz="1800" dirty="0" smtClean="0">
                <a:latin typeface="Calibri" pitchFamily="34" charset="0"/>
                <a:cs typeface="Calibri" pitchFamily="34" charset="0"/>
              </a:rPr>
              <a:t>);</a:t>
            </a:r>
          </a:p>
          <a:p>
            <a:pPr marL="895350" lvl="1" indent="-438150">
              <a:spcBef>
                <a:spcPts val="0"/>
              </a:spcBef>
              <a:buFont typeface="Wingdings" pitchFamily="2" charset="2"/>
              <a:buChar char="Ø"/>
            </a:pPr>
            <a:r>
              <a:rPr lang="id-ID" sz="1800" dirty="0">
                <a:latin typeface="Calibri" pitchFamily="34" charset="0"/>
                <a:cs typeface="Calibri" pitchFamily="34" charset="0"/>
              </a:rPr>
              <a:t>Revitalisasi Transportasi</a:t>
            </a:r>
            <a:r>
              <a:rPr lang="en-US" sz="1800" dirty="0">
                <a:latin typeface="Calibri" pitchFamily="34" charset="0"/>
                <a:cs typeface="Calibri" pitchFamily="34" charset="0"/>
              </a:rPr>
              <a:t> </a:t>
            </a:r>
            <a:r>
              <a:rPr lang="en-US" sz="1800" dirty="0" err="1">
                <a:latin typeface="Calibri" pitchFamily="34" charset="0"/>
                <a:cs typeface="Calibri" pitchFamily="34" charset="0"/>
              </a:rPr>
              <a:t>Angkutan</a:t>
            </a:r>
            <a:r>
              <a:rPr lang="en-US" sz="1800" dirty="0">
                <a:latin typeface="Calibri" pitchFamily="34" charset="0"/>
                <a:cs typeface="Calibri" pitchFamily="34" charset="0"/>
              </a:rPr>
              <a:t> </a:t>
            </a:r>
            <a:r>
              <a:rPr lang="en-US" sz="1800" dirty="0" err="1">
                <a:latin typeface="Calibri" pitchFamily="34" charset="0"/>
                <a:cs typeface="Calibri" pitchFamily="34" charset="0"/>
              </a:rPr>
              <a:t>Barang</a:t>
            </a:r>
            <a:r>
              <a:rPr lang="en-US" sz="1800" dirty="0">
                <a:latin typeface="Calibri" pitchFamily="34" charset="0"/>
                <a:cs typeface="Calibri" pitchFamily="34" charset="0"/>
              </a:rPr>
              <a:t> </a:t>
            </a:r>
            <a:r>
              <a:rPr lang="en-US" sz="1800" dirty="0" err="1">
                <a:latin typeface="Calibri" pitchFamily="34" charset="0"/>
                <a:cs typeface="Calibri" pitchFamily="34" charset="0"/>
              </a:rPr>
              <a:t>dan</a:t>
            </a:r>
            <a:r>
              <a:rPr lang="en-US" sz="1800" dirty="0">
                <a:latin typeface="Calibri" pitchFamily="34" charset="0"/>
                <a:cs typeface="Calibri" pitchFamily="34" charset="0"/>
              </a:rPr>
              <a:t> </a:t>
            </a:r>
            <a:r>
              <a:rPr lang="en-US" sz="1800" dirty="0" err="1">
                <a:latin typeface="Calibri" pitchFamily="34" charset="0"/>
                <a:cs typeface="Calibri" pitchFamily="34" charset="0"/>
              </a:rPr>
              <a:t>Pangan</a:t>
            </a:r>
            <a:endParaRPr lang="id-ID" sz="1800" dirty="0">
              <a:latin typeface="Calibri" pitchFamily="34" charset="0"/>
              <a:cs typeface="Calibri" pitchFamily="34" charset="0"/>
            </a:endParaRPr>
          </a:p>
          <a:p>
            <a:pPr marL="457200" lvl="0" indent="-457200">
              <a:spcBef>
                <a:spcPts val="0"/>
              </a:spcBef>
              <a:spcAft>
                <a:spcPts val="0"/>
              </a:spcAft>
              <a:buFont typeface="+mj-lt"/>
              <a:buAutoNum type="arabicPeriod"/>
            </a:pPr>
            <a:r>
              <a:rPr lang="id-ID" b="0" i="1" dirty="0" smtClean="0">
                <a:latin typeface="Calibri" pitchFamily="34" charset="0"/>
                <a:cs typeface="Calibri" pitchFamily="34" charset="0"/>
              </a:rPr>
              <a:t>Key </a:t>
            </a:r>
            <a:r>
              <a:rPr lang="id-ID" b="0" i="1" dirty="0">
                <a:latin typeface="Calibri" pitchFamily="34" charset="0"/>
                <a:cs typeface="Calibri" pitchFamily="34" charset="0"/>
              </a:rPr>
              <a:t>Driver</a:t>
            </a:r>
            <a:r>
              <a:rPr lang="id-ID" b="0" dirty="0">
                <a:latin typeface="Calibri" pitchFamily="34" charset="0"/>
                <a:cs typeface="Calibri" pitchFamily="34" charset="0"/>
              </a:rPr>
              <a:t> Sumber Daya Manusia (SDM) Logistik: </a:t>
            </a:r>
            <a:endParaRPr lang="id-ID" b="0" dirty="0" smtClean="0">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latin typeface="Calibri" pitchFamily="34" charset="0"/>
                <a:cs typeface="Calibri" pitchFamily="34" charset="0"/>
              </a:rPr>
              <a:t>Keilmuan </a:t>
            </a:r>
            <a:r>
              <a:rPr lang="id-ID" sz="1800" dirty="0">
                <a:latin typeface="Calibri" pitchFamily="34" charset="0"/>
                <a:cs typeface="Calibri" pitchFamily="34" charset="0"/>
              </a:rPr>
              <a:t>dan Program Studi Logistik di Perguruan Tinggi </a:t>
            </a:r>
            <a:endParaRPr lang="id-ID" sz="1800" dirty="0" smtClean="0">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latin typeface="Calibri" pitchFamily="34" charset="0"/>
                <a:cs typeface="Calibri" pitchFamily="34" charset="0"/>
              </a:rPr>
              <a:t>Standar </a:t>
            </a:r>
            <a:r>
              <a:rPr lang="id-ID" sz="1800" dirty="0">
                <a:latin typeface="Calibri" pitchFamily="34" charset="0"/>
                <a:cs typeface="Calibri" pitchFamily="34" charset="0"/>
              </a:rPr>
              <a:t>Kompetensi Profesi Logistik dan Lembaga Sertifikasi Profesi (</a:t>
            </a:r>
            <a:r>
              <a:rPr lang="id-ID" sz="1800" i="1" dirty="0">
                <a:latin typeface="Calibri" pitchFamily="34" charset="0"/>
                <a:cs typeface="Calibri" pitchFamily="34" charset="0"/>
              </a:rPr>
              <a:t>Bigwin</a:t>
            </a:r>
            <a:r>
              <a:rPr lang="id-ID" sz="1800" dirty="0">
                <a:latin typeface="Calibri" pitchFamily="34" charset="0"/>
                <a:cs typeface="Calibri" pitchFamily="34" charset="0"/>
              </a:rPr>
              <a:t> 13);</a:t>
            </a:r>
          </a:p>
          <a:p>
            <a:pPr marL="457200" lvl="0" indent="-457200">
              <a:spcBef>
                <a:spcPts val="0"/>
              </a:spcBef>
              <a:spcAft>
                <a:spcPts val="0"/>
              </a:spcAft>
              <a:buFont typeface="+mj-lt"/>
              <a:buAutoNum type="arabicPeriod"/>
            </a:pPr>
            <a:r>
              <a:rPr lang="id-ID" sz="2400" i="1" dirty="0">
                <a:solidFill>
                  <a:schemeClr val="tx2"/>
                </a:solidFill>
                <a:latin typeface="Calibri" pitchFamily="34" charset="0"/>
                <a:cs typeface="Calibri" pitchFamily="34" charset="0"/>
              </a:rPr>
              <a:t>Key Driver</a:t>
            </a:r>
            <a:r>
              <a:rPr lang="id-ID" sz="2400" dirty="0">
                <a:solidFill>
                  <a:schemeClr val="tx2"/>
                </a:solidFill>
                <a:latin typeface="Calibri" pitchFamily="34" charset="0"/>
                <a:cs typeface="Calibri" pitchFamily="34" charset="0"/>
              </a:rPr>
              <a:t> ICT: </a:t>
            </a:r>
            <a:endParaRPr lang="id-ID" sz="2400" dirty="0" smtClean="0">
              <a:solidFill>
                <a:schemeClr val="tx2"/>
              </a:solidFill>
              <a:latin typeface="Calibri" pitchFamily="34" charset="0"/>
              <a:cs typeface="Calibri" pitchFamily="34" charset="0"/>
            </a:endParaRPr>
          </a:p>
          <a:p>
            <a:pPr marL="895350" lvl="1" indent="-438150">
              <a:spcBef>
                <a:spcPts val="0"/>
              </a:spcBef>
              <a:buFont typeface="Wingdings" pitchFamily="2" charset="2"/>
              <a:buChar char="Ø"/>
            </a:pPr>
            <a:r>
              <a:rPr lang="en-US" sz="1800" b="1" dirty="0" err="1" smtClean="0">
                <a:solidFill>
                  <a:schemeClr val="tx2"/>
                </a:solidFill>
                <a:latin typeface="Calibri" pitchFamily="34" charset="0"/>
                <a:cs typeface="Calibri" pitchFamily="34" charset="0"/>
              </a:rPr>
              <a:t>Konsep</a:t>
            </a:r>
            <a:r>
              <a:rPr lang="en-US" sz="1800" b="1" dirty="0" smtClean="0">
                <a:solidFill>
                  <a:schemeClr val="tx2"/>
                </a:solidFill>
                <a:latin typeface="Calibri" pitchFamily="34" charset="0"/>
                <a:cs typeface="Calibri" pitchFamily="34" charset="0"/>
              </a:rPr>
              <a:t> </a:t>
            </a:r>
            <a:r>
              <a:rPr lang="id-ID" sz="1800" b="1" dirty="0">
                <a:solidFill>
                  <a:schemeClr val="tx2"/>
                </a:solidFill>
                <a:latin typeface="Calibri" pitchFamily="34" charset="0"/>
                <a:cs typeface="Calibri" pitchFamily="34" charset="0"/>
              </a:rPr>
              <a:t>Sistem e-Logistik Nasional - INALOG (</a:t>
            </a:r>
            <a:r>
              <a:rPr lang="id-ID" sz="1800" b="1" i="1" dirty="0">
                <a:solidFill>
                  <a:schemeClr val="tx2"/>
                </a:solidFill>
                <a:latin typeface="Calibri" pitchFamily="34" charset="0"/>
                <a:cs typeface="Calibri" pitchFamily="34" charset="0"/>
              </a:rPr>
              <a:t>Bigwin</a:t>
            </a:r>
            <a:r>
              <a:rPr lang="id-ID" sz="1800" b="1" dirty="0">
                <a:solidFill>
                  <a:schemeClr val="tx2"/>
                </a:solidFill>
                <a:latin typeface="Calibri" pitchFamily="34" charset="0"/>
                <a:cs typeface="Calibri" pitchFamily="34" charset="0"/>
              </a:rPr>
              <a:t> 5); </a:t>
            </a:r>
          </a:p>
          <a:p>
            <a:pPr marL="457200" lvl="0" indent="-457200">
              <a:spcBef>
                <a:spcPts val="0"/>
              </a:spcBef>
              <a:spcAft>
                <a:spcPts val="0"/>
              </a:spcAft>
              <a:buFont typeface="+mj-lt"/>
              <a:buAutoNum type="arabicPeriod"/>
            </a:pPr>
            <a:r>
              <a:rPr lang="id-ID" b="0" i="1" dirty="0">
                <a:latin typeface="Calibri" pitchFamily="34" charset="0"/>
                <a:cs typeface="Calibri" pitchFamily="34" charset="0"/>
              </a:rPr>
              <a:t>Key Driver</a:t>
            </a:r>
            <a:r>
              <a:rPr lang="id-ID" b="0" dirty="0">
                <a:latin typeface="Calibri" pitchFamily="34" charset="0"/>
                <a:cs typeface="Calibri" pitchFamily="34" charset="0"/>
              </a:rPr>
              <a:t> Regulasi dan Kelembagaan</a:t>
            </a:r>
            <a:r>
              <a:rPr lang="id-ID" b="0" dirty="0" smtClean="0">
                <a:latin typeface="Calibri" pitchFamily="34" charset="0"/>
                <a:cs typeface="Calibri" pitchFamily="34" charset="0"/>
              </a:rPr>
              <a:t>:</a:t>
            </a:r>
          </a:p>
          <a:p>
            <a:pPr marL="895350" lvl="1" indent="-438150">
              <a:spcBef>
                <a:spcPts val="0"/>
              </a:spcBef>
              <a:buFont typeface="Wingdings" pitchFamily="2" charset="2"/>
              <a:buChar char="Ø"/>
            </a:pPr>
            <a:r>
              <a:rPr lang="id-ID" sz="1800" dirty="0" smtClean="0">
                <a:latin typeface="Calibri" pitchFamily="34" charset="0"/>
                <a:cs typeface="Calibri" pitchFamily="34" charset="0"/>
              </a:rPr>
              <a:t> </a:t>
            </a:r>
            <a:r>
              <a:rPr lang="id-ID" sz="1800" dirty="0">
                <a:latin typeface="Calibri" pitchFamily="34" charset="0"/>
                <a:cs typeface="Calibri" pitchFamily="34" charset="0"/>
              </a:rPr>
              <a:t>Kebijakan Optimalisasi Peran </a:t>
            </a:r>
            <a:r>
              <a:rPr lang="id-ID" sz="1800" i="1" dirty="0">
                <a:latin typeface="Calibri" pitchFamily="34" charset="0"/>
                <a:cs typeface="Calibri" pitchFamily="34" charset="0"/>
              </a:rPr>
              <a:t>Dryport</a:t>
            </a:r>
            <a:r>
              <a:rPr lang="en-US" sz="1800" dirty="0" smtClean="0">
                <a:latin typeface="Calibri" pitchFamily="34" charset="0"/>
                <a:cs typeface="Calibri" pitchFamily="34" charset="0"/>
              </a:rPr>
              <a:t>.</a:t>
            </a:r>
            <a:endParaRPr lang="id-ID" dirty="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28</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7757209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0" y="0"/>
            <a:ext cx="9906000" cy="838200"/>
          </a:xfrm>
          <a:noFill/>
          <a:ln>
            <a:noFill/>
          </a:ln>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III(B).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Penurunan Biaya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Logistik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Pelabuhan</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(1)</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28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
        <p:nvSpPr>
          <p:cNvPr id="425987" name="Rectangle 3"/>
          <p:cNvSpPr>
            <a:spLocks noGrp="1" noChangeArrowheads="1"/>
          </p:cNvSpPr>
          <p:nvPr>
            <p:ph idx="1"/>
          </p:nvPr>
        </p:nvSpPr>
        <p:spPr>
          <a:xfrm>
            <a:off x="427736" y="1219200"/>
            <a:ext cx="9097264" cy="5029200"/>
          </a:xfrm>
          <a:noFill/>
        </p:spPr>
        <p:txBody>
          <a:bodyPr>
            <a:noAutofit/>
          </a:bodyPr>
          <a:lstStyle/>
          <a:p>
            <a:pPr marL="457200" lvl="0" indent="-457200" algn="just">
              <a:buFont typeface="+mj-lt"/>
              <a:buAutoNum type="alphaUcPeriod"/>
            </a:pPr>
            <a:r>
              <a:rPr lang="id-ID" b="1" u="sng" dirty="0" smtClean="0">
                <a:solidFill>
                  <a:srgbClr val="C00000"/>
                </a:solidFill>
                <a:latin typeface="Calibri" pitchFamily="34" charset="0"/>
                <a:cs typeface="Calibri" pitchFamily="34" charset="0"/>
              </a:rPr>
              <a:t>Kebijakan Umum Penurunan Biaya Logistik</a:t>
            </a:r>
            <a:r>
              <a:rPr lang="en-US" b="1" u="sng" dirty="0" smtClean="0">
                <a:solidFill>
                  <a:srgbClr val="C00000"/>
                </a:solidFill>
                <a:latin typeface="Calibri" pitchFamily="34" charset="0"/>
                <a:cs typeface="Calibri" pitchFamily="34" charset="0"/>
              </a:rPr>
              <a:t>:</a:t>
            </a:r>
            <a:endParaRPr lang="id-ID" b="0" dirty="0">
              <a:solidFill>
                <a:srgbClr val="C00000"/>
              </a:solidFill>
              <a:latin typeface="Calibri" pitchFamily="34" charset="0"/>
              <a:cs typeface="Calibri" pitchFamily="34" charset="0"/>
            </a:endParaRPr>
          </a:p>
          <a:p>
            <a:pPr marL="441325" algn="just"/>
            <a:r>
              <a:rPr lang="en-US" dirty="0" smtClean="0">
                <a:latin typeface="Calibri" pitchFamily="34" charset="0"/>
                <a:cs typeface="Calibri" pitchFamily="34" charset="0"/>
              </a:rPr>
              <a:t>Pen</a:t>
            </a:r>
            <a:r>
              <a:rPr lang="id-ID" dirty="0" smtClean="0">
                <a:latin typeface="Calibri" pitchFamily="34" charset="0"/>
                <a:cs typeface="Calibri" pitchFamily="34" charset="0"/>
              </a:rPr>
              <a:t>urunan biaya </a:t>
            </a:r>
            <a:r>
              <a:rPr lang="id-ID" dirty="0">
                <a:latin typeface="Calibri" pitchFamily="34" charset="0"/>
                <a:cs typeface="Calibri" pitchFamily="34" charset="0"/>
              </a:rPr>
              <a:t>logistik </a:t>
            </a:r>
            <a:r>
              <a:rPr lang="en-US" dirty="0" err="1">
                <a:latin typeface="Calibri" pitchFamily="34" charset="0"/>
                <a:cs typeface="Calibri" pitchFamily="34" charset="0"/>
              </a:rPr>
              <a:t>menjadi</a:t>
            </a:r>
            <a:r>
              <a:rPr lang="en-US" dirty="0">
                <a:latin typeface="Calibri" pitchFamily="34" charset="0"/>
                <a:cs typeface="Calibri" pitchFamily="34" charset="0"/>
              </a:rPr>
              <a:t> </a:t>
            </a:r>
            <a:r>
              <a:rPr lang="en-US" dirty="0" err="1">
                <a:latin typeface="Calibri" pitchFamily="34" charset="0"/>
                <a:cs typeface="Calibri" pitchFamily="34" charset="0"/>
              </a:rPr>
              <a:t>landasan</a:t>
            </a:r>
            <a:r>
              <a:rPr lang="en-US" dirty="0">
                <a:latin typeface="Calibri" pitchFamily="34" charset="0"/>
                <a:cs typeface="Calibri" pitchFamily="34" charset="0"/>
              </a:rPr>
              <a:t> </a:t>
            </a:r>
            <a:r>
              <a:rPr lang="en-US" dirty="0" err="1">
                <a:latin typeface="Calibri" pitchFamily="34" charset="0"/>
                <a:cs typeface="Calibri" pitchFamily="34" charset="0"/>
              </a:rPr>
              <a:t>kebijakan</a:t>
            </a:r>
            <a:r>
              <a:rPr lang="en-US" dirty="0">
                <a:latin typeface="Calibri" pitchFamily="34" charset="0"/>
                <a:cs typeface="Calibri" pitchFamily="34" charset="0"/>
              </a:rPr>
              <a:t> </a:t>
            </a:r>
            <a:r>
              <a:rPr lang="en-US" dirty="0" err="1">
                <a:latin typeface="Calibri" pitchFamily="34" charset="0"/>
                <a:cs typeface="Calibri" pitchFamily="34" charset="0"/>
              </a:rPr>
              <a:t>ekonomi</a:t>
            </a:r>
            <a:r>
              <a:rPr lang="en-US" dirty="0">
                <a:latin typeface="Calibri" pitchFamily="34" charset="0"/>
                <a:cs typeface="Calibri" pitchFamily="34" charset="0"/>
              </a:rPr>
              <a:t> </a:t>
            </a:r>
            <a:r>
              <a:rPr lang="en-US" dirty="0" err="1">
                <a:latin typeface="Calibri" pitchFamily="34" charset="0"/>
                <a:cs typeface="Calibri" pitchFamily="34" charset="0"/>
              </a:rPr>
              <a:t>secara</a:t>
            </a:r>
            <a:r>
              <a:rPr lang="en-US" dirty="0">
                <a:latin typeface="Calibri" pitchFamily="34" charset="0"/>
                <a:cs typeface="Calibri" pitchFamily="34" charset="0"/>
              </a:rPr>
              <a:t> </a:t>
            </a:r>
            <a:r>
              <a:rPr lang="en-US" dirty="0" err="1">
                <a:latin typeface="Calibri" pitchFamily="34" charset="0"/>
                <a:cs typeface="Calibri" pitchFamily="34" charset="0"/>
              </a:rPr>
              <a:t>umum</a:t>
            </a:r>
            <a:r>
              <a:rPr lang="en-US" dirty="0">
                <a:latin typeface="Calibri" pitchFamily="34" charset="0"/>
                <a:cs typeface="Calibri" pitchFamily="34" charset="0"/>
              </a:rPr>
              <a:t>.</a:t>
            </a:r>
            <a:r>
              <a:rPr lang="id-ID" dirty="0">
                <a:latin typeface="Calibri" pitchFamily="34" charset="0"/>
                <a:cs typeface="Calibri" pitchFamily="34" charset="0"/>
              </a:rPr>
              <a:t> </a:t>
            </a:r>
            <a:endParaRPr lang="id-ID" dirty="0" smtClean="0">
              <a:latin typeface="Calibri" pitchFamily="34" charset="0"/>
              <a:cs typeface="Calibri" pitchFamily="34" charset="0"/>
            </a:endParaRPr>
          </a:p>
          <a:p>
            <a:pPr marL="441325" algn="just"/>
            <a:r>
              <a:rPr lang="en-US" dirty="0" err="1">
                <a:latin typeface="Calibri" pitchFamily="34" charset="0"/>
                <a:cs typeface="Calibri" pitchFamily="34" charset="0"/>
              </a:rPr>
              <a:t>Tahun</a:t>
            </a:r>
            <a:r>
              <a:rPr lang="en-US" dirty="0">
                <a:latin typeface="Calibri" pitchFamily="34" charset="0"/>
                <a:cs typeface="Calibri" pitchFamily="34" charset="0"/>
              </a:rPr>
              <a:t> 2010, </a:t>
            </a:r>
            <a:r>
              <a:rPr lang="en-US" dirty="0" err="1">
                <a:latin typeface="Calibri" pitchFamily="34" charset="0"/>
                <a:cs typeface="Calibri" pitchFamily="34" charset="0"/>
              </a:rPr>
              <a:t>Anggota</a:t>
            </a:r>
            <a:r>
              <a:rPr lang="en-US" dirty="0">
                <a:latin typeface="Calibri" pitchFamily="34" charset="0"/>
                <a:cs typeface="Calibri" pitchFamily="34" charset="0"/>
              </a:rPr>
              <a:t> APEC </a:t>
            </a:r>
            <a:r>
              <a:rPr lang="en-US" b="1" i="1" dirty="0">
                <a:solidFill>
                  <a:srgbClr val="C00000"/>
                </a:solidFill>
                <a:latin typeface="Calibri" pitchFamily="34" charset="0"/>
                <a:cs typeface="Calibri" pitchFamily="34" charset="0"/>
              </a:rPr>
              <a:t>agreed to adopt </a:t>
            </a:r>
            <a:r>
              <a:rPr lang="en-US" b="1" i="1" u="sng" dirty="0">
                <a:solidFill>
                  <a:srgbClr val="C00000"/>
                </a:solidFill>
                <a:latin typeface="Calibri" pitchFamily="34" charset="0"/>
                <a:cs typeface="Calibri" pitchFamily="34" charset="0"/>
              </a:rPr>
              <a:t>10 percent</a:t>
            </a:r>
            <a:r>
              <a:rPr lang="en-US" b="1" i="1" dirty="0">
                <a:solidFill>
                  <a:srgbClr val="C00000"/>
                </a:solidFill>
                <a:latin typeface="Calibri" pitchFamily="34" charset="0"/>
                <a:cs typeface="Calibri" pitchFamily="34" charset="0"/>
              </a:rPr>
              <a:t> as the overarching target for improving supply-chain performance in terms of </a:t>
            </a:r>
            <a:r>
              <a:rPr lang="en-US" b="1" i="1" u="sng" dirty="0">
                <a:solidFill>
                  <a:srgbClr val="C00000"/>
                </a:solidFill>
                <a:latin typeface="Calibri" pitchFamily="34" charset="0"/>
                <a:cs typeface="Calibri" pitchFamily="34" charset="0"/>
              </a:rPr>
              <a:t>time, cost and uncertainty by 2015</a:t>
            </a:r>
          </a:p>
          <a:p>
            <a:pPr marL="441325" algn="just"/>
            <a:r>
              <a:rPr lang="en-US" dirty="0" err="1">
                <a:latin typeface="Calibri" pitchFamily="34" charset="0"/>
                <a:cs typeface="Calibri" pitchFamily="34" charset="0"/>
              </a:rPr>
              <a:t>Cetak</a:t>
            </a:r>
            <a:r>
              <a:rPr lang="en-US" dirty="0">
                <a:latin typeface="Calibri" pitchFamily="34" charset="0"/>
                <a:cs typeface="Calibri" pitchFamily="34" charset="0"/>
              </a:rPr>
              <a:t> </a:t>
            </a:r>
            <a:r>
              <a:rPr lang="en-US" dirty="0" err="1">
                <a:latin typeface="Calibri" pitchFamily="34" charset="0"/>
                <a:cs typeface="Calibri" pitchFamily="34" charset="0"/>
              </a:rPr>
              <a:t>Biru</a:t>
            </a:r>
            <a:r>
              <a:rPr lang="en-US" dirty="0">
                <a:latin typeface="Calibri" pitchFamily="34" charset="0"/>
                <a:cs typeface="Calibri" pitchFamily="34" charset="0"/>
              </a:rPr>
              <a:t> </a:t>
            </a:r>
            <a:r>
              <a:rPr lang="en-US" dirty="0" err="1">
                <a:latin typeface="Calibri" pitchFamily="34" charset="0"/>
                <a:cs typeface="Calibri" pitchFamily="34" charset="0"/>
              </a:rPr>
              <a:t>Pengembangan</a:t>
            </a:r>
            <a:r>
              <a:rPr lang="en-US" dirty="0">
                <a:latin typeface="Calibri" pitchFamily="34" charset="0"/>
                <a:cs typeface="Calibri" pitchFamily="34" charset="0"/>
              </a:rPr>
              <a:t> </a:t>
            </a:r>
            <a:r>
              <a:rPr lang="en-US" dirty="0" err="1">
                <a:latin typeface="Calibri" pitchFamily="34" charset="0"/>
                <a:cs typeface="Calibri" pitchFamily="34" charset="0"/>
              </a:rPr>
              <a:t>Sislognas</a:t>
            </a:r>
            <a:r>
              <a:rPr lang="en-US" dirty="0">
                <a:latin typeface="Calibri" pitchFamily="34" charset="0"/>
                <a:cs typeface="Calibri" pitchFamily="34" charset="0"/>
              </a:rPr>
              <a:t> </a:t>
            </a:r>
            <a:r>
              <a:rPr lang="en-US" dirty="0" err="1">
                <a:latin typeface="Calibri" pitchFamily="34" charset="0"/>
                <a:cs typeface="Calibri" pitchFamily="34" charset="0"/>
              </a:rPr>
              <a:t>menetapkan</a:t>
            </a:r>
            <a:r>
              <a:rPr lang="en-US" dirty="0">
                <a:latin typeface="Calibri" pitchFamily="34" charset="0"/>
                <a:cs typeface="Calibri" pitchFamily="34" charset="0"/>
              </a:rPr>
              <a:t> </a:t>
            </a:r>
            <a:r>
              <a:rPr lang="en-US" dirty="0" err="1">
                <a:latin typeface="Calibri" pitchFamily="34" charset="0"/>
                <a:cs typeface="Calibri" pitchFamily="34" charset="0"/>
              </a:rPr>
              <a:t>bahwa</a:t>
            </a:r>
            <a:r>
              <a:rPr lang="en-US" dirty="0">
                <a:latin typeface="Calibri" pitchFamily="34" charset="0"/>
                <a:cs typeface="Calibri" pitchFamily="34" charset="0"/>
              </a:rPr>
              <a:t> </a:t>
            </a:r>
            <a:r>
              <a:rPr lang="en-US" dirty="0" err="1">
                <a:latin typeface="Calibri" pitchFamily="34" charset="0"/>
                <a:cs typeface="Calibri" pitchFamily="34" charset="0"/>
              </a:rPr>
              <a:t>pada</a:t>
            </a:r>
            <a:r>
              <a:rPr lang="en-US" dirty="0">
                <a:latin typeface="Calibri" pitchFamily="34" charset="0"/>
                <a:cs typeface="Calibri" pitchFamily="34" charset="0"/>
              </a:rPr>
              <a:t> </a:t>
            </a:r>
            <a:r>
              <a:rPr lang="en-US" dirty="0" err="1">
                <a:latin typeface="Calibri" pitchFamily="34" charset="0"/>
                <a:cs typeface="Calibri" pitchFamily="34" charset="0"/>
              </a:rPr>
              <a:t>periode</a:t>
            </a:r>
            <a:r>
              <a:rPr lang="en-US" dirty="0">
                <a:latin typeface="Calibri" pitchFamily="34" charset="0"/>
                <a:cs typeface="Calibri" pitchFamily="34" charset="0"/>
              </a:rPr>
              <a:t> 2011-2015 (</a:t>
            </a:r>
            <a:r>
              <a:rPr lang="en-US" dirty="0" err="1">
                <a:latin typeface="Calibri" pitchFamily="34" charset="0"/>
                <a:cs typeface="Calibri" pitchFamily="34" charset="0"/>
              </a:rPr>
              <a:t>Tahap</a:t>
            </a:r>
            <a:r>
              <a:rPr lang="en-US" dirty="0">
                <a:latin typeface="Calibri" pitchFamily="34" charset="0"/>
                <a:cs typeface="Calibri" pitchFamily="34" charset="0"/>
              </a:rPr>
              <a:t> I), </a:t>
            </a:r>
            <a:r>
              <a:rPr lang="en-US" dirty="0" err="1">
                <a:latin typeface="Calibri" pitchFamily="34" charset="0"/>
                <a:cs typeface="Calibri" pitchFamily="34" charset="0"/>
              </a:rPr>
              <a:t>penurunan</a:t>
            </a:r>
            <a:r>
              <a:rPr lang="en-US" dirty="0">
                <a:latin typeface="Calibri" pitchFamily="34" charset="0"/>
                <a:cs typeface="Calibri" pitchFamily="34" charset="0"/>
              </a:rPr>
              <a:t> </a:t>
            </a:r>
            <a:r>
              <a:rPr lang="en-US" dirty="0" err="1">
                <a:latin typeface="Calibri" pitchFamily="34" charset="0"/>
                <a:cs typeface="Calibri" pitchFamily="34" charset="0"/>
              </a:rPr>
              <a:t>biaya</a:t>
            </a:r>
            <a:r>
              <a:rPr lang="en-US" dirty="0">
                <a:latin typeface="Calibri" pitchFamily="34" charset="0"/>
                <a:cs typeface="Calibri" pitchFamily="34" charset="0"/>
              </a:rPr>
              <a:t>  </a:t>
            </a:r>
            <a:r>
              <a:rPr lang="en-US" dirty="0" err="1">
                <a:latin typeface="Calibri" pitchFamily="34" charset="0"/>
                <a:cs typeface="Calibri" pitchFamily="34" charset="0"/>
              </a:rPr>
              <a:t>logistik</a:t>
            </a:r>
            <a:r>
              <a:rPr lang="en-US" dirty="0">
                <a:latin typeface="Calibri" pitchFamily="34" charset="0"/>
                <a:cs typeface="Calibri" pitchFamily="34" charset="0"/>
              </a:rPr>
              <a:t> </a:t>
            </a:r>
            <a:r>
              <a:rPr lang="en-US" dirty="0" err="1">
                <a:latin typeface="Calibri" pitchFamily="34" charset="0"/>
                <a:cs typeface="Calibri" pitchFamily="34" charset="0"/>
              </a:rPr>
              <a:t>nasional</a:t>
            </a:r>
            <a:r>
              <a:rPr lang="en-US" dirty="0">
                <a:latin typeface="Calibri" pitchFamily="34" charset="0"/>
                <a:cs typeface="Calibri" pitchFamily="34" charset="0"/>
              </a:rPr>
              <a:t> </a:t>
            </a:r>
            <a:r>
              <a:rPr lang="en-US" dirty="0" err="1">
                <a:latin typeface="Calibri" pitchFamily="34" charset="0"/>
                <a:cs typeface="Calibri" pitchFamily="34" charset="0"/>
              </a:rPr>
              <a:t>terhadap</a:t>
            </a:r>
            <a:r>
              <a:rPr lang="en-US" dirty="0">
                <a:latin typeface="Calibri" pitchFamily="34" charset="0"/>
                <a:cs typeface="Calibri" pitchFamily="34" charset="0"/>
              </a:rPr>
              <a:t> PDB </a:t>
            </a:r>
            <a:r>
              <a:rPr lang="en-US" dirty="0" err="1">
                <a:latin typeface="Calibri" pitchFamily="34" charset="0"/>
                <a:cs typeface="Calibri" pitchFamily="34" charset="0"/>
              </a:rPr>
              <a:t>sebesar</a:t>
            </a:r>
            <a:r>
              <a:rPr lang="en-US" dirty="0">
                <a:latin typeface="Calibri" pitchFamily="34" charset="0"/>
                <a:cs typeface="Calibri" pitchFamily="34" charset="0"/>
              </a:rPr>
              <a:t> 3% </a:t>
            </a:r>
            <a:r>
              <a:rPr lang="en-US" dirty="0" err="1">
                <a:latin typeface="Calibri" pitchFamily="34" charset="0"/>
                <a:cs typeface="Calibri" pitchFamily="34" charset="0"/>
              </a:rPr>
              <a:t>pada</a:t>
            </a:r>
            <a:r>
              <a:rPr lang="en-US" dirty="0">
                <a:latin typeface="Calibri" pitchFamily="34" charset="0"/>
                <a:cs typeface="Calibri" pitchFamily="34" charset="0"/>
              </a:rPr>
              <a:t> </a:t>
            </a:r>
            <a:r>
              <a:rPr lang="en-US" dirty="0" err="1">
                <a:latin typeface="Calibri" pitchFamily="34" charset="0"/>
                <a:cs typeface="Calibri" pitchFamily="34" charset="0"/>
              </a:rPr>
              <a:t>tahun</a:t>
            </a:r>
            <a:r>
              <a:rPr lang="en-US" dirty="0">
                <a:latin typeface="Calibri" pitchFamily="34" charset="0"/>
                <a:cs typeface="Calibri" pitchFamily="34" charset="0"/>
              </a:rPr>
              <a:t> 2015 </a:t>
            </a:r>
            <a:r>
              <a:rPr lang="en-US" dirty="0" err="1">
                <a:latin typeface="Calibri" pitchFamily="34" charset="0"/>
                <a:cs typeface="Calibri" pitchFamily="34" charset="0"/>
              </a:rPr>
              <a:t>dibandingkan</a:t>
            </a:r>
            <a:r>
              <a:rPr lang="en-US" dirty="0">
                <a:latin typeface="Calibri" pitchFamily="34" charset="0"/>
                <a:cs typeface="Calibri" pitchFamily="34" charset="0"/>
              </a:rPr>
              <a:t> </a:t>
            </a:r>
            <a:r>
              <a:rPr lang="en-US" dirty="0" err="1">
                <a:latin typeface="Calibri" pitchFamily="34" charset="0"/>
                <a:cs typeface="Calibri" pitchFamily="34" charset="0"/>
              </a:rPr>
              <a:t>tahun</a:t>
            </a:r>
            <a:r>
              <a:rPr lang="en-US" dirty="0">
                <a:latin typeface="Calibri" pitchFamily="34" charset="0"/>
                <a:cs typeface="Calibri" pitchFamily="34" charset="0"/>
              </a:rPr>
              <a:t> 2011. </a:t>
            </a:r>
            <a:endParaRPr lang="id-ID" dirty="0" smtClean="0">
              <a:latin typeface="Calibri" pitchFamily="34" charset="0"/>
              <a:cs typeface="Calibri" pitchFamily="34" charset="0"/>
            </a:endParaRPr>
          </a:p>
          <a:p>
            <a:pPr marL="441325" algn="just"/>
            <a:r>
              <a:rPr lang="en-US" dirty="0" smtClean="0">
                <a:latin typeface="Calibri" pitchFamily="34" charset="0"/>
                <a:cs typeface="Calibri" pitchFamily="34" charset="0"/>
              </a:rPr>
              <a:t>Target </a:t>
            </a:r>
            <a:r>
              <a:rPr lang="en-US" dirty="0" err="1">
                <a:latin typeface="Calibri" pitchFamily="34" charset="0"/>
                <a:cs typeface="Calibri" pitchFamily="34" charset="0"/>
              </a:rPr>
              <a:t>utama</a:t>
            </a:r>
            <a:r>
              <a:rPr lang="en-US" dirty="0">
                <a:latin typeface="Calibri" pitchFamily="34" charset="0"/>
                <a:cs typeface="Calibri" pitchFamily="34" charset="0"/>
              </a:rPr>
              <a:t> </a:t>
            </a:r>
            <a:r>
              <a:rPr lang="en-US" dirty="0" err="1">
                <a:latin typeface="Calibri" pitchFamily="34" charset="0"/>
                <a:cs typeface="Calibri" pitchFamily="34" charset="0"/>
              </a:rPr>
              <a:t>adalah</a:t>
            </a:r>
            <a:r>
              <a:rPr lang="en-US" dirty="0">
                <a:latin typeface="Calibri" pitchFamily="34" charset="0"/>
                <a:cs typeface="Calibri" pitchFamily="34" charset="0"/>
              </a:rPr>
              <a:t> </a:t>
            </a:r>
            <a:r>
              <a:rPr lang="en-US" dirty="0" err="1">
                <a:latin typeface="Calibri" pitchFamily="34" charset="0"/>
                <a:cs typeface="Calibri" pitchFamily="34" charset="0"/>
              </a:rPr>
              <a:t>menurunkan</a:t>
            </a:r>
            <a:r>
              <a:rPr lang="en-US" dirty="0">
                <a:latin typeface="Calibri" pitchFamily="34" charset="0"/>
                <a:cs typeface="Calibri" pitchFamily="34" charset="0"/>
              </a:rPr>
              <a:t> </a:t>
            </a:r>
            <a:r>
              <a:rPr lang="en-US" dirty="0" err="1">
                <a:latin typeface="Calibri" pitchFamily="34" charset="0"/>
                <a:cs typeface="Calibri" pitchFamily="34" charset="0"/>
              </a:rPr>
              <a:t>biaya</a:t>
            </a:r>
            <a:r>
              <a:rPr lang="en-US" dirty="0">
                <a:latin typeface="Calibri" pitchFamily="34" charset="0"/>
                <a:cs typeface="Calibri" pitchFamily="34" charset="0"/>
              </a:rPr>
              <a:t> </a:t>
            </a:r>
            <a:r>
              <a:rPr lang="en-US" dirty="0" err="1">
                <a:latin typeface="Calibri" pitchFamily="34" charset="0"/>
                <a:cs typeface="Calibri" pitchFamily="34" charset="0"/>
              </a:rPr>
              <a:t>logistik</a:t>
            </a:r>
            <a:r>
              <a:rPr lang="en-US" dirty="0">
                <a:latin typeface="Calibri" pitchFamily="34" charset="0"/>
                <a:cs typeface="Calibri" pitchFamily="34" charset="0"/>
              </a:rPr>
              <a:t> di </a:t>
            </a:r>
            <a:r>
              <a:rPr lang="en-US" dirty="0" err="1">
                <a:latin typeface="Calibri" pitchFamily="34" charset="0"/>
                <a:cs typeface="Calibri" pitchFamily="34" charset="0"/>
              </a:rPr>
              <a:t>pelabuhan</a:t>
            </a:r>
            <a:r>
              <a:rPr lang="en-US" dirty="0">
                <a:latin typeface="Calibri" pitchFamily="34" charset="0"/>
                <a:cs typeface="Calibri" pitchFamily="34" charset="0"/>
              </a:rPr>
              <a:t>, </a:t>
            </a:r>
            <a:r>
              <a:rPr lang="en-US" dirty="0" err="1">
                <a:latin typeface="Calibri" pitchFamily="34" charset="0"/>
                <a:cs typeface="Calibri" pitchFamily="34" charset="0"/>
              </a:rPr>
              <a:t>karena</a:t>
            </a:r>
            <a:r>
              <a:rPr lang="en-US" dirty="0">
                <a:latin typeface="Calibri" pitchFamily="34" charset="0"/>
                <a:cs typeface="Calibri" pitchFamily="34" charset="0"/>
              </a:rPr>
              <a:t> </a:t>
            </a:r>
            <a:r>
              <a:rPr lang="en-US" dirty="0" err="1">
                <a:latin typeface="Calibri" pitchFamily="34" charset="0"/>
                <a:cs typeface="Calibri" pitchFamily="34" charset="0"/>
              </a:rPr>
              <a:t>biaya-biaya</a:t>
            </a:r>
            <a:r>
              <a:rPr lang="en-US" dirty="0">
                <a:latin typeface="Calibri" pitchFamily="34" charset="0"/>
                <a:cs typeface="Calibri" pitchFamily="34" charset="0"/>
              </a:rPr>
              <a:t> </a:t>
            </a:r>
            <a:r>
              <a:rPr lang="id-ID" dirty="0" smtClean="0">
                <a:latin typeface="Calibri" pitchFamily="34" charset="0"/>
                <a:cs typeface="Calibri" pitchFamily="34" charset="0"/>
              </a:rPr>
              <a:t> jasa </a:t>
            </a:r>
            <a:r>
              <a:rPr lang="en-US" dirty="0" smtClean="0">
                <a:latin typeface="Calibri" pitchFamily="34" charset="0"/>
                <a:cs typeface="Calibri" pitchFamily="34" charset="0"/>
              </a:rPr>
              <a:t>di </a:t>
            </a:r>
            <a:r>
              <a:rPr lang="en-US" dirty="0" err="1">
                <a:latin typeface="Calibri" pitchFamily="34" charset="0"/>
                <a:cs typeface="Calibri" pitchFamily="34" charset="0"/>
              </a:rPr>
              <a:t>pelabuhan</a:t>
            </a:r>
            <a:r>
              <a:rPr lang="en-US" dirty="0">
                <a:latin typeface="Calibri" pitchFamily="34" charset="0"/>
                <a:cs typeface="Calibri" pitchFamily="34" charset="0"/>
              </a:rPr>
              <a:t> </a:t>
            </a:r>
            <a:r>
              <a:rPr lang="en-US" dirty="0" err="1">
                <a:latin typeface="Calibri" pitchFamily="34" charset="0"/>
                <a:cs typeface="Calibri" pitchFamily="34" charset="0"/>
              </a:rPr>
              <a:t>memiliki</a:t>
            </a:r>
            <a:r>
              <a:rPr lang="en-US" dirty="0">
                <a:latin typeface="Calibri" pitchFamily="34" charset="0"/>
                <a:cs typeface="Calibri" pitchFamily="34" charset="0"/>
              </a:rPr>
              <a:t> </a:t>
            </a:r>
            <a:r>
              <a:rPr lang="en-US" dirty="0" err="1">
                <a:latin typeface="Calibri" pitchFamily="34" charset="0"/>
                <a:cs typeface="Calibri" pitchFamily="34" charset="0"/>
              </a:rPr>
              <a:t>konstribusi</a:t>
            </a:r>
            <a:r>
              <a:rPr lang="en-US" dirty="0">
                <a:latin typeface="Calibri" pitchFamily="34" charset="0"/>
                <a:cs typeface="Calibri" pitchFamily="34" charset="0"/>
              </a:rPr>
              <a:t> yang </a:t>
            </a:r>
            <a:r>
              <a:rPr lang="en-US" dirty="0" err="1">
                <a:latin typeface="Calibri" pitchFamily="34" charset="0"/>
                <a:cs typeface="Calibri" pitchFamily="34" charset="0"/>
              </a:rPr>
              <a:t>signifikan</a:t>
            </a:r>
            <a:r>
              <a:rPr lang="en-US" dirty="0">
                <a:latin typeface="Calibri" pitchFamily="34" charset="0"/>
                <a:cs typeface="Calibri" pitchFamily="34" charset="0"/>
              </a:rPr>
              <a:t> </a:t>
            </a:r>
            <a:r>
              <a:rPr lang="en-US" dirty="0" err="1">
                <a:latin typeface="Calibri" pitchFamily="34" charset="0"/>
                <a:cs typeface="Calibri" pitchFamily="34" charset="0"/>
              </a:rPr>
              <a:t>dari</a:t>
            </a:r>
            <a:r>
              <a:rPr lang="en-US" dirty="0">
                <a:latin typeface="Calibri" pitchFamily="34" charset="0"/>
                <a:cs typeface="Calibri" pitchFamily="34" charset="0"/>
              </a:rPr>
              <a:t> </a:t>
            </a:r>
            <a:r>
              <a:rPr lang="en-US" dirty="0" err="1">
                <a:latin typeface="Calibri" pitchFamily="34" charset="0"/>
                <a:cs typeface="Calibri" pitchFamily="34" charset="0"/>
              </a:rPr>
              <a:t>keseluruhan</a:t>
            </a:r>
            <a:r>
              <a:rPr lang="en-US" dirty="0">
                <a:latin typeface="Calibri" pitchFamily="34" charset="0"/>
                <a:cs typeface="Calibri" pitchFamily="34" charset="0"/>
              </a:rPr>
              <a:t> </a:t>
            </a:r>
            <a:r>
              <a:rPr lang="en-US" dirty="0" err="1">
                <a:latin typeface="Calibri" pitchFamily="34" charset="0"/>
                <a:cs typeface="Calibri" pitchFamily="34" charset="0"/>
              </a:rPr>
              <a:t>biaya</a:t>
            </a:r>
            <a:r>
              <a:rPr lang="en-US" dirty="0">
                <a:latin typeface="Calibri" pitchFamily="34" charset="0"/>
                <a:cs typeface="Calibri" pitchFamily="34" charset="0"/>
              </a:rPr>
              <a:t> </a:t>
            </a:r>
            <a:r>
              <a:rPr lang="en-US" dirty="0" err="1">
                <a:latin typeface="Calibri" pitchFamily="34" charset="0"/>
                <a:cs typeface="Calibri" pitchFamily="34" charset="0"/>
              </a:rPr>
              <a:t>logistik</a:t>
            </a:r>
            <a:r>
              <a:rPr lang="en-US" dirty="0" smtClean="0">
                <a:latin typeface="Calibri" pitchFamily="34" charset="0"/>
                <a:cs typeface="Calibri" pitchFamily="34" charset="0"/>
              </a:rPr>
              <a:t>.</a:t>
            </a:r>
            <a:endParaRPr lang="id-ID" dirty="0" smtClean="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29</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92244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099550" cy="1295400"/>
          </a:xfrm>
          <a:solidFill>
            <a:schemeClr val="tx2"/>
          </a:solidFill>
        </p:spPr>
        <p:txBody>
          <a:bodyPr/>
          <a:lstStyle/>
          <a:p>
            <a:pPr marL="627063" indent="-450850" algn="just">
              <a:defRPr/>
            </a:pPr>
            <a:r>
              <a:rPr lang="id-ID" sz="2800" b="1" smtClean="0">
                <a:solidFill>
                  <a:schemeClr val="bg1"/>
                </a:solidFill>
              </a:rPr>
              <a:t>I.  Cetak </a:t>
            </a:r>
            <a:r>
              <a:rPr lang="id-ID" sz="2800" b="1" dirty="0" smtClean="0">
                <a:solidFill>
                  <a:schemeClr val="bg1"/>
                </a:solidFill>
              </a:rPr>
              <a:t>Biru, Kedudukan dan Peran </a:t>
            </a:r>
            <a:r>
              <a:rPr lang="id-ID" sz="2800" b="1" smtClean="0">
                <a:solidFill>
                  <a:schemeClr val="bg1"/>
                </a:solidFill>
              </a:rPr>
              <a:t>Tim  Kerja </a:t>
            </a:r>
            <a:r>
              <a:rPr lang="id-ID" sz="2800" b="1" dirty="0" smtClean="0">
                <a:solidFill>
                  <a:schemeClr val="bg1"/>
                </a:solidFill>
              </a:rPr>
              <a:t>Pengembangan Sislognas</a:t>
            </a:r>
          </a:p>
        </p:txBody>
      </p:sp>
    </p:spTree>
    <p:extLst>
      <p:ext uri="{BB962C8B-B14F-4D97-AF65-F5344CB8AC3E}">
        <p14:creationId xmlns:p14="http://schemas.microsoft.com/office/powerpoint/2010/main" val="10376499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a:xfrm>
            <a:off x="427736" y="1174835"/>
            <a:ext cx="8893749" cy="6140365"/>
          </a:xfrm>
          <a:noFill/>
        </p:spPr>
        <p:txBody>
          <a:bodyPr>
            <a:noAutofit/>
          </a:bodyPr>
          <a:lstStyle/>
          <a:p>
            <a:pPr marL="457200" lvl="0" indent="-457200" algn="just">
              <a:buFont typeface="+mj-lt"/>
              <a:buAutoNum type="alphaUcPeriod" startAt="2"/>
            </a:pPr>
            <a:r>
              <a:rPr lang="id-ID" b="1" u="sng" dirty="0" smtClean="0">
                <a:solidFill>
                  <a:srgbClr val="C00000"/>
                </a:solidFill>
                <a:latin typeface="Calibri" pitchFamily="34" charset="0"/>
                <a:cs typeface="Calibri" pitchFamily="34" charset="0"/>
              </a:rPr>
              <a:t>Masalah Utama Tingginya Biaya Logistik di </a:t>
            </a:r>
            <a:r>
              <a:rPr lang="id-ID" b="1" u="sng" smtClean="0">
                <a:solidFill>
                  <a:srgbClr val="C00000"/>
                </a:solidFill>
                <a:latin typeface="Calibri" pitchFamily="34" charset="0"/>
                <a:cs typeface="Calibri" pitchFamily="34" charset="0"/>
              </a:rPr>
              <a:t>Pelabuhan</a:t>
            </a:r>
            <a:r>
              <a:rPr lang="en-US" b="1" u="sng" smtClean="0">
                <a:solidFill>
                  <a:srgbClr val="C00000"/>
                </a:solidFill>
                <a:latin typeface="Calibri" pitchFamily="34" charset="0"/>
                <a:cs typeface="Calibri" pitchFamily="34" charset="0"/>
              </a:rPr>
              <a:t>:</a:t>
            </a:r>
            <a:endParaRPr lang="id-ID" b="1" u="sng" smtClean="0">
              <a:solidFill>
                <a:srgbClr val="C00000"/>
              </a:solidFill>
              <a:latin typeface="Calibri" pitchFamily="34" charset="0"/>
              <a:cs typeface="Calibri" pitchFamily="34" charset="0"/>
            </a:endParaRPr>
          </a:p>
          <a:p>
            <a:pPr marL="457200" lvl="0" indent="-457200" algn="just">
              <a:buFont typeface="+mj-lt"/>
              <a:buAutoNum type="alphaUcPeriod" startAt="2"/>
            </a:pPr>
            <a:endParaRPr lang="id-ID" sz="100" b="1" dirty="0">
              <a:solidFill>
                <a:srgbClr val="C00000"/>
              </a:solidFill>
              <a:latin typeface="Calibri" pitchFamily="34" charset="0"/>
              <a:cs typeface="Calibri" pitchFamily="34" charset="0"/>
            </a:endParaRPr>
          </a:p>
          <a:p>
            <a:pPr marL="457200" lvl="0" indent="-457200" algn="just">
              <a:spcBef>
                <a:spcPts val="0"/>
              </a:spcBef>
              <a:buFont typeface="+mj-lt"/>
              <a:buAutoNum type="arabicPeriod"/>
            </a:pPr>
            <a:r>
              <a:rPr lang="id-ID" sz="1800" b="1" dirty="0" smtClean="0">
                <a:latin typeface="Calibri" pitchFamily="34" charset="0"/>
                <a:cs typeface="Calibri" pitchFamily="34" charset="0"/>
              </a:rPr>
              <a:t>Tidak </a:t>
            </a:r>
            <a:r>
              <a:rPr lang="id-ID" sz="1800" b="1" dirty="0">
                <a:latin typeface="Calibri" pitchFamily="34" charset="0"/>
                <a:cs typeface="Calibri" pitchFamily="34" charset="0"/>
              </a:rPr>
              <a:t>adanya  </a:t>
            </a:r>
            <a:r>
              <a:rPr lang="id-ID" sz="1800" b="1" i="1" dirty="0">
                <a:latin typeface="Calibri" pitchFamily="34" charset="0"/>
                <a:cs typeface="Calibri" pitchFamily="34" charset="0"/>
              </a:rPr>
              <a:t>benchmarking</a:t>
            </a:r>
            <a:r>
              <a:rPr lang="id-ID" sz="1800" b="1" dirty="0">
                <a:latin typeface="Calibri" pitchFamily="34" charset="0"/>
                <a:cs typeface="Calibri" pitchFamily="34" charset="0"/>
              </a:rPr>
              <a:t>  yang jelas dalam penetapan Struktur Tarif Jasa Kepelabuhanan, dan indikasi/kecenderungan adanya praktek kartel. </a:t>
            </a:r>
            <a:endParaRPr lang="id-ID" sz="1800" b="1" dirty="0" smtClean="0">
              <a:latin typeface="Calibri" pitchFamily="34" charset="0"/>
              <a:cs typeface="Calibri" pitchFamily="34" charset="0"/>
            </a:endParaRPr>
          </a:p>
          <a:p>
            <a:pPr marL="900113" lvl="1" indent="-449263" algn="just">
              <a:spcBef>
                <a:spcPts val="0"/>
              </a:spcBef>
              <a:buFont typeface="Wingdings" pitchFamily="2" charset="2"/>
              <a:buChar char="Ø"/>
            </a:pPr>
            <a:r>
              <a:rPr lang="id-ID" sz="1800" dirty="0" smtClean="0">
                <a:latin typeface="Calibri" pitchFamily="34" charset="0"/>
                <a:cs typeface="Calibri" pitchFamily="34" charset="0"/>
              </a:rPr>
              <a:t>Saat </a:t>
            </a:r>
            <a:r>
              <a:rPr lang="id-ID" sz="1800" dirty="0">
                <a:latin typeface="Calibri" pitchFamily="34" charset="0"/>
                <a:cs typeface="Calibri" pitchFamily="34" charset="0"/>
              </a:rPr>
              <a:t>ini penentuan sistem pengenaan tarif batas atas ditetapkan berdasarkan kesepakatan antara beberapa asosiasi penyedia jasa di pelabuhan dengan asosiasi pengguna jasa, tanpa didasari </a:t>
            </a:r>
            <a:r>
              <a:rPr lang="id-ID" sz="1800" i="1" dirty="0">
                <a:latin typeface="Calibri" pitchFamily="34" charset="0"/>
                <a:cs typeface="Calibri" pitchFamily="34" charset="0"/>
              </a:rPr>
              <a:t>benchmarking</a:t>
            </a:r>
            <a:r>
              <a:rPr lang="id-ID" sz="1800" dirty="0">
                <a:latin typeface="Calibri" pitchFamily="34" charset="0"/>
                <a:cs typeface="Calibri" pitchFamily="34" charset="0"/>
              </a:rPr>
              <a:t> yang jelas. Hasil </a:t>
            </a:r>
            <a:r>
              <a:rPr lang="id-ID" sz="1800" dirty="0" smtClean="0">
                <a:latin typeface="Calibri" pitchFamily="34" charset="0"/>
                <a:cs typeface="Calibri" pitchFamily="34" charset="0"/>
              </a:rPr>
              <a:t>kesepakatan, </a:t>
            </a:r>
            <a:r>
              <a:rPr lang="id-ID" sz="1800" dirty="0">
                <a:latin typeface="Calibri" pitchFamily="34" charset="0"/>
                <a:cs typeface="Calibri" pitchFamily="34" charset="0"/>
              </a:rPr>
              <a:t>selanjutnya ditetapkan dengan keputusan Dirjen Perhubungan </a:t>
            </a:r>
            <a:r>
              <a:rPr lang="id-ID" sz="1800" dirty="0" smtClean="0">
                <a:latin typeface="Calibri" pitchFamily="34" charset="0"/>
                <a:cs typeface="Calibri" pitchFamily="34" charset="0"/>
              </a:rPr>
              <a:t>Laut</a:t>
            </a:r>
            <a:r>
              <a:rPr lang="id-ID" sz="1800" dirty="0">
                <a:latin typeface="Calibri" pitchFamily="34" charset="0"/>
                <a:cs typeface="Calibri" pitchFamily="34" charset="0"/>
              </a:rPr>
              <a:t>. </a:t>
            </a:r>
            <a:endParaRPr lang="id-ID" sz="1800" dirty="0" smtClean="0">
              <a:latin typeface="Calibri" pitchFamily="34" charset="0"/>
              <a:cs typeface="Calibri" pitchFamily="34" charset="0"/>
            </a:endParaRPr>
          </a:p>
          <a:p>
            <a:pPr marL="450850" indent="-393700" algn="just">
              <a:spcBef>
                <a:spcPts val="0"/>
              </a:spcBef>
              <a:buFont typeface="+mj-lt"/>
              <a:buAutoNum type="arabicPeriod"/>
            </a:pPr>
            <a:r>
              <a:rPr lang="id-ID" sz="1800" b="1" dirty="0" smtClean="0">
                <a:latin typeface="Calibri" pitchFamily="34" charset="0"/>
                <a:cs typeface="Calibri" pitchFamily="34" charset="0"/>
              </a:rPr>
              <a:t>Kurang </a:t>
            </a:r>
            <a:r>
              <a:rPr lang="id-ID" sz="1800" b="1" dirty="0">
                <a:latin typeface="Calibri" pitchFamily="34" charset="0"/>
                <a:cs typeface="Calibri" pitchFamily="34" charset="0"/>
              </a:rPr>
              <a:t>memadainya Infrastruktur </a:t>
            </a:r>
            <a:r>
              <a:rPr lang="id-ID" sz="1800" b="1" dirty="0" smtClean="0">
                <a:latin typeface="Calibri" pitchFamily="34" charset="0"/>
                <a:cs typeface="Calibri" pitchFamily="34" charset="0"/>
              </a:rPr>
              <a:t>Pelabuhan</a:t>
            </a:r>
            <a:r>
              <a:rPr lang="id-ID" sz="1800" dirty="0" smtClean="0">
                <a:latin typeface="Calibri" pitchFamily="34" charset="0"/>
                <a:cs typeface="Calibri" pitchFamily="34" charset="0"/>
              </a:rPr>
              <a:t>: menyebabkan rendahnya </a:t>
            </a:r>
            <a:r>
              <a:rPr lang="id-ID" sz="1800" dirty="0">
                <a:latin typeface="Calibri" pitchFamily="34" charset="0"/>
                <a:cs typeface="Calibri" pitchFamily="34" charset="0"/>
              </a:rPr>
              <a:t>produktivitas </a:t>
            </a:r>
            <a:r>
              <a:rPr lang="id-ID" sz="1800" dirty="0" smtClean="0">
                <a:latin typeface="Calibri" pitchFamily="34" charset="0"/>
                <a:cs typeface="Calibri" pitchFamily="34" charset="0"/>
              </a:rPr>
              <a:t>yang berakibat lamanya </a:t>
            </a:r>
            <a:r>
              <a:rPr lang="id-ID" sz="1800" i="1" dirty="0">
                <a:latin typeface="Calibri" pitchFamily="34" charset="0"/>
                <a:cs typeface="Calibri" pitchFamily="34" charset="0"/>
              </a:rPr>
              <a:t>dwelling time</a:t>
            </a:r>
            <a:r>
              <a:rPr lang="id-ID" sz="1800" dirty="0">
                <a:latin typeface="Calibri" pitchFamily="34" charset="0"/>
                <a:cs typeface="Calibri" pitchFamily="34" charset="0"/>
              </a:rPr>
              <a:t> atau waktu kapal sandar di pelabuhan.</a:t>
            </a:r>
          </a:p>
          <a:p>
            <a:pPr marL="457200" lvl="0" indent="-457200" algn="just">
              <a:spcBef>
                <a:spcPts val="0"/>
              </a:spcBef>
              <a:buFont typeface="+mj-lt"/>
              <a:buAutoNum type="arabicPeriod"/>
            </a:pPr>
            <a:r>
              <a:rPr lang="id-ID" sz="1800" b="1" dirty="0" smtClean="0">
                <a:latin typeface="Calibri" pitchFamily="34" charset="0"/>
                <a:cs typeface="Calibri" pitchFamily="34" charset="0"/>
              </a:rPr>
              <a:t>Kurangnya Persaingan Usaha Terminal Operator.</a:t>
            </a:r>
            <a:r>
              <a:rPr lang="id-ID" sz="1800" dirty="0" smtClean="0">
                <a:latin typeface="Calibri" pitchFamily="34" charset="0"/>
                <a:cs typeface="Calibri" pitchFamily="34" charset="0"/>
              </a:rPr>
              <a:t> </a:t>
            </a:r>
          </a:p>
          <a:p>
            <a:pPr marL="900113" lvl="1" indent="-449263" algn="just">
              <a:spcBef>
                <a:spcPts val="0"/>
              </a:spcBef>
              <a:buFont typeface="Wingdings" pitchFamily="2" charset="2"/>
              <a:buChar char="Ø"/>
            </a:pPr>
            <a:r>
              <a:rPr lang="id-ID" sz="1800" dirty="0" smtClean="0">
                <a:latin typeface="Calibri" pitchFamily="34" charset="0"/>
                <a:cs typeface="Calibri" pitchFamily="34" charset="0"/>
              </a:rPr>
              <a:t>Sebagian besar  Terminal Pelabuhan sampai operator gudang saat ini sebagian besar dikelola oleh PT. Pelindo, yang menyebabkan tidak ada persaingan pelayanan  antara terminal operator. </a:t>
            </a:r>
          </a:p>
          <a:p>
            <a:pPr marL="457200" indent="-457200" algn="just">
              <a:spcBef>
                <a:spcPts val="0"/>
              </a:spcBef>
              <a:buFont typeface="+mj-lt"/>
              <a:buAutoNum type="arabicPeriod"/>
            </a:pPr>
            <a:r>
              <a:rPr lang="id-ID" sz="1800" b="1" dirty="0" smtClean="0">
                <a:latin typeface="Calibri" pitchFamily="34" charset="0"/>
                <a:cs typeface="Calibri" pitchFamily="34" charset="0"/>
              </a:rPr>
              <a:t>Penerapan </a:t>
            </a:r>
            <a:r>
              <a:rPr lang="id-ID" sz="1800" b="1" dirty="0">
                <a:latin typeface="Calibri" pitchFamily="34" charset="0"/>
                <a:cs typeface="Calibri" pitchFamily="34" charset="0"/>
              </a:rPr>
              <a:t>ICT yang terbatas:</a:t>
            </a:r>
            <a:r>
              <a:rPr lang="id-ID" sz="1800" dirty="0">
                <a:latin typeface="Calibri" pitchFamily="34" charset="0"/>
                <a:cs typeface="Calibri" pitchFamily="34" charset="0"/>
              </a:rPr>
              <a:t>  </a:t>
            </a:r>
            <a:endParaRPr lang="id-ID" sz="1800" dirty="0" smtClean="0">
              <a:latin typeface="Calibri" pitchFamily="34" charset="0"/>
              <a:cs typeface="Calibri" pitchFamily="34" charset="0"/>
            </a:endParaRPr>
          </a:p>
          <a:p>
            <a:pPr marL="900113" lvl="1" indent="-449263" algn="just">
              <a:spcBef>
                <a:spcPts val="0"/>
              </a:spcBef>
              <a:buFont typeface="Wingdings" pitchFamily="2" charset="2"/>
              <a:buChar char="Ø"/>
            </a:pPr>
            <a:r>
              <a:rPr lang="id-ID" sz="1800" dirty="0" smtClean="0">
                <a:latin typeface="Calibri" pitchFamily="34" charset="0"/>
                <a:cs typeface="Calibri" pitchFamily="34" charset="0"/>
              </a:rPr>
              <a:t>Saat </a:t>
            </a:r>
            <a:r>
              <a:rPr lang="id-ID" sz="1800" dirty="0">
                <a:latin typeface="Calibri" pitchFamily="34" charset="0"/>
                <a:cs typeface="Calibri" pitchFamily="34" charset="0"/>
              </a:rPr>
              <a:t>ini di Pelabuhan Tanjung Priok baru JICT dan PT. KOJA saja yang menyediakan pelayanan elektornik kepada pengguna jasa untuk melakukan </a:t>
            </a:r>
            <a:r>
              <a:rPr lang="id-ID" sz="1800" i="1" dirty="0">
                <a:latin typeface="Calibri" pitchFamily="34" charset="0"/>
                <a:cs typeface="Calibri" pitchFamily="34" charset="0"/>
              </a:rPr>
              <a:t>container tracking</a:t>
            </a:r>
            <a:r>
              <a:rPr lang="id-ID" sz="1800" dirty="0">
                <a:latin typeface="Calibri" pitchFamily="34" charset="0"/>
                <a:cs typeface="Calibri" pitchFamily="34" charset="0"/>
              </a:rPr>
              <a:t>. </a:t>
            </a: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30</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2"/>
          <p:cNvSpPr>
            <a:spLocks noGrp="1" noChangeArrowheads="1"/>
          </p:cNvSpPr>
          <p:nvPr>
            <p:ph type="title"/>
          </p:nvPr>
        </p:nvSpPr>
        <p:spPr>
          <a:xfrm>
            <a:off x="0" y="0"/>
            <a:ext cx="9906000" cy="838200"/>
          </a:xfrm>
          <a:noFill/>
          <a:ln>
            <a:noFill/>
          </a:ln>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III(B).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Penurunan Biaya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Logistik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Pelabuhan</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28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769544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a:xfrm>
            <a:off x="432115" y="1171060"/>
            <a:ext cx="8940485" cy="5671174"/>
          </a:xfrm>
          <a:noFill/>
        </p:spPr>
        <p:txBody>
          <a:bodyPr>
            <a:noAutofit/>
          </a:bodyPr>
          <a:lstStyle/>
          <a:p>
            <a:pPr lvl="0" algn="just"/>
            <a:r>
              <a:rPr lang="id-ID" sz="2400" smtClean="0">
                <a:solidFill>
                  <a:srgbClr val="C00000"/>
                </a:solidFill>
                <a:latin typeface="Calibri" pitchFamily="34" charset="0"/>
                <a:cs typeface="Calibri" pitchFamily="34" charset="0"/>
              </a:rPr>
              <a:t>C.   </a:t>
            </a:r>
            <a:r>
              <a:rPr lang="en-US" sz="2400" u="sng" smtClean="0">
                <a:solidFill>
                  <a:srgbClr val="C00000"/>
                </a:solidFill>
                <a:latin typeface="Calibri" pitchFamily="34" charset="0"/>
                <a:cs typeface="Calibri" pitchFamily="34" charset="0"/>
              </a:rPr>
              <a:t>Perkembangan</a:t>
            </a:r>
            <a:r>
              <a:rPr lang="id-ID" sz="2400" dirty="0">
                <a:solidFill>
                  <a:srgbClr val="C00000"/>
                </a:solidFill>
                <a:latin typeface="Calibri" pitchFamily="34" charset="0"/>
                <a:cs typeface="Calibri" pitchFamily="34" charset="0"/>
              </a:rPr>
              <a:t>:</a:t>
            </a:r>
          </a:p>
          <a:p>
            <a:pPr marL="450850" lvl="0" algn="just"/>
            <a:r>
              <a:rPr lang="en-US" b="0" dirty="0" err="1">
                <a:latin typeface="Calibri" pitchFamily="34" charset="0"/>
                <a:cs typeface="Calibri" pitchFamily="34" charset="0"/>
              </a:rPr>
              <a:t>Telah</a:t>
            </a:r>
            <a:r>
              <a:rPr lang="en-US" b="0" dirty="0">
                <a:latin typeface="Calibri" pitchFamily="34" charset="0"/>
                <a:cs typeface="Calibri" pitchFamily="34" charset="0"/>
              </a:rPr>
              <a:t> </a:t>
            </a:r>
            <a:r>
              <a:rPr lang="en-US" b="0" dirty="0" err="1">
                <a:latin typeface="Calibri" pitchFamily="34" charset="0"/>
                <a:cs typeface="Calibri" pitchFamily="34" charset="0"/>
              </a:rPr>
              <a:t>dilakukan</a:t>
            </a:r>
            <a:r>
              <a:rPr lang="id-ID" b="0" dirty="0">
                <a:latin typeface="Calibri" pitchFamily="34" charset="0"/>
                <a:cs typeface="Calibri" pitchFamily="34" charset="0"/>
              </a:rPr>
              <a:t> beberapa </a:t>
            </a:r>
            <a:r>
              <a:rPr lang="id-ID" b="0" dirty="0" smtClean="0">
                <a:latin typeface="Calibri" pitchFamily="34" charset="0"/>
                <a:cs typeface="Calibri" pitchFamily="34" charset="0"/>
              </a:rPr>
              <a:t>kali pertemuan </a:t>
            </a:r>
            <a:r>
              <a:rPr lang="id-ID" b="0" dirty="0">
                <a:latin typeface="Calibri" pitchFamily="34" charset="0"/>
                <a:cs typeface="Calibri" pitchFamily="34" charset="0"/>
              </a:rPr>
              <a:t>dengan kementerian</a:t>
            </a:r>
            <a:r>
              <a:rPr lang="id-ID" b="0" dirty="0" smtClean="0">
                <a:latin typeface="Calibri" pitchFamily="34" charset="0"/>
                <a:cs typeface="Calibri" pitchFamily="34" charset="0"/>
              </a:rPr>
              <a:t>/-lembaga </a:t>
            </a:r>
            <a:r>
              <a:rPr lang="id-ID" b="0" dirty="0">
                <a:latin typeface="Calibri" pitchFamily="34" charset="0"/>
                <a:cs typeface="Calibri" pitchFamily="34" charset="0"/>
              </a:rPr>
              <a:t>dan asosiasi terkait untuk membahas langkah dan upaya penurunan biaya logistik di pelabuhan</a:t>
            </a:r>
            <a:r>
              <a:rPr lang="id-ID" b="0" dirty="0" smtClean="0">
                <a:latin typeface="Calibri" pitchFamily="34" charset="0"/>
                <a:cs typeface="Calibri" pitchFamily="34" charset="0"/>
              </a:rPr>
              <a:t>.</a:t>
            </a:r>
          </a:p>
          <a:p>
            <a:pPr marL="450850" lvl="0" algn="just"/>
            <a:endParaRPr lang="id-ID" sz="700" b="0" smtClean="0">
              <a:latin typeface="Calibri" pitchFamily="34" charset="0"/>
              <a:cs typeface="Calibri" pitchFamily="34" charset="0"/>
            </a:endParaRPr>
          </a:p>
          <a:p>
            <a:pPr marL="450850" lvl="0" algn="just"/>
            <a:r>
              <a:rPr lang="id-ID" b="0" smtClean="0">
                <a:latin typeface="Calibri" pitchFamily="34" charset="0"/>
                <a:cs typeface="Calibri" pitchFamily="34" charset="0"/>
              </a:rPr>
              <a:t>Telah </a:t>
            </a:r>
            <a:r>
              <a:rPr lang="id-ID" b="0" dirty="0">
                <a:latin typeface="Calibri" pitchFamily="34" charset="0"/>
                <a:cs typeface="Calibri" pitchFamily="34" charset="0"/>
              </a:rPr>
              <a:t>diluncurkan uji coba  </a:t>
            </a:r>
            <a:r>
              <a:rPr lang="id-ID" b="0" i="1" dirty="0">
                <a:latin typeface="Calibri" pitchFamily="34" charset="0"/>
                <a:cs typeface="Calibri" pitchFamily="34" charset="0"/>
              </a:rPr>
              <a:t>I-Care</a:t>
            </a:r>
            <a:r>
              <a:rPr lang="id-ID" b="0" dirty="0">
                <a:latin typeface="Calibri" pitchFamily="34" charset="0"/>
                <a:cs typeface="Calibri" pitchFamily="34" charset="0"/>
              </a:rPr>
              <a:t>  </a:t>
            </a:r>
            <a:r>
              <a:rPr lang="en-US" b="0" dirty="0">
                <a:latin typeface="Calibri" pitchFamily="34" charset="0"/>
                <a:cs typeface="Calibri" pitchFamily="34" charset="0"/>
              </a:rPr>
              <a:t>(</a:t>
            </a:r>
            <a:r>
              <a:rPr lang="en-US" b="0" i="1" dirty="0">
                <a:latin typeface="Calibri" pitchFamily="34" charset="0"/>
                <a:cs typeface="Calibri" pitchFamily="34" charset="0"/>
              </a:rPr>
              <a:t>Integrated Cargo Release System – </a:t>
            </a:r>
            <a:r>
              <a:rPr lang="en-US" b="0" i="1" dirty="0" err="1">
                <a:latin typeface="Calibri" pitchFamily="34" charset="0"/>
                <a:cs typeface="Calibri" pitchFamily="34" charset="0"/>
              </a:rPr>
              <a:t>Cargolink</a:t>
            </a:r>
            <a:r>
              <a:rPr lang="id-ID" b="0" dirty="0">
                <a:latin typeface="Calibri" pitchFamily="34" charset="0"/>
                <a:cs typeface="Calibri" pitchFamily="34" charset="0"/>
              </a:rPr>
              <a:t>)</a:t>
            </a:r>
            <a:r>
              <a:rPr lang="en-US" b="0" dirty="0">
                <a:latin typeface="Calibri" pitchFamily="34" charset="0"/>
                <a:cs typeface="Calibri" pitchFamily="34" charset="0"/>
              </a:rPr>
              <a:t> di </a:t>
            </a:r>
            <a:r>
              <a:rPr lang="en-US" b="0" dirty="0" err="1">
                <a:latin typeface="Calibri" pitchFamily="34" charset="0"/>
                <a:cs typeface="Calibri" pitchFamily="34" charset="0"/>
              </a:rPr>
              <a:t>Koja</a:t>
            </a:r>
            <a:r>
              <a:rPr lang="en-US" b="0" dirty="0">
                <a:latin typeface="Calibri" pitchFamily="34" charset="0"/>
                <a:cs typeface="Calibri" pitchFamily="34" charset="0"/>
              </a:rPr>
              <a:t> </a:t>
            </a:r>
            <a:r>
              <a:rPr lang="id-ID" b="0" dirty="0">
                <a:latin typeface="Calibri" pitchFamily="34" charset="0"/>
                <a:cs typeface="Calibri" pitchFamily="34" charset="0"/>
              </a:rPr>
              <a:t>tanggal 14 November </a:t>
            </a:r>
            <a:r>
              <a:rPr lang="en-US" b="0" dirty="0">
                <a:latin typeface="Calibri" pitchFamily="34" charset="0"/>
                <a:cs typeface="Calibri" pitchFamily="34" charset="0"/>
              </a:rPr>
              <a:t>2012</a:t>
            </a:r>
            <a:r>
              <a:rPr lang="id-ID" b="0" dirty="0">
                <a:latin typeface="Calibri" pitchFamily="34" charset="0"/>
                <a:cs typeface="Calibri" pitchFamily="34" charset="0"/>
              </a:rPr>
              <a:t>. </a:t>
            </a:r>
            <a:r>
              <a:rPr lang="id-ID" b="0" i="1" dirty="0">
                <a:latin typeface="Calibri" pitchFamily="34" charset="0"/>
                <a:cs typeface="Calibri" pitchFamily="34" charset="0"/>
              </a:rPr>
              <a:t>I-Care</a:t>
            </a:r>
            <a:r>
              <a:rPr lang="id-ID" b="0" dirty="0">
                <a:latin typeface="Calibri" pitchFamily="34" charset="0"/>
                <a:cs typeface="Calibri" pitchFamily="34" charset="0"/>
              </a:rPr>
              <a:t> adalah </a:t>
            </a:r>
            <a:r>
              <a:rPr lang="en-US" b="0" dirty="0">
                <a:latin typeface="Calibri" pitchFamily="34" charset="0"/>
                <a:cs typeface="Calibri" pitchFamily="34" charset="0"/>
              </a:rPr>
              <a:t>proses </a:t>
            </a:r>
            <a:r>
              <a:rPr lang="id-ID" b="0" dirty="0">
                <a:latin typeface="Calibri" pitchFamily="34" charset="0"/>
                <a:cs typeface="Calibri" pitchFamily="34" charset="0"/>
              </a:rPr>
              <a:t>pelayanan </a:t>
            </a:r>
            <a:r>
              <a:rPr lang="id-ID" b="0" i="1" dirty="0">
                <a:latin typeface="Calibri" pitchFamily="34" charset="0"/>
                <a:cs typeface="Calibri" pitchFamily="34" charset="0"/>
              </a:rPr>
              <a:t>good release</a:t>
            </a:r>
            <a:r>
              <a:rPr lang="id-ID" b="0" dirty="0">
                <a:latin typeface="Calibri" pitchFamily="34" charset="0"/>
                <a:cs typeface="Calibri" pitchFamily="34" charset="0"/>
              </a:rPr>
              <a:t> </a:t>
            </a:r>
            <a:r>
              <a:rPr lang="en-US" b="0" dirty="0" err="1">
                <a:latin typeface="Calibri" pitchFamily="34" charset="0"/>
                <a:cs typeface="Calibri" pitchFamily="34" charset="0"/>
              </a:rPr>
              <a:t>pasca</a:t>
            </a:r>
            <a:r>
              <a:rPr lang="en-US" b="0" dirty="0">
                <a:latin typeface="Calibri" pitchFamily="34" charset="0"/>
                <a:cs typeface="Calibri" pitchFamily="34" charset="0"/>
              </a:rPr>
              <a:t> </a:t>
            </a:r>
            <a:r>
              <a:rPr lang="id-ID" b="0" dirty="0">
                <a:latin typeface="Calibri" pitchFamily="34" charset="0"/>
                <a:cs typeface="Calibri" pitchFamily="34" charset="0"/>
              </a:rPr>
              <a:t>proses </a:t>
            </a:r>
            <a:r>
              <a:rPr lang="id-ID" b="0" i="1" dirty="0">
                <a:latin typeface="Calibri" pitchFamily="34" charset="0"/>
                <a:cs typeface="Calibri" pitchFamily="34" charset="0"/>
              </a:rPr>
              <a:t>custom</a:t>
            </a:r>
            <a:r>
              <a:rPr lang="id-ID" b="0" dirty="0">
                <a:latin typeface="Calibri" pitchFamily="34" charset="0"/>
                <a:cs typeface="Calibri" pitchFamily="34" charset="0"/>
              </a:rPr>
              <a:t> </a:t>
            </a:r>
            <a:r>
              <a:rPr lang="en-US" b="0" i="1" dirty="0">
                <a:latin typeface="Calibri" pitchFamily="34" charset="0"/>
                <a:cs typeface="Calibri" pitchFamily="34" charset="0"/>
              </a:rPr>
              <a:t>clearance</a:t>
            </a:r>
            <a:r>
              <a:rPr lang="id-ID" b="0" dirty="0">
                <a:latin typeface="Calibri" pitchFamily="34" charset="0"/>
                <a:cs typeface="Calibri" pitchFamily="34" charset="0"/>
              </a:rPr>
              <a:t> oleh </a:t>
            </a:r>
            <a:r>
              <a:rPr lang="en-US" b="0" dirty="0">
                <a:latin typeface="Calibri" pitchFamily="34" charset="0"/>
                <a:cs typeface="Calibri" pitchFamily="34" charset="0"/>
              </a:rPr>
              <a:t>I</a:t>
            </a:r>
            <a:r>
              <a:rPr lang="id-ID" b="0" dirty="0">
                <a:latin typeface="Calibri" pitchFamily="34" charset="0"/>
                <a:cs typeface="Calibri" pitchFamily="34" charset="0"/>
              </a:rPr>
              <a:t>NSW. Dalam implementasi </a:t>
            </a:r>
            <a:r>
              <a:rPr lang="id-ID" b="0" i="1" dirty="0">
                <a:latin typeface="Calibri" pitchFamily="34" charset="0"/>
                <a:cs typeface="Calibri" pitchFamily="34" charset="0"/>
              </a:rPr>
              <a:t>Cargo</a:t>
            </a:r>
            <a:r>
              <a:rPr lang="en-US" b="0" i="1" dirty="0">
                <a:latin typeface="Calibri" pitchFamily="34" charset="0"/>
                <a:cs typeface="Calibri" pitchFamily="34" charset="0"/>
              </a:rPr>
              <a:t>l</a:t>
            </a:r>
            <a:r>
              <a:rPr lang="id-ID" b="0" i="1" dirty="0">
                <a:latin typeface="Calibri" pitchFamily="34" charset="0"/>
                <a:cs typeface="Calibri" pitchFamily="34" charset="0"/>
              </a:rPr>
              <a:t>ink</a:t>
            </a:r>
            <a:r>
              <a:rPr lang="id-ID" b="0" dirty="0">
                <a:latin typeface="Calibri" pitchFamily="34" charset="0"/>
                <a:cs typeface="Calibri" pitchFamily="34" charset="0"/>
              </a:rPr>
              <a:t> ini t</a:t>
            </a:r>
            <a:r>
              <a:rPr lang="en-US" b="0" dirty="0" err="1">
                <a:latin typeface="Calibri" pitchFamily="34" charset="0"/>
                <a:cs typeface="Calibri" pitchFamily="34" charset="0"/>
              </a:rPr>
              <a:t>erjadi</a:t>
            </a:r>
            <a:r>
              <a:rPr lang="id-ID" b="0" dirty="0">
                <a:latin typeface="Calibri" pitchFamily="34" charset="0"/>
                <a:cs typeface="Calibri" pitchFamily="34" charset="0"/>
              </a:rPr>
              <a:t> pertukaran dokumen elektronis antara </a:t>
            </a:r>
            <a:r>
              <a:rPr lang="id-ID" b="0" i="1" dirty="0">
                <a:latin typeface="Calibri" pitchFamily="34" charset="0"/>
                <a:cs typeface="Calibri" pitchFamily="34" charset="0"/>
              </a:rPr>
              <a:t>Shipping Line, Consignee</a:t>
            </a:r>
            <a:r>
              <a:rPr lang="id-ID" b="0" dirty="0">
                <a:latin typeface="Calibri" pitchFamily="34" charset="0"/>
                <a:cs typeface="Calibri" pitchFamily="34" charset="0"/>
              </a:rPr>
              <a:t> (Importir/Eksportir/PPJK), TPS, Bank, dan Perusahaan Trucking, sehingga </a:t>
            </a:r>
            <a:r>
              <a:rPr lang="en-US" b="0" dirty="0" err="1">
                <a:latin typeface="Calibri" pitchFamily="34" charset="0"/>
                <a:cs typeface="Calibri" pitchFamily="34" charset="0"/>
              </a:rPr>
              <a:t>dapat</a:t>
            </a:r>
            <a:r>
              <a:rPr lang="en-US" b="0" dirty="0">
                <a:latin typeface="Calibri" pitchFamily="34" charset="0"/>
                <a:cs typeface="Calibri" pitchFamily="34" charset="0"/>
              </a:rPr>
              <a:t> </a:t>
            </a:r>
            <a:r>
              <a:rPr lang="en-US" b="0" dirty="0" err="1">
                <a:latin typeface="Calibri" pitchFamily="34" charset="0"/>
                <a:cs typeface="Calibri" pitchFamily="34" charset="0"/>
              </a:rPr>
              <a:t>dilakukan</a:t>
            </a:r>
            <a:r>
              <a:rPr lang="en-US" b="0" dirty="0">
                <a:latin typeface="Calibri" pitchFamily="34" charset="0"/>
                <a:cs typeface="Calibri" pitchFamily="34" charset="0"/>
              </a:rPr>
              <a:t> p</a:t>
            </a:r>
            <a:r>
              <a:rPr lang="id-ID" b="0" dirty="0">
                <a:latin typeface="Calibri" pitchFamily="34" charset="0"/>
                <a:cs typeface="Calibri" pitchFamily="34" charset="0"/>
              </a:rPr>
              <a:t>ercepatan proses pengeluaran barang </a:t>
            </a:r>
            <a:r>
              <a:rPr lang="en-US" b="0" dirty="0">
                <a:latin typeface="Calibri" pitchFamily="34" charset="0"/>
                <a:cs typeface="Calibri" pitchFamily="34" charset="0"/>
              </a:rPr>
              <a:t>yang </a:t>
            </a:r>
            <a:r>
              <a:rPr lang="en-US" b="0" dirty="0" err="1">
                <a:latin typeface="Calibri" pitchFamily="34" charset="0"/>
                <a:cs typeface="Calibri" pitchFamily="34" charset="0"/>
              </a:rPr>
              <a:t>akhirnya</a:t>
            </a:r>
            <a:r>
              <a:rPr lang="en-US" b="0" dirty="0">
                <a:latin typeface="Calibri" pitchFamily="34" charset="0"/>
                <a:cs typeface="Calibri" pitchFamily="34" charset="0"/>
              </a:rPr>
              <a:t> m</a:t>
            </a:r>
            <a:r>
              <a:rPr lang="id-ID" b="0" dirty="0">
                <a:latin typeface="Calibri" pitchFamily="34" charset="0"/>
                <a:cs typeface="Calibri" pitchFamily="34" charset="0"/>
              </a:rPr>
              <a:t>empersingkat </a:t>
            </a:r>
            <a:r>
              <a:rPr lang="id-ID" b="0" i="1" dirty="0">
                <a:latin typeface="Calibri" pitchFamily="34" charset="0"/>
                <a:cs typeface="Calibri" pitchFamily="34" charset="0"/>
              </a:rPr>
              <a:t>dwelling time</a:t>
            </a:r>
            <a:r>
              <a:rPr lang="id-ID" b="0" dirty="0" smtClean="0">
                <a:latin typeface="Calibri" pitchFamily="34" charset="0"/>
                <a:cs typeface="Calibri" pitchFamily="34" charset="0"/>
              </a:rPr>
              <a:t>.</a:t>
            </a:r>
          </a:p>
          <a:p>
            <a:pPr lvl="0" algn="just"/>
            <a:endParaRPr lang="id-ID" sz="2400" b="0" dirty="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31</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2"/>
          <p:cNvSpPr>
            <a:spLocks noGrp="1" noChangeArrowheads="1"/>
          </p:cNvSpPr>
          <p:nvPr>
            <p:ph type="title"/>
          </p:nvPr>
        </p:nvSpPr>
        <p:spPr>
          <a:xfrm>
            <a:off x="0" y="0"/>
            <a:ext cx="9906000" cy="838200"/>
          </a:xfrm>
          <a:noFill/>
          <a:ln>
            <a:noFill/>
          </a:ln>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III(B).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Penurunan Biaya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Logistik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Pelabuhan</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3</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28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20420866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a:xfrm>
            <a:off x="452822" y="1219200"/>
            <a:ext cx="8868664" cy="6140365"/>
          </a:xfrm>
          <a:noFill/>
        </p:spPr>
        <p:txBody>
          <a:bodyPr>
            <a:noAutofit/>
          </a:bodyPr>
          <a:lstStyle/>
          <a:p>
            <a:pPr lvl="0" algn="just"/>
            <a:r>
              <a:rPr lang="id-ID" smtClean="0">
                <a:solidFill>
                  <a:srgbClr val="C00000"/>
                </a:solidFill>
                <a:latin typeface="Calibri" pitchFamily="34" charset="0"/>
                <a:cs typeface="Calibri" pitchFamily="34" charset="0"/>
              </a:rPr>
              <a:t>D.   </a:t>
            </a:r>
            <a:r>
              <a:rPr lang="en-US" b="1" u="sng" smtClean="0">
                <a:solidFill>
                  <a:srgbClr val="C00000"/>
                </a:solidFill>
                <a:latin typeface="Calibri" pitchFamily="34" charset="0"/>
                <a:cs typeface="Calibri" pitchFamily="34" charset="0"/>
              </a:rPr>
              <a:t>Tindak </a:t>
            </a:r>
            <a:r>
              <a:rPr lang="en-US" b="1" u="sng" dirty="0" err="1" smtClean="0">
                <a:solidFill>
                  <a:srgbClr val="C00000"/>
                </a:solidFill>
                <a:latin typeface="Calibri" pitchFamily="34" charset="0"/>
                <a:cs typeface="Calibri" pitchFamily="34" charset="0"/>
              </a:rPr>
              <a:t>Lanjut</a:t>
            </a:r>
            <a:r>
              <a:rPr lang="id-ID" b="1" u="sng" dirty="0" smtClean="0">
                <a:solidFill>
                  <a:srgbClr val="C00000"/>
                </a:solidFill>
                <a:latin typeface="Calibri" pitchFamily="34" charset="0"/>
                <a:cs typeface="Calibri" pitchFamily="34" charset="0"/>
              </a:rPr>
              <a:t> Kebijakan yang </a:t>
            </a:r>
            <a:r>
              <a:rPr lang="id-ID" b="1" u="sng" smtClean="0">
                <a:solidFill>
                  <a:srgbClr val="C00000"/>
                </a:solidFill>
                <a:latin typeface="Calibri" pitchFamily="34" charset="0"/>
                <a:cs typeface="Calibri" pitchFamily="34" charset="0"/>
              </a:rPr>
              <a:t>diperlukan</a:t>
            </a:r>
            <a:r>
              <a:rPr lang="en-US" b="1" u="sng" smtClean="0">
                <a:solidFill>
                  <a:srgbClr val="C00000"/>
                </a:solidFill>
                <a:latin typeface="Calibri" pitchFamily="34" charset="0"/>
                <a:cs typeface="Calibri" pitchFamily="34" charset="0"/>
              </a:rPr>
              <a:t>:</a:t>
            </a:r>
            <a:endParaRPr lang="id-ID" b="1" u="sng" smtClean="0">
              <a:solidFill>
                <a:srgbClr val="C00000"/>
              </a:solidFill>
              <a:latin typeface="Calibri" pitchFamily="34" charset="0"/>
              <a:cs typeface="Calibri" pitchFamily="34" charset="0"/>
            </a:endParaRPr>
          </a:p>
          <a:p>
            <a:pPr marL="906463" lvl="0" indent="-457200" algn="just">
              <a:spcBef>
                <a:spcPts val="0"/>
              </a:spcBef>
              <a:buFont typeface="+mj-lt"/>
              <a:buAutoNum type="arabicPeriod"/>
            </a:pPr>
            <a:r>
              <a:rPr lang="id-ID" b="0" smtClean="0">
                <a:latin typeface="Calibri" pitchFamily="34" charset="0"/>
                <a:cs typeface="Calibri" pitchFamily="34" charset="0"/>
              </a:rPr>
              <a:t>Penerapan </a:t>
            </a:r>
            <a:r>
              <a:rPr lang="en-US" b="0" dirty="0" err="1">
                <a:latin typeface="Calibri" pitchFamily="34" charset="0"/>
                <a:cs typeface="Calibri" pitchFamily="34" charset="0"/>
              </a:rPr>
              <a:t>Undang-Undang</a:t>
            </a:r>
            <a:r>
              <a:rPr lang="en-US" b="0" dirty="0">
                <a:latin typeface="Calibri" pitchFamily="34" charset="0"/>
                <a:cs typeface="Calibri" pitchFamily="34" charset="0"/>
              </a:rPr>
              <a:t> </a:t>
            </a:r>
            <a:r>
              <a:rPr lang="en-US" b="0" dirty="0" err="1">
                <a:latin typeface="Calibri" pitchFamily="34" charset="0"/>
                <a:cs typeface="Calibri" pitchFamily="34" charset="0"/>
              </a:rPr>
              <a:t>Nomor</a:t>
            </a:r>
            <a:r>
              <a:rPr lang="en-US" b="0" dirty="0">
                <a:latin typeface="Calibri" pitchFamily="34" charset="0"/>
                <a:cs typeface="Calibri" pitchFamily="34" charset="0"/>
              </a:rPr>
              <a:t> 17 </a:t>
            </a:r>
            <a:r>
              <a:rPr lang="en-US" b="0" dirty="0" err="1">
                <a:latin typeface="Calibri" pitchFamily="34" charset="0"/>
                <a:cs typeface="Calibri" pitchFamily="34" charset="0"/>
              </a:rPr>
              <a:t>Tahun</a:t>
            </a:r>
            <a:r>
              <a:rPr lang="en-US" b="0" dirty="0">
                <a:latin typeface="Calibri" pitchFamily="34" charset="0"/>
                <a:cs typeface="Calibri" pitchFamily="34" charset="0"/>
              </a:rPr>
              <a:t> 2008 </a:t>
            </a:r>
            <a:r>
              <a:rPr lang="id-ID" b="0" dirty="0">
                <a:latin typeface="Calibri" pitchFamily="34" charset="0"/>
                <a:cs typeface="Calibri" pitchFamily="34" charset="0"/>
              </a:rPr>
              <a:t>dan </a:t>
            </a:r>
            <a:r>
              <a:rPr lang="en-US" b="0" dirty="0" err="1">
                <a:latin typeface="Calibri" pitchFamily="34" charset="0"/>
                <a:cs typeface="Calibri" pitchFamily="34" charset="0"/>
              </a:rPr>
              <a:t>Peraturan</a:t>
            </a:r>
            <a:r>
              <a:rPr lang="en-US" b="0" dirty="0">
                <a:latin typeface="Calibri" pitchFamily="34" charset="0"/>
                <a:cs typeface="Calibri" pitchFamily="34" charset="0"/>
              </a:rPr>
              <a:t> </a:t>
            </a:r>
            <a:r>
              <a:rPr lang="en-US" b="0" dirty="0" err="1">
                <a:latin typeface="Calibri" pitchFamily="34" charset="0"/>
                <a:cs typeface="Calibri" pitchFamily="34" charset="0"/>
              </a:rPr>
              <a:t>Pemerintah</a:t>
            </a:r>
            <a:r>
              <a:rPr lang="en-US" b="0" dirty="0">
                <a:latin typeface="Calibri" pitchFamily="34" charset="0"/>
                <a:cs typeface="Calibri" pitchFamily="34" charset="0"/>
              </a:rPr>
              <a:t> </a:t>
            </a:r>
            <a:r>
              <a:rPr lang="en-US" b="0" dirty="0" err="1">
                <a:latin typeface="Calibri" pitchFamily="34" charset="0"/>
                <a:cs typeface="Calibri" pitchFamily="34" charset="0"/>
              </a:rPr>
              <a:t>Nomor</a:t>
            </a:r>
            <a:r>
              <a:rPr lang="en-US" b="0" dirty="0">
                <a:latin typeface="Calibri" pitchFamily="34" charset="0"/>
                <a:cs typeface="Calibri" pitchFamily="34" charset="0"/>
              </a:rPr>
              <a:t>  61 </a:t>
            </a:r>
            <a:r>
              <a:rPr lang="en-US" b="0" dirty="0" err="1">
                <a:latin typeface="Calibri" pitchFamily="34" charset="0"/>
                <a:cs typeface="Calibri" pitchFamily="34" charset="0"/>
              </a:rPr>
              <a:t>Tahun</a:t>
            </a:r>
            <a:r>
              <a:rPr lang="en-US" b="0" dirty="0">
                <a:latin typeface="Calibri" pitchFamily="34" charset="0"/>
                <a:cs typeface="Calibri" pitchFamily="34" charset="0"/>
              </a:rPr>
              <a:t> 2009 </a:t>
            </a:r>
            <a:r>
              <a:rPr lang="en-US" b="0" dirty="0" err="1">
                <a:latin typeface="Calibri" pitchFamily="34" charset="0"/>
                <a:cs typeface="Calibri" pitchFamily="34" charset="0"/>
              </a:rPr>
              <a:t>tentang</a:t>
            </a:r>
            <a:r>
              <a:rPr lang="en-US" b="0" dirty="0">
                <a:latin typeface="Calibri" pitchFamily="34" charset="0"/>
                <a:cs typeface="Calibri" pitchFamily="34" charset="0"/>
              </a:rPr>
              <a:t> </a:t>
            </a:r>
            <a:r>
              <a:rPr lang="en-US" b="0" dirty="0" err="1">
                <a:latin typeface="Calibri" pitchFamily="34" charset="0"/>
                <a:cs typeface="Calibri" pitchFamily="34" charset="0"/>
              </a:rPr>
              <a:t>Pelayaran</a:t>
            </a:r>
            <a:r>
              <a:rPr lang="en-US" b="0" dirty="0">
                <a:latin typeface="Calibri" pitchFamily="34" charset="0"/>
                <a:cs typeface="Calibri" pitchFamily="34" charset="0"/>
              </a:rPr>
              <a:t> </a:t>
            </a:r>
            <a:r>
              <a:rPr lang="id-ID" b="0" dirty="0">
                <a:latin typeface="Calibri" pitchFamily="34" charset="0"/>
                <a:cs typeface="Calibri" pitchFamily="34" charset="0"/>
              </a:rPr>
              <a:t>secara penuh dalam operasional pelabuhan. </a:t>
            </a:r>
            <a:endParaRPr lang="id-ID" b="0" dirty="0" smtClean="0">
              <a:latin typeface="Calibri" pitchFamily="34" charset="0"/>
              <a:cs typeface="Calibri" pitchFamily="34" charset="0"/>
            </a:endParaRPr>
          </a:p>
          <a:p>
            <a:pPr marL="1585913" lvl="2" indent="-449263" algn="just">
              <a:spcBef>
                <a:spcPts val="0"/>
              </a:spcBef>
              <a:buFont typeface="Wingdings" pitchFamily="2" charset="2"/>
              <a:buChar char="Ø"/>
            </a:pPr>
            <a:r>
              <a:rPr lang="id-ID" sz="2000" dirty="0" smtClean="0">
                <a:latin typeface="Calibri" pitchFamily="34" charset="0"/>
                <a:cs typeface="Calibri" pitchFamily="34" charset="0"/>
              </a:rPr>
              <a:t>Agar  terbuka peluang bagi operator terminal lainnya  yang berminat untuk mengoperasikan </a:t>
            </a:r>
            <a:r>
              <a:rPr lang="id-ID" sz="2000" dirty="0">
                <a:latin typeface="Calibri" pitchFamily="34" charset="0"/>
                <a:cs typeface="Calibri" pitchFamily="34" charset="0"/>
              </a:rPr>
              <a:t>pelabuhan di Indonesia</a:t>
            </a:r>
            <a:r>
              <a:rPr lang="id-ID" sz="2000" dirty="0" smtClean="0">
                <a:latin typeface="Calibri" pitchFamily="34" charset="0"/>
                <a:cs typeface="Calibri" pitchFamily="34" charset="0"/>
              </a:rPr>
              <a:t>.</a:t>
            </a:r>
          </a:p>
          <a:p>
            <a:pPr marL="900113" lvl="0" indent="-449263" algn="just">
              <a:spcBef>
                <a:spcPts val="0"/>
              </a:spcBef>
              <a:buFont typeface="+mj-lt"/>
              <a:buAutoNum type="arabicPeriod"/>
            </a:pPr>
            <a:r>
              <a:rPr lang="en-US" b="0" dirty="0" err="1" smtClean="0">
                <a:latin typeface="Calibri" pitchFamily="34" charset="0"/>
                <a:cs typeface="Calibri" pitchFamily="34" charset="0"/>
              </a:rPr>
              <a:t>Perlu</a:t>
            </a:r>
            <a:r>
              <a:rPr lang="en-US" b="0" dirty="0" smtClean="0">
                <a:latin typeface="Calibri" pitchFamily="34" charset="0"/>
                <a:cs typeface="Calibri" pitchFamily="34" charset="0"/>
              </a:rPr>
              <a:t> </a:t>
            </a:r>
            <a:r>
              <a:rPr lang="en-US" b="0" dirty="0" err="1">
                <a:latin typeface="Calibri" pitchFamily="34" charset="0"/>
                <a:cs typeface="Calibri" pitchFamily="34" charset="0"/>
              </a:rPr>
              <a:t>adanya</a:t>
            </a:r>
            <a:r>
              <a:rPr lang="en-US" b="0" dirty="0">
                <a:latin typeface="Calibri" pitchFamily="34" charset="0"/>
                <a:cs typeface="Calibri" pitchFamily="34" charset="0"/>
              </a:rPr>
              <a:t> </a:t>
            </a:r>
            <a:r>
              <a:rPr lang="en-US" b="0" dirty="0" err="1">
                <a:latin typeface="Calibri" pitchFamily="34" charset="0"/>
                <a:cs typeface="Calibri" pitchFamily="34" charset="0"/>
              </a:rPr>
              <a:t>regulasi</a:t>
            </a:r>
            <a:r>
              <a:rPr lang="en-US" b="0" dirty="0">
                <a:latin typeface="Calibri" pitchFamily="34" charset="0"/>
                <a:cs typeface="Calibri" pitchFamily="34" charset="0"/>
              </a:rPr>
              <a:t> </a:t>
            </a:r>
            <a:r>
              <a:rPr lang="en-US" b="0" dirty="0" err="1">
                <a:latin typeface="Calibri" pitchFamily="34" charset="0"/>
                <a:cs typeface="Calibri" pitchFamily="34" charset="0"/>
              </a:rPr>
              <a:t>untuk</a:t>
            </a:r>
            <a:r>
              <a:rPr lang="en-US" b="0" dirty="0">
                <a:latin typeface="Calibri" pitchFamily="34" charset="0"/>
                <a:cs typeface="Calibri" pitchFamily="34" charset="0"/>
              </a:rPr>
              <a:t> </a:t>
            </a:r>
            <a:r>
              <a:rPr lang="en-US" b="0" dirty="0" err="1">
                <a:latin typeface="Calibri" pitchFamily="34" charset="0"/>
                <a:cs typeface="Calibri" pitchFamily="34" charset="0"/>
              </a:rPr>
              <a:t>mewajibkan</a:t>
            </a:r>
            <a:r>
              <a:rPr lang="id-ID" b="0" dirty="0">
                <a:latin typeface="Calibri" pitchFamily="34" charset="0"/>
                <a:cs typeface="Calibri" pitchFamily="34" charset="0"/>
              </a:rPr>
              <a:t> penerapan ICT </a:t>
            </a:r>
            <a:r>
              <a:rPr lang="en-US" b="0" i="1" dirty="0">
                <a:latin typeface="Calibri" pitchFamily="34" charset="0"/>
                <a:cs typeface="Calibri" pitchFamily="34" charset="0"/>
              </a:rPr>
              <a:t>tools</a:t>
            </a:r>
            <a:r>
              <a:rPr lang="en-US" b="0" dirty="0">
                <a:latin typeface="Calibri" pitchFamily="34" charset="0"/>
                <a:cs typeface="Calibri" pitchFamily="34" charset="0"/>
              </a:rPr>
              <a:t> </a:t>
            </a:r>
            <a:r>
              <a:rPr lang="id-ID" b="0" dirty="0">
                <a:latin typeface="Calibri" pitchFamily="34" charset="0"/>
                <a:cs typeface="Calibri" pitchFamily="34" charset="0"/>
              </a:rPr>
              <a:t>pada Penyedia Jasa di Pe</a:t>
            </a:r>
            <a:r>
              <a:rPr lang="en-US" b="0" dirty="0">
                <a:latin typeface="Calibri" pitchFamily="34" charset="0"/>
                <a:cs typeface="Calibri" pitchFamily="34" charset="0"/>
              </a:rPr>
              <a:t>l</a:t>
            </a:r>
            <a:r>
              <a:rPr lang="id-ID" b="0" dirty="0">
                <a:latin typeface="Calibri" pitchFamily="34" charset="0"/>
                <a:cs typeface="Calibri" pitchFamily="34" charset="0"/>
              </a:rPr>
              <a:t>abuhan untuk menyederhanakan prosedur dan proses serta mengurangi waktu pelayana</a:t>
            </a:r>
            <a:r>
              <a:rPr lang="en-US" b="0" dirty="0">
                <a:latin typeface="Calibri" pitchFamily="34" charset="0"/>
                <a:cs typeface="Calibri" pitchFamily="34" charset="0"/>
              </a:rPr>
              <a:t>n; </a:t>
            </a:r>
            <a:r>
              <a:rPr lang="en-US" b="0" dirty="0" err="1">
                <a:latin typeface="Calibri" pitchFamily="34" charset="0"/>
                <a:cs typeface="Calibri" pitchFamily="34" charset="0"/>
              </a:rPr>
              <a:t>dan</a:t>
            </a:r>
            <a:endParaRPr lang="id-ID" b="0" dirty="0">
              <a:latin typeface="Calibri" pitchFamily="34" charset="0"/>
              <a:cs typeface="Calibri" pitchFamily="34" charset="0"/>
            </a:endParaRPr>
          </a:p>
          <a:p>
            <a:pPr marL="900113" lvl="0" indent="-449263" algn="just">
              <a:spcBef>
                <a:spcPts val="0"/>
              </a:spcBef>
              <a:buFont typeface="+mj-lt"/>
              <a:buAutoNum type="arabicPeriod"/>
            </a:pPr>
            <a:r>
              <a:rPr lang="en-US" b="0" dirty="0" err="1">
                <a:latin typeface="Calibri" pitchFamily="34" charset="0"/>
                <a:cs typeface="Calibri" pitchFamily="34" charset="0"/>
              </a:rPr>
              <a:t>Perlu</a:t>
            </a:r>
            <a:r>
              <a:rPr lang="en-US" b="0" dirty="0">
                <a:latin typeface="Calibri" pitchFamily="34" charset="0"/>
                <a:cs typeface="Calibri" pitchFamily="34" charset="0"/>
              </a:rPr>
              <a:t> </a:t>
            </a:r>
            <a:r>
              <a:rPr lang="en-US" b="0" dirty="0" err="1">
                <a:latin typeface="Calibri" pitchFamily="34" charset="0"/>
                <a:cs typeface="Calibri" pitchFamily="34" charset="0"/>
              </a:rPr>
              <a:t>adanya</a:t>
            </a:r>
            <a:r>
              <a:rPr lang="en-US" b="0" dirty="0">
                <a:latin typeface="Calibri" pitchFamily="34" charset="0"/>
                <a:cs typeface="Calibri" pitchFamily="34" charset="0"/>
              </a:rPr>
              <a:t> </a:t>
            </a:r>
            <a:r>
              <a:rPr lang="en-US" b="0" dirty="0" err="1">
                <a:latin typeface="Calibri" pitchFamily="34" charset="0"/>
                <a:cs typeface="Calibri" pitchFamily="34" charset="0"/>
              </a:rPr>
              <a:t>revisi</a:t>
            </a:r>
            <a:r>
              <a:rPr lang="en-US" b="0" dirty="0">
                <a:latin typeface="Calibri" pitchFamily="34" charset="0"/>
                <a:cs typeface="Calibri" pitchFamily="34" charset="0"/>
              </a:rPr>
              <a:t> </a:t>
            </a:r>
            <a:r>
              <a:rPr lang="en-US" b="0" dirty="0" err="1">
                <a:latin typeface="Calibri" pitchFamily="34" charset="0"/>
                <a:cs typeface="Calibri" pitchFamily="34" charset="0"/>
              </a:rPr>
              <a:t>atas</a:t>
            </a:r>
            <a:r>
              <a:rPr lang="en-US" b="0" dirty="0">
                <a:latin typeface="Calibri" pitchFamily="34" charset="0"/>
                <a:cs typeface="Calibri" pitchFamily="34" charset="0"/>
              </a:rPr>
              <a:t> </a:t>
            </a:r>
            <a:r>
              <a:rPr lang="id-ID" b="0" dirty="0">
                <a:latin typeface="Calibri" pitchFamily="34" charset="0"/>
                <a:cs typeface="Calibri" pitchFamily="34" charset="0"/>
              </a:rPr>
              <a:t>Keputusan Menteri Perhubungan untuk meninjau kembali </a:t>
            </a:r>
            <a:r>
              <a:rPr lang="en-US" b="0" dirty="0" err="1">
                <a:latin typeface="Calibri" pitchFamily="34" charset="0"/>
                <a:cs typeface="Calibri" pitchFamily="34" charset="0"/>
              </a:rPr>
              <a:t>penetapan</a:t>
            </a:r>
            <a:r>
              <a:rPr lang="en-US" b="0" dirty="0">
                <a:latin typeface="Calibri" pitchFamily="34" charset="0"/>
                <a:cs typeface="Calibri" pitchFamily="34" charset="0"/>
              </a:rPr>
              <a:t> </a:t>
            </a:r>
            <a:r>
              <a:rPr lang="en-US" b="0" dirty="0" err="1">
                <a:latin typeface="Calibri" pitchFamily="34" charset="0"/>
                <a:cs typeface="Calibri" pitchFamily="34" charset="0"/>
              </a:rPr>
              <a:t>dan</a:t>
            </a:r>
            <a:r>
              <a:rPr lang="en-US" b="0" dirty="0">
                <a:latin typeface="Calibri" pitchFamily="34" charset="0"/>
                <a:cs typeface="Calibri" pitchFamily="34" charset="0"/>
              </a:rPr>
              <a:t> </a:t>
            </a:r>
            <a:r>
              <a:rPr lang="en-US" b="0" dirty="0" err="1">
                <a:latin typeface="Calibri" pitchFamily="34" charset="0"/>
                <a:cs typeface="Calibri" pitchFamily="34" charset="0"/>
              </a:rPr>
              <a:t>penerapan</a:t>
            </a:r>
            <a:r>
              <a:rPr lang="en-US" b="0" dirty="0">
                <a:latin typeface="Calibri" pitchFamily="34" charset="0"/>
                <a:cs typeface="Calibri" pitchFamily="34" charset="0"/>
              </a:rPr>
              <a:t> </a:t>
            </a:r>
            <a:r>
              <a:rPr lang="id-ID" b="0" dirty="0">
                <a:latin typeface="Calibri" pitchFamily="34" charset="0"/>
                <a:cs typeface="Calibri" pitchFamily="34" charset="0"/>
              </a:rPr>
              <a:t>tentang komponen dan besaran tarif batas atas pelayanan jasa barang</a:t>
            </a:r>
            <a:r>
              <a:rPr lang="en-US" b="0" dirty="0">
                <a:latin typeface="Calibri" pitchFamily="34" charset="0"/>
                <a:cs typeface="Calibri" pitchFamily="34" charset="0"/>
              </a:rPr>
              <a:t> agar </a:t>
            </a:r>
            <a:r>
              <a:rPr lang="en-US" b="0" dirty="0" err="1">
                <a:latin typeface="Calibri" pitchFamily="34" charset="0"/>
                <a:cs typeface="Calibri" pitchFamily="34" charset="0"/>
              </a:rPr>
              <a:t>para</a:t>
            </a:r>
            <a:r>
              <a:rPr lang="en-US" b="0" dirty="0">
                <a:latin typeface="Calibri" pitchFamily="34" charset="0"/>
                <a:cs typeface="Calibri" pitchFamily="34" charset="0"/>
              </a:rPr>
              <a:t> </a:t>
            </a:r>
            <a:r>
              <a:rPr lang="en-US" b="0" dirty="0" err="1">
                <a:latin typeface="Calibri" pitchFamily="34" charset="0"/>
                <a:cs typeface="Calibri" pitchFamily="34" charset="0"/>
              </a:rPr>
              <a:t>penyedia</a:t>
            </a:r>
            <a:r>
              <a:rPr lang="en-US" b="0" dirty="0">
                <a:latin typeface="Calibri" pitchFamily="34" charset="0"/>
                <a:cs typeface="Calibri" pitchFamily="34" charset="0"/>
              </a:rPr>
              <a:t> </a:t>
            </a:r>
            <a:r>
              <a:rPr lang="en-US" b="0" dirty="0" err="1">
                <a:latin typeface="Calibri" pitchFamily="34" charset="0"/>
                <a:cs typeface="Calibri" pitchFamily="34" charset="0"/>
              </a:rPr>
              <a:t>jasa</a:t>
            </a:r>
            <a:r>
              <a:rPr lang="en-US" b="0" dirty="0">
                <a:latin typeface="Calibri" pitchFamily="34" charset="0"/>
                <a:cs typeface="Calibri" pitchFamily="34" charset="0"/>
              </a:rPr>
              <a:t> di </a:t>
            </a:r>
            <a:r>
              <a:rPr lang="en-US" b="0" dirty="0" err="1">
                <a:latin typeface="Calibri" pitchFamily="34" charset="0"/>
                <a:cs typeface="Calibri" pitchFamily="34" charset="0"/>
              </a:rPr>
              <a:t>pelabuhan</a:t>
            </a:r>
            <a:r>
              <a:rPr lang="en-US" b="0" dirty="0">
                <a:latin typeface="Calibri" pitchFamily="34" charset="0"/>
                <a:cs typeface="Calibri" pitchFamily="34" charset="0"/>
              </a:rPr>
              <a:t> </a:t>
            </a:r>
            <a:r>
              <a:rPr lang="en-US" b="0" dirty="0" err="1">
                <a:latin typeface="Calibri" pitchFamily="34" charset="0"/>
                <a:cs typeface="Calibri" pitchFamily="34" charset="0"/>
              </a:rPr>
              <a:t>menjamin</a:t>
            </a:r>
            <a:r>
              <a:rPr lang="en-US" b="0" dirty="0">
                <a:latin typeface="Calibri" pitchFamily="34" charset="0"/>
                <a:cs typeface="Calibri" pitchFamily="34" charset="0"/>
              </a:rPr>
              <a:t> </a:t>
            </a:r>
            <a:r>
              <a:rPr lang="en-US" b="0" dirty="0" err="1">
                <a:latin typeface="Calibri" pitchFamily="34" charset="0"/>
                <a:cs typeface="Calibri" pitchFamily="34" charset="0"/>
              </a:rPr>
              <a:t>kepastian</a:t>
            </a:r>
            <a:r>
              <a:rPr lang="en-US" b="0" dirty="0">
                <a:latin typeface="Calibri" pitchFamily="34" charset="0"/>
                <a:cs typeface="Calibri" pitchFamily="34" charset="0"/>
              </a:rPr>
              <a:t> </a:t>
            </a:r>
            <a:r>
              <a:rPr lang="en-US" b="0" dirty="0" err="1">
                <a:latin typeface="Calibri" pitchFamily="34" charset="0"/>
                <a:cs typeface="Calibri" pitchFamily="34" charset="0"/>
              </a:rPr>
              <a:t>penerapan</a:t>
            </a:r>
            <a:r>
              <a:rPr lang="en-US" b="0" dirty="0">
                <a:latin typeface="Calibri" pitchFamily="34" charset="0"/>
                <a:cs typeface="Calibri" pitchFamily="34" charset="0"/>
              </a:rPr>
              <a:t> </a:t>
            </a:r>
            <a:r>
              <a:rPr lang="en-US" b="0" dirty="0" err="1">
                <a:latin typeface="Calibri" pitchFamily="34" charset="0"/>
                <a:cs typeface="Calibri" pitchFamily="34" charset="0"/>
              </a:rPr>
              <a:t>harga</a:t>
            </a:r>
            <a:r>
              <a:rPr lang="en-US" b="0" dirty="0">
                <a:latin typeface="Calibri" pitchFamily="34" charset="0"/>
                <a:cs typeface="Calibri" pitchFamily="34" charset="0"/>
              </a:rPr>
              <a:t> </a:t>
            </a:r>
            <a:r>
              <a:rPr lang="en-US" b="0" dirty="0" err="1">
                <a:latin typeface="Calibri" pitchFamily="34" charset="0"/>
                <a:cs typeface="Calibri" pitchFamily="34" charset="0"/>
              </a:rPr>
              <a:t>dan</a:t>
            </a:r>
            <a:r>
              <a:rPr lang="en-US" b="0" dirty="0">
                <a:latin typeface="Calibri" pitchFamily="34" charset="0"/>
                <a:cs typeface="Calibri" pitchFamily="34" charset="0"/>
              </a:rPr>
              <a:t> </a:t>
            </a:r>
            <a:r>
              <a:rPr lang="en-US" b="0" dirty="0" err="1">
                <a:latin typeface="Calibri" pitchFamily="34" charset="0"/>
                <a:cs typeface="Calibri" pitchFamily="34" charset="0"/>
              </a:rPr>
              <a:t>kualitas</a:t>
            </a:r>
            <a:r>
              <a:rPr lang="en-US" b="0" dirty="0">
                <a:latin typeface="Calibri" pitchFamily="34" charset="0"/>
                <a:cs typeface="Calibri" pitchFamily="34" charset="0"/>
              </a:rPr>
              <a:t> </a:t>
            </a:r>
            <a:r>
              <a:rPr lang="en-US" b="0" dirty="0" err="1">
                <a:latin typeface="Calibri" pitchFamily="34" charset="0"/>
                <a:cs typeface="Calibri" pitchFamily="34" charset="0"/>
              </a:rPr>
              <a:t>jasa</a:t>
            </a:r>
            <a:r>
              <a:rPr lang="en-US" b="0" dirty="0">
                <a:latin typeface="Calibri" pitchFamily="34" charset="0"/>
                <a:cs typeface="Calibri" pitchFamily="34" charset="0"/>
              </a:rPr>
              <a:t> </a:t>
            </a:r>
            <a:r>
              <a:rPr lang="en-US" b="0" dirty="0" err="1">
                <a:latin typeface="Calibri" pitchFamily="34" charset="0"/>
                <a:cs typeface="Calibri" pitchFamily="34" charset="0"/>
              </a:rPr>
              <a:t>kepelabuhanan</a:t>
            </a:r>
            <a:r>
              <a:rPr lang="en-US" b="0" dirty="0">
                <a:latin typeface="Calibri" pitchFamily="34" charset="0"/>
                <a:cs typeface="Calibri" pitchFamily="34" charset="0"/>
              </a:rPr>
              <a:t> </a:t>
            </a:r>
            <a:r>
              <a:rPr lang="en-US" b="0" dirty="0" err="1">
                <a:latin typeface="Calibri" pitchFamily="34" charset="0"/>
                <a:cs typeface="Calibri" pitchFamily="34" charset="0"/>
              </a:rPr>
              <a:t>bagi</a:t>
            </a:r>
            <a:r>
              <a:rPr lang="en-US" b="0" dirty="0">
                <a:latin typeface="Calibri" pitchFamily="34" charset="0"/>
                <a:cs typeface="Calibri" pitchFamily="34" charset="0"/>
              </a:rPr>
              <a:t> </a:t>
            </a:r>
            <a:r>
              <a:rPr lang="en-US" b="0" dirty="0" err="1">
                <a:latin typeface="Calibri" pitchFamily="34" charset="0"/>
                <a:cs typeface="Calibri" pitchFamily="34" charset="0"/>
              </a:rPr>
              <a:t>pengguna</a:t>
            </a:r>
            <a:r>
              <a:rPr lang="id-ID" b="0" dirty="0">
                <a:latin typeface="Calibri" pitchFamily="34" charset="0"/>
                <a:cs typeface="Calibri" pitchFamily="34" charset="0"/>
              </a:rPr>
              <a:t> </a:t>
            </a:r>
            <a:r>
              <a:rPr lang="id-ID" b="0" dirty="0" smtClean="0">
                <a:latin typeface="Calibri" pitchFamily="34" charset="0"/>
                <a:cs typeface="Calibri" pitchFamily="34" charset="0"/>
              </a:rPr>
              <a:t>jasa.</a:t>
            </a:r>
          </a:p>
          <a:p>
            <a:pPr marL="900113" lvl="0" indent="-449263" algn="just">
              <a:spcBef>
                <a:spcPts val="0"/>
              </a:spcBef>
              <a:buFont typeface="+mj-lt"/>
              <a:buAutoNum type="arabicPeriod"/>
            </a:pPr>
            <a:r>
              <a:rPr lang="id-ID" b="0" dirty="0" smtClean="0">
                <a:latin typeface="Calibri" pitchFamily="34" charset="0"/>
                <a:cs typeface="Calibri" pitchFamily="34" charset="0"/>
              </a:rPr>
              <a:t>Perlu dibentuk Tim </a:t>
            </a:r>
            <a:r>
              <a:rPr lang="id-ID" b="0" dirty="0">
                <a:latin typeface="Calibri" pitchFamily="34" charset="0"/>
                <a:cs typeface="Calibri" pitchFamily="34" charset="0"/>
              </a:rPr>
              <a:t>Kerja </a:t>
            </a:r>
            <a:r>
              <a:rPr lang="id-ID" b="0" dirty="0" smtClean="0">
                <a:latin typeface="Calibri" pitchFamily="34" charset="0"/>
                <a:cs typeface="Calibri" pitchFamily="34" charset="0"/>
              </a:rPr>
              <a:t>Khusus untuk </a:t>
            </a:r>
            <a:r>
              <a:rPr lang="id-ID" b="0" dirty="0">
                <a:latin typeface="Calibri" pitchFamily="34" charset="0"/>
                <a:cs typeface="Calibri" pitchFamily="34" charset="0"/>
              </a:rPr>
              <a:t>mengkaji </a:t>
            </a:r>
            <a:r>
              <a:rPr lang="id-ID" b="0" dirty="0" smtClean="0">
                <a:latin typeface="Calibri" pitchFamily="34" charset="0"/>
                <a:cs typeface="Calibri" pitchFamily="34" charset="0"/>
              </a:rPr>
              <a:t>mengenai komponen </a:t>
            </a:r>
            <a:r>
              <a:rPr lang="id-ID" b="0" dirty="0">
                <a:latin typeface="Calibri" pitchFamily="34" charset="0"/>
                <a:cs typeface="Calibri" pitchFamily="34" charset="0"/>
              </a:rPr>
              <a:t>dan besaran tarif batas atas pelayanan jasa barang</a:t>
            </a:r>
            <a:endParaRPr lang="id-ID" b="0" dirty="0" smtClean="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32</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2"/>
          <p:cNvSpPr txBox="1">
            <a:spLocks noChangeArrowheads="1"/>
          </p:cNvSpPr>
          <p:nvPr/>
        </p:nvSpPr>
        <p:spPr>
          <a:xfrm>
            <a:off x="0" y="0"/>
            <a:ext cx="9906000" cy="838200"/>
          </a:xfrm>
          <a:prstGeom prst="rect">
            <a:avLst/>
          </a:prstGeom>
          <a:noFill/>
          <a:ln>
            <a:noFill/>
          </a:ln>
        </p:spPr>
        <p:txBody>
          <a:bodyPr vert="horz" lIns="91440" tIns="45720" rIns="91440" bIns="4572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III(B).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Penurunan Biaya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Logistik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Pelabuhan</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4</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12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34079732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a:xfrm>
            <a:off x="455451" y="1183561"/>
            <a:ext cx="8944864" cy="5257800"/>
          </a:xfrm>
          <a:noFill/>
        </p:spPr>
        <p:txBody>
          <a:bodyPr tIns="36000" bIns="36000">
            <a:noAutofit/>
          </a:bodyPr>
          <a:lstStyle/>
          <a:p>
            <a:pPr marL="457200" lvl="0" indent="-457200">
              <a:buFont typeface="+mj-lt"/>
              <a:buAutoNum type="arabicPeriod"/>
            </a:pPr>
            <a:r>
              <a:rPr lang="en-US" sz="2000" b="1" dirty="0" err="1" smtClean="0">
                <a:solidFill>
                  <a:srgbClr val="C00000"/>
                </a:solidFill>
                <a:latin typeface="Calibri" pitchFamily="34" charset="0"/>
                <a:cs typeface="Calibri" pitchFamily="34" charset="0"/>
              </a:rPr>
              <a:t>Perkembangan</a:t>
            </a:r>
            <a:r>
              <a:rPr lang="en-US" sz="2000" b="1" dirty="0">
                <a:solidFill>
                  <a:srgbClr val="C00000"/>
                </a:solidFill>
                <a:latin typeface="Calibri" pitchFamily="34" charset="0"/>
                <a:cs typeface="Calibri" pitchFamily="34" charset="0"/>
              </a:rPr>
              <a:t>:</a:t>
            </a:r>
            <a:endParaRPr lang="id-ID" sz="2000" b="1" dirty="0">
              <a:solidFill>
                <a:srgbClr val="C00000"/>
              </a:solidFill>
              <a:latin typeface="Calibri" pitchFamily="34" charset="0"/>
              <a:cs typeface="Calibri" pitchFamily="34" charset="0"/>
            </a:endParaRPr>
          </a:p>
          <a:p>
            <a:pPr marL="450850" lvl="0" algn="just"/>
            <a:r>
              <a:rPr lang="en-US" sz="1800" b="0" dirty="0" err="1">
                <a:latin typeface="Calibri" pitchFamily="34" charset="0"/>
                <a:cs typeface="Calibri" pitchFamily="34" charset="0"/>
              </a:rPr>
              <a:t>Sistem</a:t>
            </a:r>
            <a:r>
              <a:rPr lang="en-US" sz="1800" b="0" dirty="0">
                <a:latin typeface="Calibri" pitchFamily="34" charset="0"/>
                <a:cs typeface="Calibri" pitchFamily="34" charset="0"/>
              </a:rPr>
              <a:t> INALOG </a:t>
            </a:r>
            <a:r>
              <a:rPr lang="en-US" sz="1800" b="0" dirty="0" err="1">
                <a:latin typeface="Calibri" pitchFamily="34" charset="0"/>
                <a:cs typeface="Calibri" pitchFamily="34" charset="0"/>
              </a:rPr>
              <a:t>adalah</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pengembangan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lanjutan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dari</a:t>
            </a:r>
            <a:r>
              <a:rPr lang="en-US" sz="1800" b="0" dirty="0">
                <a:latin typeface="Calibri" pitchFamily="34" charset="0"/>
                <a:cs typeface="Calibri" pitchFamily="34" charset="0"/>
              </a:rPr>
              <a:t> </a:t>
            </a:r>
            <a:r>
              <a:rPr lang="en-US" sz="1800" b="0" dirty="0" err="1">
                <a:latin typeface="Calibri" pitchFamily="34" charset="0"/>
                <a:cs typeface="Calibri" pitchFamily="34" charset="0"/>
              </a:rPr>
              <a:t>sistem</a:t>
            </a:r>
            <a:r>
              <a:rPr lang="en-US" sz="1800" b="0" dirty="0">
                <a:latin typeface="Calibri" pitchFamily="34" charset="0"/>
                <a:cs typeface="Calibri" pitchFamily="34" charset="0"/>
              </a:rPr>
              <a:t> Indonesia National Single Window yang </a:t>
            </a:r>
            <a:r>
              <a:rPr lang="en-US" sz="1800" b="0" dirty="0" err="1">
                <a:latin typeface="Calibri" pitchFamily="34" charset="0"/>
                <a:cs typeface="Calibri" pitchFamily="34" charset="0"/>
              </a:rPr>
              <a:t>mengintegrasikan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sistem</a:t>
            </a:r>
            <a:r>
              <a:rPr lang="en-US" sz="1800" b="0" dirty="0">
                <a:latin typeface="Calibri" pitchFamily="34" charset="0"/>
                <a:cs typeface="Calibri" pitchFamily="34" charset="0"/>
              </a:rPr>
              <a:t> TIK </a:t>
            </a:r>
            <a:r>
              <a:rPr lang="en-US" sz="1800" b="0" dirty="0" err="1">
                <a:latin typeface="Calibri" pitchFamily="34" charset="0"/>
                <a:cs typeface="Calibri" pitchFamily="34" charset="0"/>
              </a:rPr>
              <a:t>pergerakan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barang</a:t>
            </a:r>
            <a:r>
              <a:rPr lang="en-US" sz="1800" b="0" dirty="0">
                <a:latin typeface="Calibri" pitchFamily="34" charset="0"/>
                <a:cs typeface="Calibri" pitchFamily="34" charset="0"/>
              </a:rPr>
              <a:t> di </a:t>
            </a:r>
            <a:r>
              <a:rPr lang="en-US" sz="1800" b="0" dirty="0" err="1">
                <a:latin typeface="Calibri" pitchFamily="34" charset="0"/>
                <a:cs typeface="Calibri" pitchFamily="34" charset="0"/>
              </a:rPr>
              <a:t>wilayah</a:t>
            </a:r>
            <a:r>
              <a:rPr lang="en-US" sz="1800" b="0" dirty="0">
                <a:latin typeface="Calibri" pitchFamily="34" charset="0"/>
                <a:cs typeface="Calibri" pitchFamily="34" charset="0"/>
              </a:rPr>
              <a:t> </a:t>
            </a:r>
            <a:r>
              <a:rPr lang="en-US" sz="1800" b="0" dirty="0" err="1">
                <a:latin typeface="Calibri" pitchFamily="34" charset="0"/>
                <a:cs typeface="Calibri" pitchFamily="34" charset="0"/>
              </a:rPr>
              <a:t>dalam</a:t>
            </a:r>
            <a:r>
              <a:rPr lang="en-US" sz="1800" b="0" dirty="0">
                <a:latin typeface="Calibri" pitchFamily="34" charset="0"/>
                <a:cs typeface="Calibri" pitchFamily="34" charset="0"/>
              </a:rPr>
              <a:t> </a:t>
            </a:r>
            <a:r>
              <a:rPr lang="en-US" sz="1800" b="0" dirty="0" err="1">
                <a:latin typeface="Calibri" pitchFamily="34" charset="0"/>
                <a:cs typeface="Calibri" pitchFamily="34" charset="0"/>
              </a:rPr>
              <a:t>negeri</a:t>
            </a:r>
            <a:r>
              <a:rPr lang="en-US" sz="1800" b="0" dirty="0">
                <a:latin typeface="Calibri" pitchFamily="34" charset="0"/>
                <a:cs typeface="Calibri" pitchFamily="34" charset="0"/>
              </a:rPr>
              <a:t> Indonesia, </a:t>
            </a:r>
            <a:r>
              <a:rPr lang="en-US" sz="1800" b="0" dirty="0" err="1">
                <a:latin typeface="Calibri" pitchFamily="34" charset="0"/>
                <a:cs typeface="Calibri" pitchFamily="34" charset="0"/>
              </a:rPr>
              <a:t>sehingga</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melalui</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keduanya</a:t>
            </a:r>
            <a:r>
              <a:rPr lang="en-US" sz="1800" b="0" dirty="0">
                <a:latin typeface="Calibri" pitchFamily="34" charset="0"/>
                <a:cs typeface="Calibri" pitchFamily="34" charset="0"/>
              </a:rPr>
              <a:t> </a:t>
            </a:r>
            <a:r>
              <a:rPr lang="en-US" sz="1800" b="0" dirty="0" err="1">
                <a:latin typeface="Calibri" pitchFamily="34" charset="0"/>
                <a:cs typeface="Calibri" pitchFamily="34" charset="0"/>
              </a:rPr>
              <a:t>direalisasikan</a:t>
            </a:r>
            <a:r>
              <a:rPr lang="en-US" sz="1800" b="0" dirty="0">
                <a:latin typeface="Calibri" pitchFamily="34" charset="0"/>
                <a:cs typeface="Calibri" pitchFamily="34" charset="0"/>
              </a:rPr>
              <a:t> “</a:t>
            </a:r>
            <a:r>
              <a:rPr lang="en-US" sz="1800" b="0" i="1" dirty="0">
                <a:latin typeface="Calibri" pitchFamily="34" charset="0"/>
                <a:cs typeface="Calibri" pitchFamily="34" charset="0"/>
              </a:rPr>
              <a:t>domestically integrated, globally connected</a:t>
            </a:r>
            <a:r>
              <a:rPr lang="en-US" sz="1800" b="0" dirty="0" smtClean="0">
                <a:latin typeface="Calibri" pitchFamily="34" charset="0"/>
                <a:cs typeface="Calibri" pitchFamily="34" charset="0"/>
              </a:rPr>
              <a:t>”.</a:t>
            </a:r>
            <a:endParaRPr lang="id-ID" sz="1800" b="0" dirty="0" smtClean="0">
              <a:latin typeface="Calibri" pitchFamily="34" charset="0"/>
              <a:cs typeface="Calibri" pitchFamily="34" charset="0"/>
            </a:endParaRPr>
          </a:p>
          <a:p>
            <a:pPr marL="450850" algn="just"/>
            <a:r>
              <a:rPr lang="en-US" sz="1800" b="0" dirty="0" err="1">
                <a:latin typeface="Calibri" pitchFamily="34" charset="0"/>
                <a:cs typeface="Calibri" pitchFamily="34" charset="0"/>
              </a:rPr>
              <a:t>Telah</a:t>
            </a:r>
            <a:r>
              <a:rPr lang="en-US" sz="1800" b="0" dirty="0">
                <a:latin typeface="Calibri" pitchFamily="34" charset="0"/>
                <a:cs typeface="Calibri" pitchFamily="34" charset="0"/>
              </a:rPr>
              <a:t> </a:t>
            </a:r>
            <a:r>
              <a:rPr lang="en-US" sz="1800" b="0" dirty="0" err="1">
                <a:latin typeface="Calibri" pitchFamily="34" charset="0"/>
                <a:cs typeface="Calibri" pitchFamily="34" charset="0"/>
              </a:rPr>
              <a:t>disampaikan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surat</a:t>
            </a:r>
            <a:r>
              <a:rPr lang="en-US" sz="1800" b="0" dirty="0">
                <a:latin typeface="Calibri" pitchFamily="34" charset="0"/>
                <a:cs typeface="Calibri" pitchFamily="34" charset="0"/>
              </a:rPr>
              <a:t> </a:t>
            </a:r>
            <a:r>
              <a:rPr lang="en-US" sz="1800" b="0" dirty="0" err="1">
                <a:latin typeface="Calibri" pitchFamily="34" charset="0"/>
                <a:cs typeface="Calibri" pitchFamily="34" charset="0"/>
              </a:rPr>
              <a:t>Deputi</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Menko</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Perekonomian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Bidang</a:t>
            </a:r>
            <a:r>
              <a:rPr lang="en-US" sz="1800" b="0" dirty="0">
                <a:latin typeface="Calibri" pitchFamily="34" charset="0"/>
                <a:cs typeface="Calibri" pitchFamily="34" charset="0"/>
              </a:rPr>
              <a:t> </a:t>
            </a:r>
            <a:r>
              <a:rPr lang="en-US" sz="1800" b="0" dirty="0" err="1">
                <a:latin typeface="Calibri" pitchFamily="34" charset="0"/>
                <a:cs typeface="Calibri" pitchFamily="34" charset="0"/>
              </a:rPr>
              <a:t>Industri</a:t>
            </a:r>
            <a:r>
              <a:rPr lang="en-US" sz="1800" b="0" dirty="0">
                <a:latin typeface="Calibri" pitchFamily="34" charset="0"/>
                <a:cs typeface="Calibri" pitchFamily="34" charset="0"/>
              </a:rPr>
              <a:t> </a:t>
            </a:r>
            <a:r>
              <a:rPr lang="en-US" sz="1800" b="0" dirty="0" err="1">
                <a:latin typeface="Calibri" pitchFamily="34" charset="0"/>
                <a:cs typeface="Calibri" pitchFamily="34" charset="0"/>
              </a:rPr>
              <a:t>dan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Perdagangan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kepada</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Kementerian</a:t>
            </a:r>
            <a:r>
              <a:rPr lang="en-US" sz="1800" b="0" dirty="0">
                <a:latin typeface="Calibri" pitchFamily="34" charset="0"/>
                <a:cs typeface="Calibri" pitchFamily="34" charset="0"/>
              </a:rPr>
              <a:t> Negara BUMN No. S-220/D.IV.M.EKON</a:t>
            </a:r>
            <a:r>
              <a:rPr lang="en-US" sz="1800" b="0" dirty="0" smtClean="0">
                <a:latin typeface="Calibri" pitchFamily="34" charset="0"/>
                <a:cs typeface="Calibri" pitchFamily="34" charset="0"/>
              </a:rPr>
              <a:t>/</a:t>
            </a:r>
            <a:r>
              <a:rPr lang="id-ID" sz="1800" b="0" dirty="0" smtClean="0">
                <a:latin typeface="Calibri" pitchFamily="34" charset="0"/>
                <a:cs typeface="Calibri" pitchFamily="34" charset="0"/>
              </a:rPr>
              <a:t>-</a:t>
            </a:r>
            <a:r>
              <a:rPr lang="en-US" sz="1800" b="0" dirty="0" smtClean="0">
                <a:latin typeface="Calibri" pitchFamily="34" charset="0"/>
                <a:cs typeface="Calibri" pitchFamily="34" charset="0"/>
              </a:rPr>
              <a:t>10/2012 </a:t>
            </a:r>
            <a:r>
              <a:rPr lang="en-US" sz="1800" b="0" dirty="0" err="1">
                <a:latin typeface="Calibri" pitchFamily="34" charset="0"/>
                <a:cs typeface="Calibri" pitchFamily="34" charset="0"/>
              </a:rPr>
              <a:t>tanggal</a:t>
            </a:r>
            <a:r>
              <a:rPr lang="en-US" sz="1800" b="0" dirty="0">
                <a:latin typeface="Calibri" pitchFamily="34" charset="0"/>
                <a:cs typeface="Calibri" pitchFamily="34" charset="0"/>
              </a:rPr>
              <a:t> 1 </a:t>
            </a:r>
            <a:r>
              <a:rPr lang="en-US" sz="1800" b="0" dirty="0" err="1">
                <a:latin typeface="Calibri" pitchFamily="34" charset="0"/>
                <a:cs typeface="Calibri" pitchFamily="34" charset="0"/>
              </a:rPr>
              <a:t>Oktober</a:t>
            </a:r>
            <a:r>
              <a:rPr lang="en-US" sz="1800" b="0" dirty="0">
                <a:latin typeface="Calibri" pitchFamily="34" charset="0"/>
                <a:cs typeface="Calibri" pitchFamily="34" charset="0"/>
              </a:rPr>
              <a:t> 2012, </a:t>
            </a:r>
            <a:r>
              <a:rPr lang="en-US" sz="1800" b="0" dirty="0" err="1">
                <a:latin typeface="Calibri" pitchFamily="34" charset="0"/>
                <a:cs typeface="Calibri" pitchFamily="34" charset="0"/>
              </a:rPr>
              <a:t>untuk</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menyiapkan</a:t>
            </a:r>
            <a:r>
              <a:rPr lang="en-US" sz="1800" b="0" dirty="0">
                <a:latin typeface="Calibri" pitchFamily="34" charset="0"/>
                <a:cs typeface="Calibri" pitchFamily="34" charset="0"/>
              </a:rPr>
              <a:t> program </a:t>
            </a:r>
            <a:r>
              <a:rPr lang="id-ID" sz="1800" b="0" dirty="0">
                <a:latin typeface="Calibri" pitchFamily="34" charset="0"/>
                <a:cs typeface="Calibri" pitchFamily="34" charset="0"/>
              </a:rPr>
              <a:t>“</a:t>
            </a:r>
            <a:r>
              <a:rPr lang="en-US" sz="1800" b="0" dirty="0" err="1">
                <a:latin typeface="Calibri" pitchFamily="34" charset="0"/>
                <a:cs typeface="Calibri" pitchFamily="34" charset="0"/>
              </a:rPr>
              <a:t>Pengembangan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Pengelolaan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Pengoperasian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serta</a:t>
            </a:r>
            <a:r>
              <a:rPr lang="en-US" sz="1800" b="0" dirty="0">
                <a:latin typeface="Calibri" pitchFamily="34" charset="0"/>
                <a:cs typeface="Calibri" pitchFamily="34" charset="0"/>
              </a:rPr>
              <a:t> </a:t>
            </a:r>
            <a:r>
              <a:rPr lang="en-US" sz="1800" b="0" dirty="0" err="1">
                <a:latin typeface="Calibri" pitchFamily="34" charset="0"/>
                <a:cs typeface="Calibri" pitchFamily="34" charset="0"/>
              </a:rPr>
              <a:t>Revitalisasi</a:t>
            </a:r>
            <a:r>
              <a:rPr lang="en-US" sz="1800" b="0" dirty="0">
                <a:latin typeface="Calibri" pitchFamily="34" charset="0"/>
                <a:cs typeface="Calibri" pitchFamily="34" charset="0"/>
              </a:rPr>
              <a:t> </a:t>
            </a:r>
            <a:r>
              <a:rPr lang="en-US" sz="1800" b="0" dirty="0" err="1">
                <a:latin typeface="Calibri" pitchFamily="34" charset="0"/>
                <a:cs typeface="Calibri" pitchFamily="34" charset="0"/>
              </a:rPr>
              <a:t>Bisnis</a:t>
            </a:r>
            <a:r>
              <a:rPr lang="en-US" sz="1800" b="0" dirty="0">
                <a:latin typeface="Calibri" pitchFamily="34" charset="0"/>
                <a:cs typeface="Calibri" pitchFamily="34" charset="0"/>
              </a:rPr>
              <a:t> BUMN </a:t>
            </a:r>
            <a:r>
              <a:rPr lang="en-US" sz="1800" b="0" dirty="0" err="1">
                <a:latin typeface="Calibri" pitchFamily="34" charset="0"/>
                <a:cs typeface="Calibri" pitchFamily="34" charset="0"/>
              </a:rPr>
              <a:t>Sektor</a:t>
            </a:r>
            <a:r>
              <a:rPr lang="en-US" sz="1800" b="0" dirty="0">
                <a:latin typeface="Calibri" pitchFamily="34" charset="0"/>
                <a:cs typeface="Calibri" pitchFamily="34" charset="0"/>
              </a:rPr>
              <a:t> </a:t>
            </a:r>
            <a:r>
              <a:rPr lang="en-US" sz="1800" b="0" dirty="0" err="1">
                <a:latin typeface="Calibri" pitchFamily="34" charset="0"/>
                <a:cs typeface="Calibri" pitchFamily="34" charset="0"/>
              </a:rPr>
              <a:t>Maritim</a:t>
            </a:r>
            <a:r>
              <a:rPr lang="en-US" sz="1800" b="0" dirty="0">
                <a:latin typeface="Calibri" pitchFamily="34" charset="0"/>
                <a:cs typeface="Calibri" pitchFamily="34" charset="0"/>
              </a:rPr>
              <a:t>” </a:t>
            </a:r>
            <a:r>
              <a:rPr lang="en-US" sz="1800" b="0" dirty="0" err="1">
                <a:latin typeface="Calibri" pitchFamily="34" charset="0"/>
                <a:cs typeface="Calibri" pitchFamily="34" charset="0"/>
              </a:rPr>
              <a:t>dalam</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kerangka</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pembangunan</a:t>
            </a:r>
            <a:r>
              <a:rPr lang="en-US" sz="1800" b="0" dirty="0">
                <a:latin typeface="Calibri" pitchFamily="34" charset="0"/>
                <a:cs typeface="Calibri" pitchFamily="34" charset="0"/>
              </a:rPr>
              <a:t> TIK </a:t>
            </a:r>
            <a:r>
              <a:rPr lang="en-US" sz="1800" b="0" dirty="0" err="1">
                <a:latin typeface="Calibri" pitchFamily="34" charset="0"/>
                <a:cs typeface="Calibri" pitchFamily="34" charset="0"/>
              </a:rPr>
              <a:t>berskala</a:t>
            </a:r>
            <a:r>
              <a:rPr lang="en-US" sz="1800" b="0" dirty="0">
                <a:latin typeface="Calibri" pitchFamily="34" charset="0"/>
                <a:cs typeface="Calibri" pitchFamily="34" charset="0"/>
              </a:rPr>
              <a:t> </a:t>
            </a:r>
            <a:r>
              <a:rPr lang="en-US" sz="1800" b="0" dirty="0" err="1">
                <a:latin typeface="Calibri" pitchFamily="34" charset="0"/>
                <a:cs typeface="Calibri" pitchFamily="34" charset="0"/>
              </a:rPr>
              <a:t>nasional</a:t>
            </a:r>
            <a:r>
              <a:rPr lang="en-US" sz="1800" b="0" dirty="0">
                <a:latin typeface="Calibri" pitchFamily="34" charset="0"/>
                <a:cs typeface="Calibri" pitchFamily="34" charset="0"/>
              </a:rPr>
              <a:t> </a:t>
            </a:r>
            <a:r>
              <a:rPr lang="en-US" sz="1800" b="0" dirty="0" err="1">
                <a:latin typeface="Calibri" pitchFamily="34" charset="0"/>
                <a:cs typeface="Calibri" pitchFamily="34" charset="0"/>
              </a:rPr>
              <a:t>bagi</a:t>
            </a:r>
            <a:r>
              <a:rPr lang="en-US" sz="1800" b="0" dirty="0">
                <a:latin typeface="Calibri" pitchFamily="34" charset="0"/>
                <a:cs typeface="Calibri" pitchFamily="34" charset="0"/>
              </a:rPr>
              <a:t> BUMN-BUMN yang </a:t>
            </a:r>
            <a:r>
              <a:rPr lang="en-US" sz="1800" b="0" dirty="0" err="1">
                <a:latin typeface="Calibri" pitchFamily="34" charset="0"/>
                <a:cs typeface="Calibri" pitchFamily="34" charset="0"/>
              </a:rPr>
              <a:t>telah</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memiliki</a:t>
            </a:r>
            <a:r>
              <a:rPr lang="en-US" sz="1800" b="0" dirty="0">
                <a:latin typeface="Calibri" pitchFamily="34" charset="0"/>
                <a:cs typeface="Calibri" pitchFamily="34" charset="0"/>
              </a:rPr>
              <a:t> </a:t>
            </a:r>
            <a:r>
              <a:rPr lang="en-US" sz="1800" b="0" dirty="0" err="1">
                <a:latin typeface="Calibri" pitchFamily="34" charset="0"/>
                <a:cs typeface="Calibri" pitchFamily="34" charset="0"/>
              </a:rPr>
              <a:t>jaringan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logistik</a:t>
            </a:r>
            <a:r>
              <a:rPr lang="en-US" sz="1800" b="0" dirty="0">
                <a:latin typeface="Calibri" pitchFamily="34" charset="0"/>
                <a:cs typeface="Calibri" pitchFamily="34" charset="0"/>
              </a:rPr>
              <a:t>. </a:t>
            </a:r>
            <a:endParaRPr lang="id-ID" sz="1800" b="0" dirty="0">
              <a:latin typeface="Calibri" pitchFamily="34" charset="0"/>
              <a:cs typeface="Calibri" pitchFamily="34" charset="0"/>
            </a:endParaRPr>
          </a:p>
          <a:p>
            <a:r>
              <a:rPr lang="id-ID" sz="2000" b="1" smtClean="0">
                <a:solidFill>
                  <a:srgbClr val="C00000"/>
                </a:solidFill>
                <a:latin typeface="Calibri" pitchFamily="34" charset="0"/>
                <a:cs typeface="Calibri" pitchFamily="34" charset="0"/>
              </a:rPr>
              <a:t>2.     Tindak </a:t>
            </a:r>
            <a:r>
              <a:rPr lang="id-ID" sz="2000" b="1" dirty="0" smtClean="0">
                <a:solidFill>
                  <a:srgbClr val="C00000"/>
                </a:solidFill>
                <a:latin typeface="Calibri" pitchFamily="34" charset="0"/>
                <a:cs typeface="Calibri" pitchFamily="34" charset="0"/>
              </a:rPr>
              <a:t>lanjutan :</a:t>
            </a:r>
            <a:endParaRPr lang="id-ID" sz="2000" b="1" dirty="0">
              <a:solidFill>
                <a:srgbClr val="C00000"/>
              </a:solidFill>
              <a:latin typeface="Calibri" pitchFamily="34" charset="0"/>
              <a:cs typeface="Calibri" pitchFamily="34" charset="0"/>
            </a:endParaRPr>
          </a:p>
          <a:p>
            <a:pPr marL="450850" lvl="0"/>
            <a:r>
              <a:rPr lang="id-ID" sz="1800" b="0" dirty="0">
                <a:latin typeface="Calibri" pitchFamily="34" charset="0"/>
                <a:cs typeface="Calibri" pitchFamily="34" charset="0"/>
              </a:rPr>
              <a:t>Pembuatan desain e-logistik (INALOG)</a:t>
            </a:r>
          </a:p>
          <a:p>
            <a:pPr marL="450850" lvl="0" algn="just"/>
            <a:r>
              <a:rPr lang="id-ID" sz="1800" b="0" dirty="0">
                <a:latin typeface="Calibri" pitchFamily="34" charset="0"/>
                <a:cs typeface="Calibri" pitchFamily="34" charset="0"/>
              </a:rPr>
              <a:t>P</a:t>
            </a:r>
            <a:r>
              <a:rPr lang="en-US" sz="1800" b="0" dirty="0" err="1">
                <a:latin typeface="Calibri" pitchFamily="34" charset="0"/>
                <a:cs typeface="Calibri" pitchFamily="34" charset="0"/>
              </a:rPr>
              <a:t>erlu</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menjadi</a:t>
            </a:r>
            <a:r>
              <a:rPr lang="en-US" sz="1800" b="0" dirty="0">
                <a:latin typeface="Calibri" pitchFamily="34" charset="0"/>
                <a:cs typeface="Calibri" pitchFamily="34" charset="0"/>
              </a:rPr>
              <a:t> agenda </a:t>
            </a:r>
            <a:r>
              <a:rPr lang="en-US" sz="1800" b="0" dirty="0" err="1">
                <a:latin typeface="Calibri" pitchFamily="34" charset="0"/>
                <a:cs typeface="Calibri" pitchFamily="34" charset="0"/>
              </a:rPr>
              <a:t>rapat</a:t>
            </a:r>
            <a:r>
              <a:rPr lang="en-US" sz="1800" b="0" dirty="0">
                <a:latin typeface="Calibri" pitchFamily="34" charset="0"/>
                <a:cs typeface="Calibri" pitchFamily="34" charset="0"/>
              </a:rPr>
              <a:t> </a:t>
            </a:r>
            <a:r>
              <a:rPr lang="en-US" sz="1800" b="0" dirty="0" err="1">
                <a:latin typeface="Calibri" pitchFamily="34" charset="0"/>
                <a:cs typeface="Calibri" pitchFamily="34" charset="0"/>
              </a:rPr>
              <a:t>koordinasi</a:t>
            </a:r>
            <a:r>
              <a:rPr lang="en-US" sz="1800" b="0" dirty="0">
                <a:latin typeface="Calibri" pitchFamily="34" charset="0"/>
                <a:cs typeface="Calibri" pitchFamily="34" charset="0"/>
              </a:rPr>
              <a:t> </a:t>
            </a:r>
            <a:r>
              <a:rPr lang="en-US" sz="1800" b="0" dirty="0" err="1">
                <a:latin typeface="Calibri" pitchFamily="34" charset="0"/>
                <a:cs typeface="Calibri" pitchFamily="34" charset="0"/>
              </a:rPr>
              <a:t>setingkat</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Menteri</a:t>
            </a:r>
            <a:r>
              <a:rPr lang="en-US" sz="1800" b="0" dirty="0">
                <a:latin typeface="Calibri" pitchFamily="34" charset="0"/>
                <a:cs typeface="Calibri" pitchFamily="34" charset="0"/>
              </a:rPr>
              <a:t> </a:t>
            </a:r>
            <a:r>
              <a:rPr lang="en-US" sz="1800" b="0" dirty="0" err="1">
                <a:latin typeface="Calibri" pitchFamily="34" charset="0"/>
                <a:cs typeface="Calibri" pitchFamily="34" charset="0"/>
              </a:rPr>
              <a:t>untuk</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mendorong</a:t>
            </a:r>
            <a:r>
              <a:rPr lang="en-US" sz="1800" b="0" dirty="0">
                <a:latin typeface="Calibri" pitchFamily="34" charset="0"/>
                <a:cs typeface="Calibri" pitchFamily="34" charset="0"/>
              </a:rPr>
              <a:t> </a:t>
            </a:r>
            <a:r>
              <a:rPr lang="en-US" sz="1800" b="0" dirty="0" err="1">
                <a:latin typeface="Calibri" pitchFamily="34" charset="0"/>
                <a:cs typeface="Calibri" pitchFamily="34" charset="0"/>
              </a:rPr>
              <a:t>terjadinya</a:t>
            </a:r>
            <a:r>
              <a:rPr lang="en-US" sz="1800" b="0" dirty="0">
                <a:latin typeface="Calibri" pitchFamily="34" charset="0"/>
                <a:cs typeface="Calibri" pitchFamily="34" charset="0"/>
              </a:rPr>
              <a:t> </a:t>
            </a:r>
            <a:r>
              <a:rPr lang="en-US" sz="1800" b="0" dirty="0" err="1">
                <a:latin typeface="Calibri" pitchFamily="34" charset="0"/>
                <a:cs typeface="Calibri" pitchFamily="34" charset="0"/>
              </a:rPr>
              <a:t>sinergi</a:t>
            </a:r>
            <a:r>
              <a:rPr lang="en-US" sz="1800" b="0" dirty="0">
                <a:latin typeface="Calibri" pitchFamily="34" charset="0"/>
                <a:cs typeface="Calibri" pitchFamily="34" charset="0"/>
              </a:rPr>
              <a:t> </a:t>
            </a:r>
            <a:r>
              <a:rPr lang="en-US" sz="1800" b="0" dirty="0" err="1">
                <a:latin typeface="Calibri" pitchFamily="34" charset="0"/>
                <a:cs typeface="Calibri" pitchFamily="34" charset="0"/>
              </a:rPr>
              <a:t>antara</a:t>
            </a:r>
            <a:r>
              <a:rPr lang="en-US" sz="1800" b="0" dirty="0">
                <a:latin typeface="Calibri" pitchFamily="34" charset="0"/>
                <a:cs typeface="Calibri" pitchFamily="34" charset="0"/>
              </a:rPr>
              <a:t> Tim </a:t>
            </a:r>
            <a:r>
              <a:rPr lang="en-US" sz="1800" b="0" dirty="0" err="1">
                <a:latin typeface="Calibri" pitchFamily="34" charset="0"/>
                <a:cs typeface="Calibri" pitchFamily="34" charset="0"/>
              </a:rPr>
              <a:t>Kerja</a:t>
            </a:r>
            <a:r>
              <a:rPr lang="en-US" sz="1800" b="0" dirty="0">
                <a:latin typeface="Calibri" pitchFamily="34" charset="0"/>
                <a:cs typeface="Calibri" pitchFamily="34" charset="0"/>
              </a:rPr>
              <a:t> SISLOGNAS </a:t>
            </a:r>
            <a:r>
              <a:rPr lang="en-US" sz="1800" b="0" dirty="0" err="1">
                <a:latin typeface="Calibri" pitchFamily="34" charset="0"/>
                <a:cs typeface="Calibri" pitchFamily="34" charset="0"/>
              </a:rPr>
              <a:t>dengan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Kementerian</a:t>
            </a:r>
            <a:r>
              <a:rPr lang="en-US" sz="1800" b="0" dirty="0">
                <a:latin typeface="Calibri" pitchFamily="34" charset="0"/>
                <a:cs typeface="Calibri" pitchFamily="34" charset="0"/>
              </a:rPr>
              <a:t> Negara BUMN </a:t>
            </a:r>
            <a:r>
              <a:rPr lang="en-US" sz="1800" b="0" dirty="0" err="1">
                <a:latin typeface="Calibri" pitchFamily="34" charset="0"/>
                <a:cs typeface="Calibri" pitchFamily="34" charset="0"/>
              </a:rPr>
              <a:t>dalam</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mengimplementasikan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Cetak</a:t>
            </a:r>
            <a:r>
              <a:rPr lang="en-US" sz="1800" b="0" dirty="0">
                <a:latin typeface="Calibri" pitchFamily="34" charset="0"/>
                <a:cs typeface="Calibri" pitchFamily="34" charset="0"/>
              </a:rPr>
              <a:t> </a:t>
            </a:r>
            <a:r>
              <a:rPr lang="en-US" sz="1800" b="0" dirty="0" err="1">
                <a:latin typeface="Calibri" pitchFamily="34" charset="0"/>
                <a:cs typeface="Calibri" pitchFamily="34" charset="0"/>
              </a:rPr>
              <a:t>Biru</a:t>
            </a:r>
            <a:r>
              <a:rPr lang="en-US" sz="1800" b="0" dirty="0">
                <a:latin typeface="Calibri" pitchFamily="34" charset="0"/>
                <a:cs typeface="Calibri" pitchFamily="34" charset="0"/>
              </a:rPr>
              <a:t> SISLOGNAS.</a:t>
            </a:r>
            <a:endParaRPr lang="id-ID" sz="1800" b="0" dirty="0">
              <a:latin typeface="Calibri" pitchFamily="34" charset="0"/>
              <a:cs typeface="Calibri" pitchFamily="34" charset="0"/>
            </a:endParaRPr>
          </a:p>
          <a:p>
            <a:pPr marL="457200" lvl="1" indent="0">
              <a:spcBef>
                <a:spcPts val="0"/>
              </a:spcBef>
              <a:buNone/>
            </a:pPr>
            <a:endParaRPr lang="id-ID" sz="1600" dirty="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33</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2"/>
          <p:cNvSpPr txBox="1">
            <a:spLocks noChangeArrowheads="1"/>
          </p:cNvSpPr>
          <p:nvPr/>
        </p:nvSpPr>
        <p:spPr>
          <a:xfrm>
            <a:off x="0" y="0"/>
            <a:ext cx="9906000" cy="838200"/>
          </a:xfrm>
          <a:prstGeom prst="rect">
            <a:avLst/>
          </a:prstGeom>
          <a:noFill/>
          <a:ln>
            <a:noFill/>
          </a:ln>
        </p:spPr>
        <p:txBody>
          <a:bodyPr vert="horz" lIns="91440" tIns="45720" rIns="91440" bIns="4572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III(C).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Pembangunan E-LOGISTIK (INALOG)</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28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val="38254300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32" y="136634"/>
            <a:ext cx="8915400" cy="64807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id-ID" sz="44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IV. REKOMENDASI</a:t>
            </a:r>
            <a:endParaRPr lang="id-ID" sz="44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
        <p:nvSpPr>
          <p:cNvPr id="3" name="Content Placeholder 2"/>
          <p:cNvSpPr>
            <a:spLocks noGrp="1"/>
          </p:cNvSpPr>
          <p:nvPr>
            <p:ph idx="1"/>
          </p:nvPr>
        </p:nvSpPr>
        <p:spPr>
          <a:xfrm>
            <a:off x="381000" y="990600"/>
            <a:ext cx="8915400" cy="5400600"/>
          </a:xfrm>
        </p:spPr>
        <p:txBody>
          <a:bodyPr>
            <a:normAutofit fontScale="92500" lnSpcReduction="20000"/>
          </a:bodyPr>
          <a:lstStyle/>
          <a:p>
            <a:pPr marL="514350" indent="-514350" algn="just">
              <a:buFont typeface="+mj-lt"/>
              <a:buAutoNum type="arabicPeriod"/>
            </a:pPr>
            <a:r>
              <a:rPr lang="id-ID" sz="2400" dirty="0" smtClean="0">
                <a:latin typeface="Calibri" pitchFamily="34" charset="0"/>
                <a:cs typeface="Calibri" pitchFamily="34" charset="0"/>
              </a:rPr>
              <a:t>Perlu adanya regulasi yang menentukan standar pelayanan minimum (SPM) jasa kepelabuhanan baik terhadap keragaan jenis layanan maupun standar kualitas layanan;</a:t>
            </a:r>
          </a:p>
          <a:p>
            <a:pPr marL="514350" indent="-514350" algn="just">
              <a:buFont typeface="+mj-lt"/>
              <a:buAutoNum type="arabicPeriod"/>
            </a:pPr>
            <a:r>
              <a:rPr lang="id-ID" sz="2400" dirty="0" smtClean="0">
                <a:latin typeface="Calibri" pitchFamily="34" charset="0"/>
                <a:cs typeface="Calibri" pitchFamily="34" charset="0"/>
              </a:rPr>
              <a:t>Perlu adanya kebijakan dan sekaligus  sinkronisasi regulasi dalam upaya perbaikan tata kelola jasa kepelabuhan yang mendorong tumbuh dan berkembangnya kompetisi yang sehat antar penyedia jasa kepelabuhan;</a:t>
            </a:r>
          </a:p>
          <a:p>
            <a:pPr marL="514350" indent="-514350" algn="just">
              <a:buFont typeface="+mj-lt"/>
              <a:buAutoNum type="arabicPeriod"/>
            </a:pPr>
            <a:r>
              <a:rPr lang="id-ID" sz="2400" dirty="0" smtClean="0">
                <a:latin typeface="Calibri" pitchFamily="34" charset="0"/>
                <a:cs typeface="Calibri" pitchFamily="34" charset="0"/>
              </a:rPr>
              <a:t>Perlu adanya kebijakan yang dapat meniadakan pungutan biaya tak langsung </a:t>
            </a:r>
            <a:r>
              <a:rPr lang="id-ID" sz="2400" smtClean="0">
                <a:latin typeface="Calibri" pitchFamily="34" charset="0"/>
                <a:cs typeface="Calibri" pitchFamily="34" charset="0"/>
              </a:rPr>
              <a:t>dan </a:t>
            </a:r>
            <a:r>
              <a:rPr lang="en-US" sz="2400" smtClean="0">
                <a:latin typeface="Calibri" pitchFamily="34" charset="0"/>
                <a:cs typeface="Calibri" pitchFamily="34" charset="0"/>
              </a:rPr>
              <a:t>adanya </a:t>
            </a:r>
            <a:r>
              <a:rPr lang="id-ID" sz="2400" smtClean="0">
                <a:latin typeface="Calibri" pitchFamily="34" charset="0"/>
                <a:cs typeface="Calibri" pitchFamily="34" charset="0"/>
              </a:rPr>
              <a:t>persaingan</a:t>
            </a:r>
            <a:r>
              <a:rPr lang="en-US" sz="2400" smtClean="0">
                <a:latin typeface="Calibri" pitchFamily="34" charset="0"/>
                <a:cs typeface="Calibri" pitchFamily="34" charset="0"/>
              </a:rPr>
              <a:t> usaha</a:t>
            </a:r>
            <a:r>
              <a:rPr lang="id-ID" sz="2400" smtClean="0">
                <a:latin typeface="Calibri" pitchFamily="34" charset="0"/>
                <a:cs typeface="Calibri" pitchFamily="34" charset="0"/>
              </a:rPr>
              <a:t> </a:t>
            </a:r>
            <a:r>
              <a:rPr lang="id-ID" sz="2400" dirty="0" smtClean="0">
                <a:latin typeface="Calibri" pitchFamily="34" charset="0"/>
                <a:cs typeface="Calibri" pitchFamily="34" charset="0"/>
              </a:rPr>
              <a:t>dalam kegiatan </a:t>
            </a:r>
            <a:r>
              <a:rPr lang="id-ID" sz="2400" smtClean="0">
                <a:latin typeface="Calibri" pitchFamily="34" charset="0"/>
                <a:cs typeface="Calibri" pitchFamily="34" charset="0"/>
              </a:rPr>
              <a:t>jasa </a:t>
            </a:r>
            <a:r>
              <a:rPr lang="en-US" sz="2400" smtClean="0">
                <a:latin typeface="Calibri" pitchFamily="34" charset="0"/>
                <a:cs typeface="Calibri" pitchFamily="34" charset="0"/>
              </a:rPr>
              <a:t>pelayanan di </a:t>
            </a:r>
            <a:r>
              <a:rPr lang="id-ID" sz="2400" smtClean="0">
                <a:latin typeface="Calibri" pitchFamily="34" charset="0"/>
                <a:cs typeface="Calibri" pitchFamily="34" charset="0"/>
              </a:rPr>
              <a:t>pelabuhanan</a:t>
            </a:r>
            <a:r>
              <a:rPr lang="id-ID" sz="2400" dirty="0" smtClean="0">
                <a:latin typeface="Calibri" pitchFamily="34" charset="0"/>
                <a:cs typeface="Calibri" pitchFamily="34" charset="0"/>
              </a:rPr>
              <a:t>;</a:t>
            </a:r>
          </a:p>
          <a:p>
            <a:pPr marL="514350" indent="-514350" algn="just">
              <a:buFont typeface="+mj-lt"/>
              <a:buAutoNum type="arabicPeriod"/>
            </a:pPr>
            <a:r>
              <a:rPr lang="id-ID" sz="2400" dirty="0" smtClean="0">
                <a:latin typeface="Calibri" pitchFamily="34" charset="0"/>
                <a:cs typeface="Calibri" pitchFamily="34" charset="0"/>
              </a:rPr>
              <a:t>Perlu segera </a:t>
            </a:r>
            <a:r>
              <a:rPr lang="id-ID" sz="2400" smtClean="0">
                <a:latin typeface="Calibri" pitchFamily="34" charset="0"/>
                <a:cs typeface="Calibri" pitchFamily="34" charset="0"/>
              </a:rPr>
              <a:t>dilakukan </a:t>
            </a:r>
            <a:r>
              <a:rPr lang="en-US" sz="2400" smtClean="0">
                <a:latin typeface="Calibri" pitchFamily="34" charset="0"/>
                <a:cs typeface="Calibri" pitchFamily="34" charset="0"/>
              </a:rPr>
              <a:t>implementasi ICT system secara utuh di pelabuhan yang dapat menurunkan biaya, lead-time dan ketidak-pastian.</a:t>
            </a:r>
          </a:p>
          <a:p>
            <a:pPr marL="104775" indent="-9525" algn="just"/>
            <a:r>
              <a:rPr lang="en-US" sz="2400" smtClean="0">
                <a:latin typeface="Calibri" pitchFamily="34" charset="0"/>
                <a:cs typeface="Calibri" pitchFamily="34" charset="0"/>
              </a:rPr>
              <a:t>Adanya kejelasan standar penetapan biaya pelayanan di pelabuhan sangat diperlukan untuk pembuatan feasibility study pengembangan infrastruktur logistics yang menyangkut pelabuhan sebagai “nodes” dari rangkaian sistem rantai-pasok nasional (projects list)</a:t>
            </a:r>
            <a:r>
              <a:rPr lang="id-ID" sz="2400" smtClean="0">
                <a:latin typeface="Calibri" pitchFamily="34" charset="0"/>
                <a:cs typeface="Calibri" pitchFamily="34" charset="0"/>
              </a:rPr>
              <a:t>.</a:t>
            </a:r>
            <a:endParaRPr lang="id-ID" sz="2400" dirty="0" smtClean="0">
              <a:latin typeface="Calibri" pitchFamily="34" charset="0"/>
              <a:cs typeface="Calibri" pitchFamily="34" charset="0"/>
            </a:endParaRPr>
          </a:p>
          <a:p>
            <a:pPr marL="514350" indent="-514350" algn="just">
              <a:buFont typeface="+mj-lt"/>
              <a:buAutoNum type="arabicPeriod"/>
            </a:pPr>
            <a:endParaRPr lang="id-ID" sz="2400" dirty="0" smtClean="0">
              <a:latin typeface="Calibri" pitchFamily="34" charset="0"/>
              <a:cs typeface="Calibri" pitchFamily="34" charset="0"/>
            </a:endParaRPr>
          </a:p>
          <a:p>
            <a:pPr algn="just"/>
            <a:endParaRPr lang="id-ID" sz="2400" dirty="0">
              <a:latin typeface="Calibri" pitchFamily="34" charset="0"/>
              <a:cs typeface="Calibri" pitchFamily="34" charset="0"/>
            </a:endParaRPr>
          </a:p>
        </p:txBody>
      </p:sp>
    </p:spTree>
    <p:extLst>
      <p:ext uri="{BB962C8B-B14F-4D97-AF65-F5344CB8AC3E}">
        <p14:creationId xmlns:p14="http://schemas.microsoft.com/office/powerpoint/2010/main" val="34018143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626268" y="2175520"/>
            <a:ext cx="8132895" cy="769441"/>
          </a:xfrm>
          <a:prstGeom prst="rect">
            <a:avLst/>
          </a:prstGeom>
          <a:solidFill>
            <a:srgbClr val="C00000"/>
          </a:solidFill>
          <a:ln w="19050" algn="ctr">
            <a:noFill/>
            <a:miter lim="800000"/>
            <a:headEnd/>
            <a:tailEnd/>
          </a:ln>
        </p:spPr>
        <p:txBody>
          <a:bodyPr wrap="square" lIns="0" tIns="0" rIns="0" bIns="0">
            <a:spAutoFit/>
          </a:bodyPr>
          <a:lstStyle/>
          <a:p>
            <a:pPr algn="ctr" defTabSz="949325">
              <a:spcBef>
                <a:spcPct val="20000"/>
              </a:spcBef>
              <a:buClr>
                <a:srgbClr val="33CCCC"/>
              </a:buClr>
              <a:buSzPct val="50000"/>
              <a:buFont typeface="Monotype Sorts"/>
              <a:buNone/>
            </a:pPr>
            <a:r>
              <a:rPr lang="id-ID" sz="5000" dirty="0" smtClean="0">
                <a:solidFill>
                  <a:schemeClr val="bg1"/>
                </a:solidFill>
                <a:latin typeface="Futura XBlk BT"/>
              </a:rPr>
              <a:t>LAMPIRAN</a:t>
            </a:r>
            <a:endParaRPr lang="en-US" sz="5000" dirty="0">
              <a:solidFill>
                <a:schemeClr val="bg1"/>
              </a:solidFill>
              <a:latin typeface="Futura XBlk BT"/>
            </a:endParaRPr>
          </a:p>
        </p:txBody>
      </p:sp>
      <p:sp>
        <p:nvSpPr>
          <p:cNvPr id="9219" name="Rectangle 7"/>
          <p:cNvSpPr>
            <a:spLocks noChangeArrowheads="1"/>
          </p:cNvSpPr>
          <p:nvPr/>
        </p:nvSpPr>
        <p:spPr bwMode="auto">
          <a:xfrm>
            <a:off x="626269" y="3107383"/>
            <a:ext cx="8132895" cy="46037"/>
          </a:xfrm>
          <a:prstGeom prst="rect">
            <a:avLst/>
          </a:prstGeom>
          <a:solidFill>
            <a:schemeClr val="bg1"/>
          </a:solidFill>
          <a:ln w="9525">
            <a:solidFill>
              <a:srgbClr val="FF0000"/>
            </a:solidFill>
            <a:miter lim="800000"/>
            <a:headEnd/>
            <a:tailEnd/>
          </a:ln>
        </p:spPr>
        <p:txBody>
          <a:bodyPr wrap="none" anchor="ctr"/>
          <a:lstStyle/>
          <a:p>
            <a:endParaRPr lang="id-ID">
              <a:ln>
                <a:solidFill>
                  <a:schemeClr val="tx2"/>
                </a:solidFill>
              </a:ln>
            </a:endParaRPr>
          </a:p>
        </p:txBody>
      </p:sp>
      <p:sp>
        <p:nvSpPr>
          <p:cNvPr id="6148" name="Rectangle 8"/>
          <p:cNvSpPr>
            <a:spLocks noGrp="1" noChangeArrowheads="1"/>
          </p:cNvSpPr>
          <p:nvPr>
            <p:ph type="title"/>
          </p:nvPr>
        </p:nvSpPr>
        <p:spPr>
          <a:xfrm>
            <a:off x="655845" y="3169501"/>
            <a:ext cx="8335755" cy="2545499"/>
          </a:xfrm>
        </p:spPr>
        <p:txBody>
          <a:bodyPr anchor="t">
            <a:normAutofit fontScale="90000"/>
          </a:bodyPr>
          <a:lstStyle/>
          <a:p>
            <a:pPr algn="ctr">
              <a:spcBef>
                <a:spcPts val="0"/>
              </a:spcBef>
              <a:buFont typeface="Arial" pitchFamily="34" charset="0"/>
              <a:buNone/>
              <a:defRPr/>
            </a:pPr>
            <a:r>
              <a:rPr lang="en-US" sz="4400" b="1" dirty="0" err="1" smtClean="0">
                <a:latin typeface="Arial" pitchFamily="34" charset="0"/>
                <a:ea typeface="+mn-ea"/>
                <a:cs typeface="Arial" pitchFamily="34" charset="0"/>
              </a:rPr>
              <a:t>Gambaran</a:t>
            </a:r>
            <a:r>
              <a:rPr lang="en-US" sz="4400" b="1" dirty="0" smtClean="0">
                <a:latin typeface="Arial" pitchFamily="34" charset="0"/>
                <a:ea typeface="+mn-ea"/>
                <a:cs typeface="Arial" pitchFamily="34" charset="0"/>
              </a:rPr>
              <a:t> </a:t>
            </a:r>
            <a:r>
              <a:rPr lang="en-US" sz="4400" b="1" dirty="0" err="1" smtClean="0">
                <a:latin typeface="Arial" pitchFamily="34" charset="0"/>
                <a:ea typeface="+mn-ea"/>
                <a:cs typeface="Arial" pitchFamily="34" charset="0"/>
              </a:rPr>
              <a:t>Umum</a:t>
            </a:r>
            <a:r>
              <a:rPr lang="en-US" sz="4400" b="1" dirty="0" smtClean="0">
                <a:latin typeface="Arial" pitchFamily="34" charset="0"/>
                <a:ea typeface="+mn-ea"/>
                <a:cs typeface="Arial" pitchFamily="34" charset="0"/>
              </a:rPr>
              <a:t> </a:t>
            </a:r>
            <a:br>
              <a:rPr lang="en-US" sz="4400" b="1" dirty="0" smtClean="0">
                <a:latin typeface="Arial" pitchFamily="34" charset="0"/>
                <a:ea typeface="+mn-ea"/>
                <a:cs typeface="Arial" pitchFamily="34" charset="0"/>
              </a:rPr>
            </a:br>
            <a:r>
              <a:rPr lang="en-US" sz="4400" b="1" dirty="0" err="1" smtClean="0">
                <a:latin typeface="Arial" pitchFamily="34" charset="0"/>
                <a:ea typeface="+mn-ea"/>
                <a:cs typeface="Arial" pitchFamily="34" charset="0"/>
              </a:rPr>
              <a:t>Biaya</a:t>
            </a:r>
            <a:r>
              <a:rPr lang="en-US" sz="4400" b="1" dirty="0" smtClean="0">
                <a:latin typeface="Arial" pitchFamily="34" charset="0"/>
                <a:ea typeface="+mn-ea"/>
                <a:cs typeface="Arial" pitchFamily="34" charset="0"/>
              </a:rPr>
              <a:t> </a:t>
            </a:r>
            <a:r>
              <a:rPr lang="en-US" sz="4400" b="1" dirty="0" err="1" smtClean="0">
                <a:latin typeface="Arial" pitchFamily="34" charset="0"/>
                <a:ea typeface="+mn-ea"/>
                <a:cs typeface="Arial" pitchFamily="34" charset="0"/>
              </a:rPr>
              <a:t>Logistik</a:t>
            </a:r>
            <a:r>
              <a:rPr lang="en-US" sz="4400" b="1" dirty="0" smtClean="0">
                <a:latin typeface="Arial" pitchFamily="34" charset="0"/>
                <a:ea typeface="+mn-ea"/>
                <a:cs typeface="Arial" pitchFamily="34" charset="0"/>
              </a:rPr>
              <a:t> </a:t>
            </a:r>
            <a:r>
              <a:rPr lang="en-US" sz="4400" b="1" smtClean="0">
                <a:latin typeface="Arial" pitchFamily="34" charset="0"/>
                <a:ea typeface="+mn-ea"/>
                <a:cs typeface="Arial" pitchFamily="34" charset="0"/>
              </a:rPr>
              <a:t>di Pelabuhan dan contoh kasus</a:t>
            </a:r>
            <a:br>
              <a:rPr lang="en-US" sz="4400" b="1" smtClean="0">
                <a:latin typeface="Arial" pitchFamily="34" charset="0"/>
                <a:ea typeface="+mn-ea"/>
                <a:cs typeface="Arial" pitchFamily="34" charset="0"/>
              </a:rPr>
            </a:br>
            <a:r>
              <a:rPr lang="en-US" sz="2700" b="1" smtClean="0">
                <a:solidFill>
                  <a:srgbClr val="00B050"/>
                </a:solidFill>
                <a:latin typeface="Arial" pitchFamily="34" charset="0"/>
                <a:ea typeface="+mn-ea"/>
                <a:cs typeface="Arial" pitchFamily="34" charset="0"/>
              </a:rPr>
              <a:t>[Disampaikan OLEH Bapak tri Achmadi]</a:t>
            </a:r>
            <a:r>
              <a:rPr lang="id-ID" sz="4400" b="1" dirty="0" smtClean="0">
                <a:latin typeface="Arial" pitchFamily="34" charset="0"/>
                <a:ea typeface="+mn-ea"/>
                <a:cs typeface="Arial" pitchFamily="34" charset="0"/>
              </a:rPr>
              <a:t/>
            </a:r>
            <a:br>
              <a:rPr lang="id-ID" sz="4400" b="1" dirty="0" smtClean="0">
                <a:latin typeface="Arial" pitchFamily="34" charset="0"/>
                <a:ea typeface="+mn-ea"/>
                <a:cs typeface="Arial" pitchFamily="34" charset="0"/>
              </a:rPr>
            </a:br>
            <a:endParaRPr lang="en-US" sz="4400" b="1" dirty="0">
              <a:latin typeface="Arial" pitchFamily="34" charset="0"/>
              <a:ea typeface="+mn-ea"/>
              <a:cs typeface="Arial" pitchFamily="34" charset="0"/>
            </a:endParaRPr>
          </a:p>
        </p:txBody>
      </p:sp>
    </p:spTree>
    <p:extLst>
      <p:ext uri="{BB962C8B-B14F-4D97-AF65-F5344CB8AC3E}">
        <p14:creationId xmlns:p14="http://schemas.microsoft.com/office/powerpoint/2010/main" val="38743554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3810000"/>
            <a:ext cx="184731" cy="369332"/>
          </a:xfrm>
          <a:prstGeom prst="rect">
            <a:avLst/>
          </a:prstGeom>
          <a:noFill/>
        </p:spPr>
        <p:txBody>
          <a:bodyPr wrap="none" rtlCol="0">
            <a:spAutoFit/>
          </a:bodyPr>
          <a:lstStyle/>
          <a:p>
            <a:endParaRPr lang="en-US"/>
          </a:p>
        </p:txBody>
      </p:sp>
      <p:sp>
        <p:nvSpPr>
          <p:cNvPr id="9" name="Subtitle 1"/>
          <p:cNvSpPr>
            <a:spLocks noGrp="1"/>
          </p:cNvSpPr>
          <p:nvPr>
            <p:ph type="subTitle" idx="1"/>
          </p:nvPr>
        </p:nvSpPr>
        <p:spPr>
          <a:xfrm>
            <a:off x="1280592" y="3645026"/>
            <a:ext cx="7630142" cy="461665"/>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id-ID" b="1" cap="none" spc="0" smtClean="0">
                <a:ln w="11430"/>
                <a:solidFill>
                  <a:srgbClr val="FF0000"/>
                </a:solidFill>
                <a:effectLst>
                  <a:outerShdw blurRad="50800" dist="39000" dir="5460000" algn="tl">
                    <a:srgbClr val="000000">
                      <a:alpha val="38000"/>
                    </a:srgbClr>
                  </a:outerShdw>
                </a:effectLst>
              </a:rPr>
              <a:t>...... bangunlah jiwanya, bangunlah badannya </a:t>
            </a:r>
          </a:p>
          <a:p>
            <a:r>
              <a:rPr lang="id-ID" b="1" cap="none" spc="0">
                <a:ln w="11430"/>
                <a:solidFill>
                  <a:srgbClr val="FF0000"/>
                </a:solidFill>
                <a:effectLst>
                  <a:outerShdw blurRad="50800" dist="39000" dir="5460000" algn="tl">
                    <a:srgbClr val="000000">
                      <a:alpha val="38000"/>
                    </a:srgbClr>
                  </a:outerShdw>
                </a:effectLst>
              </a:rPr>
              <a:t>	</a:t>
            </a:r>
            <a:r>
              <a:rPr lang="id-ID" b="1" cap="none" spc="0" smtClean="0">
                <a:ln w="11430"/>
                <a:solidFill>
                  <a:srgbClr val="FF0000"/>
                </a:solidFill>
                <a:effectLst>
                  <a:outerShdw blurRad="50800" dist="39000" dir="5460000" algn="tl">
                    <a:srgbClr val="000000">
                      <a:alpha val="38000"/>
                    </a:srgbClr>
                  </a:outerShdw>
                </a:effectLst>
              </a:rPr>
              <a:t>untuk Indonesia Raya .........</a:t>
            </a:r>
            <a:r>
              <a:rPr lang="en-US" b="1" cap="none" spc="0" smtClean="0">
                <a:ln w="11430"/>
                <a:solidFill>
                  <a:srgbClr val="FF0000"/>
                </a:solidFill>
                <a:effectLst>
                  <a:outerShdw blurRad="50800" dist="39000" dir="5460000" algn="tl">
                    <a:srgbClr val="000000">
                      <a:alpha val="38000"/>
                    </a:srgbClr>
                  </a:outerShdw>
                </a:effectLst>
              </a:rPr>
              <a:t> (W.R. Supratman)</a:t>
            </a:r>
            <a:endParaRPr lang="en-US" b="1" cap="none" spc="0">
              <a:ln w="11430"/>
              <a:solidFill>
                <a:srgbClr val="FF0000"/>
              </a:solidFill>
              <a:effectLst>
                <a:outerShdw blurRad="50800" dist="39000" dir="5460000" algn="tl">
                  <a:srgbClr val="000000">
                    <a:alpha val="38000"/>
                  </a:srgbClr>
                </a:outerShdw>
              </a:effectLst>
            </a:endParaRPr>
          </a:p>
        </p:txBody>
      </p:sp>
      <p:sp>
        <p:nvSpPr>
          <p:cNvPr id="10" name="Text Placeholder 5"/>
          <p:cNvSpPr txBox="1">
            <a:spLocks/>
          </p:cNvSpPr>
          <p:nvPr/>
        </p:nvSpPr>
        <p:spPr>
          <a:xfrm>
            <a:off x="782222" y="2355850"/>
            <a:ext cx="8330957" cy="1384994"/>
          </a:xfrm>
          <a:prstGeom prst="rect">
            <a:avLst/>
          </a:prstGeom>
        </p:spPr>
        <p:txBody>
          <a:bodyPr vert="horz" lIns="91440" tIns="45720" rIns="91440" bIns="0" rtlCol="0" anchor="b">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8000" b="1" smtClean="0">
                <a:ln w="11430"/>
                <a:solidFill>
                  <a:srgbClr val="FF0000"/>
                </a:solidFill>
                <a:effectLst>
                  <a:outerShdw blurRad="50800" dist="39000" dir="5460000" algn="tl">
                    <a:srgbClr val="000000">
                      <a:alpha val="38000"/>
                    </a:srgbClr>
                  </a:outerShdw>
                </a:effectLst>
              </a:rPr>
              <a:t>TERIMA KASIH</a:t>
            </a:r>
            <a:endParaRPr lang="id-ID" sz="8000" b="1" dirty="0">
              <a:ln w="11430"/>
              <a:solidFill>
                <a:srgbClr val="FF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731190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381000" y="228600"/>
            <a:ext cx="9067800" cy="761682"/>
          </a:xfrm>
        </p:spPr>
        <p:txBody>
          <a:bodyPr anchor="t">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en-US" sz="2400" b="1" cap="none" spc="0" smtClean="0">
                <a:ln w="11430"/>
                <a:solidFill>
                  <a:srgbClr val="FF0000"/>
                </a:solidFill>
                <a:effectLst>
                  <a:outerShdw blurRad="50800" dist="39000" dir="5460000" algn="tl">
                    <a:srgbClr val="000000">
                      <a:alpha val="38000"/>
                    </a:srgbClr>
                  </a:outerShdw>
                </a:effectLst>
              </a:rPr>
              <a:t>I(A). </a:t>
            </a:r>
            <a:r>
              <a:rPr lang="id-ID" sz="2400" b="1" cap="none" spc="0" smtClean="0">
                <a:ln w="11430"/>
                <a:solidFill>
                  <a:srgbClr val="FF0000"/>
                </a:solidFill>
                <a:effectLst>
                  <a:outerShdw blurRad="50800" dist="39000" dir="5460000" algn="tl">
                    <a:srgbClr val="000000">
                      <a:alpha val="38000"/>
                    </a:srgbClr>
                  </a:outerShdw>
                </a:effectLst>
              </a:rPr>
              <a:t>L</a:t>
            </a:r>
            <a:r>
              <a:rPr lang="en-US" sz="2400" b="1" cap="none" spc="0" smtClean="0">
                <a:ln w="11430"/>
                <a:solidFill>
                  <a:srgbClr val="FF0000"/>
                </a:solidFill>
                <a:effectLst>
                  <a:outerShdw blurRad="50800" dist="39000" dir="5460000" algn="tl">
                    <a:srgbClr val="000000">
                      <a:alpha val="38000"/>
                    </a:srgbClr>
                  </a:outerShdw>
                </a:effectLst>
              </a:rPr>
              <a:t>atar Belakang dan Hubungan dengan MP3EI (1)</a:t>
            </a:r>
            <a:endParaRPr lang="en-US" sz="2400" b="1" cap="none" spc="0" dirty="0" smtClean="0">
              <a:ln w="11430"/>
              <a:solidFill>
                <a:srgbClr val="FF0000"/>
              </a:solidFill>
              <a:effectLst>
                <a:outerShdw blurRad="50800" dist="39000" dir="5460000" algn="tl">
                  <a:srgbClr val="000000">
                    <a:alpha val="38000"/>
                  </a:srgbClr>
                </a:outerShdw>
              </a:effectLst>
            </a:endParaRPr>
          </a:p>
        </p:txBody>
      </p:sp>
      <p:sp>
        <p:nvSpPr>
          <p:cNvPr id="6147" name="Rectangle 3"/>
          <p:cNvSpPr>
            <a:spLocks noGrp="1" noChangeArrowheads="1"/>
          </p:cNvSpPr>
          <p:nvPr>
            <p:ph idx="1"/>
          </p:nvPr>
        </p:nvSpPr>
        <p:spPr>
          <a:xfrm>
            <a:off x="381000" y="1066800"/>
            <a:ext cx="8991600" cy="5486400"/>
          </a:xfrm>
        </p:spPr>
        <p:txBody>
          <a:bodyPr rtlCol="0">
            <a:normAutofit/>
          </a:bodyPr>
          <a:lstStyle/>
          <a:p>
            <a:pPr marL="341313" indent="-341313" algn="just" eaLnBrk="1" fontAlgn="auto" hangingPunct="1">
              <a:spcBef>
                <a:spcPts val="600"/>
              </a:spcBef>
              <a:buFont typeface="Wingdings" pitchFamily="2" charset="2"/>
              <a:buChar char="§"/>
              <a:defRPr/>
            </a:pPr>
            <a:r>
              <a:rPr lang="id-ID" sz="1800" b="0" smtClean="0">
                <a:latin typeface="Calibri" pitchFamily="34" charset="0"/>
                <a:cs typeface="Calibri" pitchFamily="34" charset="0"/>
              </a:rPr>
              <a:t>Kebijakan </a:t>
            </a:r>
            <a:r>
              <a:rPr lang="en-US" sz="1800" b="0" smtClean="0">
                <a:latin typeface="Calibri" pitchFamily="34" charset="0"/>
                <a:cs typeface="Calibri" pitchFamily="34" charset="0"/>
              </a:rPr>
              <a:t>SISLOGNAS </a:t>
            </a:r>
            <a:r>
              <a:rPr lang="id-ID" sz="1800" b="0" smtClean="0">
                <a:latin typeface="Calibri" pitchFamily="34" charset="0"/>
                <a:cs typeface="Calibri" pitchFamily="34" charset="0"/>
              </a:rPr>
              <a:t>(Cetak Biru, Tim SISLOGNAS, dan Perbaikan Peraturan) </a:t>
            </a:r>
            <a:r>
              <a:rPr lang="en-US" sz="1800" b="0" smtClean="0">
                <a:latin typeface="Calibri" pitchFamily="34" charset="0"/>
                <a:cs typeface="Calibri" pitchFamily="34" charset="0"/>
              </a:rPr>
              <a:t>merupakan </a:t>
            </a:r>
            <a:r>
              <a:rPr lang="en-US" sz="1800" b="0" dirty="0" err="1" smtClean="0">
                <a:latin typeface="Calibri" pitchFamily="34" charset="0"/>
                <a:cs typeface="Calibri" pitchFamily="34" charset="0"/>
              </a:rPr>
              <a:t>amanat</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dari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Instruksi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Presiden</a:t>
            </a:r>
            <a:r>
              <a:rPr lang="en-US" sz="1800" b="0" dirty="0" smtClean="0">
                <a:latin typeface="Calibri" pitchFamily="34" charset="0"/>
                <a:cs typeface="Calibri" pitchFamily="34" charset="0"/>
              </a:rPr>
              <a:t> No. 5 </a:t>
            </a:r>
            <a:r>
              <a:rPr lang="en-US" sz="1800" b="0" dirty="0" err="1" smtClean="0">
                <a:latin typeface="Calibri" pitchFamily="34" charset="0"/>
                <a:cs typeface="Calibri" pitchFamily="34" charset="0"/>
              </a:rPr>
              <a:t>Tahun</a:t>
            </a:r>
            <a:r>
              <a:rPr lang="en-US" sz="1800" b="0" dirty="0" smtClean="0">
                <a:latin typeface="Calibri" pitchFamily="34" charset="0"/>
                <a:cs typeface="Calibri" pitchFamily="34" charset="0"/>
              </a:rPr>
              <a:t> 2008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bagian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dari</a:t>
            </a:r>
            <a:r>
              <a:rPr lang="en-US" sz="1800" b="0" dirty="0" smtClean="0">
                <a:latin typeface="Calibri" pitchFamily="34" charset="0"/>
                <a:cs typeface="Calibri" pitchFamily="34" charset="0"/>
              </a:rPr>
              <a:t> RPJMN 2010-2014, </a:t>
            </a:r>
            <a:r>
              <a:rPr lang="en-US" sz="1800" b="0" dirty="0" err="1" smtClean="0">
                <a:latin typeface="Calibri" pitchFamily="34" charset="0"/>
                <a:cs typeface="Calibri" pitchFamily="34" charset="0"/>
              </a:rPr>
              <a:t>khususnya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Prioritas</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Nasional</a:t>
            </a:r>
            <a:r>
              <a:rPr lang="en-US" sz="1800" b="0" dirty="0" smtClean="0">
                <a:latin typeface="Calibri" pitchFamily="34" charset="0"/>
                <a:cs typeface="Calibri" pitchFamily="34" charset="0"/>
              </a:rPr>
              <a:t> No. 7 (</a:t>
            </a:r>
            <a:r>
              <a:rPr lang="en-US" sz="1800" b="0" dirty="0" err="1" smtClean="0">
                <a:latin typeface="Calibri" pitchFamily="34" charset="0"/>
                <a:cs typeface="Calibri" pitchFamily="34" charset="0"/>
              </a:rPr>
              <a:t>Iklim</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Investasi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Iklim</a:t>
            </a:r>
            <a:r>
              <a:rPr lang="en-US" sz="1800" b="0" dirty="0" smtClean="0">
                <a:latin typeface="Calibri" pitchFamily="34" charset="0"/>
                <a:cs typeface="Calibri" pitchFamily="34" charset="0"/>
              </a:rPr>
              <a:t> Usaha) </a:t>
            </a:r>
            <a:r>
              <a:rPr lang="en-US" sz="1800" b="0" dirty="0" err="1" smtClean="0">
                <a:latin typeface="Calibri" pitchFamily="34" charset="0"/>
                <a:cs typeface="Calibri" pitchFamily="34" charset="0"/>
              </a:rPr>
              <a:t>pada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Substansi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Inti</a:t>
            </a:r>
            <a:r>
              <a:rPr lang="en-US" sz="1800" b="0" dirty="0" smtClean="0">
                <a:latin typeface="Calibri" pitchFamily="34" charset="0"/>
                <a:cs typeface="Calibri" pitchFamily="34" charset="0"/>
              </a:rPr>
              <a:t> No. 3 (</a:t>
            </a:r>
            <a:r>
              <a:rPr lang="en-US" sz="1800" b="0" dirty="0" err="1" smtClean="0">
                <a:latin typeface="Calibri" pitchFamily="34" charset="0"/>
                <a:cs typeface="Calibri" pitchFamily="34" charset="0"/>
              </a:rPr>
              <a:t>Logistik</a:t>
            </a:r>
            <a:r>
              <a:rPr lang="en-US" sz="1800" b="0" dirty="0" smtClean="0">
                <a:latin typeface="Calibri" pitchFamily="34" charset="0"/>
                <a:cs typeface="Calibri" pitchFamily="34" charset="0"/>
              </a:rPr>
              <a:t> </a:t>
            </a:r>
            <a:r>
              <a:rPr lang="en-US" sz="1800" b="0" err="1" smtClean="0">
                <a:latin typeface="Calibri" pitchFamily="34" charset="0"/>
                <a:cs typeface="Calibri" pitchFamily="34" charset="0"/>
              </a:rPr>
              <a:t>Nasional</a:t>
            </a:r>
            <a:r>
              <a:rPr lang="en-US" sz="1800" b="0" smtClean="0">
                <a:latin typeface="Calibri" pitchFamily="34" charset="0"/>
                <a:cs typeface="Calibri" pitchFamily="34" charset="0"/>
              </a:rPr>
              <a:t>).</a:t>
            </a:r>
            <a:endParaRPr lang="id-ID" sz="1800" b="0" smtClean="0">
              <a:latin typeface="Calibri" pitchFamily="34" charset="0"/>
              <a:cs typeface="Calibri" pitchFamily="34" charset="0"/>
            </a:endParaRPr>
          </a:p>
          <a:p>
            <a:pPr marL="341313" indent="-341313" algn="just" eaLnBrk="1" fontAlgn="auto" hangingPunct="1">
              <a:spcBef>
                <a:spcPts val="600"/>
              </a:spcBef>
              <a:buFont typeface="Wingdings" pitchFamily="2" charset="2"/>
              <a:buChar char="§"/>
              <a:defRPr/>
            </a:pPr>
            <a:r>
              <a:rPr lang="en-US" sz="1800" b="0" smtClean="0">
                <a:latin typeface="Calibri" pitchFamily="34" charset="0"/>
                <a:cs typeface="Calibri" pitchFamily="34" charset="0"/>
              </a:rPr>
              <a:t>Cetak </a:t>
            </a:r>
            <a:r>
              <a:rPr lang="en-US" sz="1800" b="0" dirty="0" err="1" smtClean="0">
                <a:latin typeface="Calibri" pitchFamily="34" charset="0"/>
                <a:cs typeface="Calibri" pitchFamily="34" charset="0"/>
              </a:rPr>
              <a:t>Biru</a:t>
            </a:r>
            <a:r>
              <a:rPr lang="en-US" sz="1800" b="0" dirty="0" smtClean="0">
                <a:latin typeface="Calibri" pitchFamily="34" charset="0"/>
                <a:cs typeface="Calibri" pitchFamily="34" charset="0"/>
              </a:rPr>
              <a:t> </a:t>
            </a:r>
            <a:r>
              <a:rPr lang="en-US" sz="1800" b="0" err="1" smtClean="0">
                <a:latin typeface="Calibri" pitchFamily="34" charset="0"/>
                <a:cs typeface="Calibri" pitchFamily="34" charset="0"/>
              </a:rPr>
              <a:t>Pengembangan</a:t>
            </a:r>
            <a:r>
              <a:rPr lang="en-US" sz="1800" b="0" smtClean="0">
                <a:latin typeface="Calibri" pitchFamily="34" charset="0"/>
                <a:cs typeface="Calibri" pitchFamily="34" charset="0"/>
              </a:rPr>
              <a:t> SISLOGNAS </a:t>
            </a:r>
            <a:r>
              <a:rPr lang="en-US" sz="1800" b="0" dirty="0" err="1" smtClean="0">
                <a:latin typeface="Calibri" pitchFamily="34" charset="0"/>
                <a:cs typeface="Calibri" pitchFamily="34" charset="0"/>
              </a:rPr>
              <a:t>telah</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ditetapkan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melalui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Perpres</a:t>
            </a:r>
            <a:r>
              <a:rPr lang="en-US" sz="1800" b="0" dirty="0" smtClean="0">
                <a:latin typeface="Calibri" pitchFamily="34" charset="0"/>
                <a:cs typeface="Calibri" pitchFamily="34" charset="0"/>
              </a:rPr>
              <a:t> No.26/2012, </a:t>
            </a:r>
            <a:r>
              <a:rPr lang="en-US" sz="1800" b="0" dirty="0" err="1" smtClean="0">
                <a:latin typeface="Calibri" pitchFamily="34" charset="0"/>
                <a:cs typeface="Calibri" pitchFamily="34" charset="0"/>
              </a:rPr>
              <a:t>tanggal</a:t>
            </a:r>
            <a:r>
              <a:rPr lang="en-US" sz="1800" b="0" dirty="0" smtClean="0">
                <a:latin typeface="Calibri" pitchFamily="34" charset="0"/>
                <a:cs typeface="Calibri" pitchFamily="34" charset="0"/>
              </a:rPr>
              <a:t> 5 </a:t>
            </a:r>
            <a:r>
              <a:rPr lang="en-US" sz="1800" b="0" dirty="0" err="1" smtClean="0">
                <a:latin typeface="Calibri" pitchFamily="34" charset="0"/>
                <a:cs typeface="Calibri" pitchFamily="34" charset="0"/>
              </a:rPr>
              <a:t>Maret</a:t>
            </a:r>
            <a:r>
              <a:rPr lang="en-US" sz="1800" b="0" dirty="0" smtClean="0">
                <a:latin typeface="Calibri" pitchFamily="34" charset="0"/>
                <a:cs typeface="Calibri" pitchFamily="34" charset="0"/>
              </a:rPr>
              <a:t> 2012, yang </a:t>
            </a:r>
            <a:r>
              <a:rPr lang="en-US" sz="1800" b="0" dirty="0" err="1" smtClean="0">
                <a:latin typeface="Calibri" pitchFamily="34" charset="0"/>
                <a:cs typeface="Calibri" pitchFamily="34" charset="0"/>
              </a:rPr>
              <a:t>mensyaratkan</a:t>
            </a:r>
            <a:r>
              <a:rPr lang="en-US" sz="1800" b="0" dirty="0" smtClean="0">
                <a:latin typeface="Calibri" pitchFamily="34" charset="0"/>
                <a:cs typeface="Calibri" pitchFamily="34" charset="0"/>
              </a:rPr>
              <a:t> agar </a:t>
            </a:r>
            <a:r>
              <a:rPr lang="en-US" sz="1800" b="0" dirty="0" err="1" smtClean="0">
                <a:latin typeface="Calibri" pitchFamily="34" charset="0"/>
                <a:cs typeface="Calibri" pitchFamily="34" charset="0"/>
              </a:rPr>
              <a:t>pengembangannya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dijabarkan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dalam</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Rencana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Strategis</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Kementerian</a:t>
            </a:r>
            <a:r>
              <a:rPr lang="en-US" sz="1800" b="0" dirty="0" smtClean="0">
                <a:latin typeface="Calibri" pitchFamily="34" charset="0"/>
                <a:cs typeface="Calibri" pitchFamily="34" charset="0"/>
              </a:rPr>
              <a:t>/</a:t>
            </a:r>
            <a:r>
              <a:rPr lang="en-US" sz="1800" b="0" dirty="0" err="1" smtClean="0">
                <a:latin typeface="Calibri" pitchFamily="34" charset="0"/>
                <a:cs typeface="Calibri" pitchFamily="34" charset="0"/>
              </a:rPr>
              <a:t>Lembaga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Renstra</a:t>
            </a:r>
            <a:r>
              <a:rPr lang="en-US" sz="1800" b="0" dirty="0" smtClean="0">
                <a:latin typeface="Calibri" pitchFamily="34" charset="0"/>
                <a:cs typeface="Calibri" pitchFamily="34" charset="0"/>
              </a:rPr>
              <a:t> K/L), </a:t>
            </a:r>
            <a:r>
              <a:rPr lang="en-US" sz="1800" b="0" dirty="0" err="1" smtClean="0">
                <a:latin typeface="Calibri" pitchFamily="34" charset="0"/>
                <a:cs typeface="Calibri" pitchFamily="34" charset="0"/>
              </a:rPr>
              <a:t>Rencana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Kerja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Pemerintah</a:t>
            </a:r>
            <a:r>
              <a:rPr lang="en-US" sz="1800" b="0" dirty="0" smtClean="0">
                <a:latin typeface="Calibri" pitchFamily="34" charset="0"/>
                <a:cs typeface="Calibri" pitchFamily="34" charset="0"/>
              </a:rPr>
              <a:t> (RKP)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Rencana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Kerja</a:t>
            </a:r>
            <a:r>
              <a:rPr lang="en-US" sz="1800" b="0" dirty="0" smtClean="0">
                <a:latin typeface="Calibri" pitchFamily="34" charset="0"/>
                <a:cs typeface="Calibri" pitchFamily="34" charset="0"/>
              </a:rPr>
              <a:t> K/L, </a:t>
            </a:r>
            <a:r>
              <a:rPr lang="en-US" sz="1800" b="0" dirty="0" err="1" smtClean="0">
                <a:latin typeface="Calibri" pitchFamily="34" charset="0"/>
                <a:cs typeface="Calibri" pitchFamily="34" charset="0"/>
              </a:rPr>
              <a:t>serta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Pemerintah</a:t>
            </a:r>
            <a:r>
              <a:rPr lang="en-US" sz="1800" b="0" dirty="0" smtClean="0">
                <a:latin typeface="Calibri" pitchFamily="34" charset="0"/>
                <a:cs typeface="Calibri" pitchFamily="34" charset="0"/>
              </a:rPr>
              <a:t> Daerah </a:t>
            </a:r>
            <a:r>
              <a:rPr lang="en-US" sz="1800" b="0" dirty="0" err="1" smtClean="0">
                <a:latin typeface="Calibri" pitchFamily="34" charset="0"/>
                <a:cs typeface="Calibri" pitchFamily="34" charset="0"/>
              </a:rPr>
              <a:t>terkait</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pada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periode</a:t>
            </a:r>
            <a:r>
              <a:rPr lang="en-US" sz="1800" b="0" dirty="0" smtClean="0">
                <a:latin typeface="Calibri" pitchFamily="34" charset="0"/>
                <a:cs typeface="Calibri" pitchFamily="34" charset="0"/>
              </a:rPr>
              <a:t> 2010-2015,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periode</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selanjutnya</a:t>
            </a:r>
            <a:r>
              <a:rPr lang="en-US" sz="1800" b="0" dirty="0" smtClean="0">
                <a:latin typeface="Calibri" pitchFamily="34" charset="0"/>
                <a:cs typeface="Calibri" pitchFamily="34" charset="0"/>
              </a:rPr>
              <a:t> 2016-2020,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2021-2025</a:t>
            </a:r>
            <a:r>
              <a:rPr lang="en-US" sz="1800" b="0" smtClean="0">
                <a:latin typeface="Calibri" pitchFamily="34" charset="0"/>
                <a:cs typeface="Calibri" pitchFamily="34" charset="0"/>
              </a:rPr>
              <a:t>.   </a:t>
            </a:r>
          </a:p>
          <a:p>
            <a:pPr marL="341313" indent="-341313" algn="just">
              <a:spcBef>
                <a:spcPts val="600"/>
              </a:spcBef>
              <a:buFont typeface="Wingdings" pitchFamily="2" charset="2"/>
              <a:buChar char="§"/>
              <a:defRPr/>
            </a:pPr>
            <a:r>
              <a:rPr lang="id-ID" sz="1800" b="0" smtClean="0">
                <a:latin typeface="Calibri" pitchFamily="34" charset="0"/>
                <a:cs typeface="Calibri" pitchFamily="34" charset="0"/>
              </a:rPr>
              <a:t>SISLOGNAS </a:t>
            </a:r>
            <a:r>
              <a:rPr lang="en-US" sz="1800" b="0" smtClean="0">
                <a:latin typeface="Calibri" pitchFamily="34" charset="0"/>
                <a:cs typeface="Calibri" pitchFamily="34" charset="0"/>
              </a:rPr>
              <a:t>adalah Bagian dari </a:t>
            </a:r>
            <a:r>
              <a:rPr lang="id-ID" sz="1800" b="0" smtClean="0">
                <a:latin typeface="Calibri" pitchFamily="34" charset="0"/>
                <a:cs typeface="Calibri" pitchFamily="34" charset="0"/>
              </a:rPr>
              <a:t>PILAR II </a:t>
            </a:r>
            <a:r>
              <a:rPr lang="en-US" sz="1800" b="0" smtClean="0">
                <a:latin typeface="Calibri" pitchFamily="34" charset="0"/>
                <a:cs typeface="Calibri" pitchFamily="34" charset="0"/>
              </a:rPr>
              <a:t>MP3EI </a:t>
            </a:r>
            <a:r>
              <a:rPr lang="id-ID" sz="1800" b="0" smtClean="0">
                <a:latin typeface="Calibri" pitchFamily="34" charset="0"/>
                <a:cs typeface="Calibri" pitchFamily="34" charset="0"/>
              </a:rPr>
              <a:t>(Konektivitas Nasional)</a:t>
            </a:r>
            <a:r>
              <a:rPr lang="en-US" sz="1800" b="0" smtClean="0">
                <a:latin typeface="Calibri" pitchFamily="34" charset="0"/>
                <a:cs typeface="Calibri" pitchFamily="34" charset="0"/>
              </a:rPr>
              <a:t>, karena itu: </a:t>
            </a:r>
            <a:r>
              <a:rPr lang="id-ID" sz="1800" b="0" smtClean="0">
                <a:latin typeface="Calibri" pitchFamily="34" charset="0"/>
                <a:cs typeface="Calibri" pitchFamily="34" charset="0"/>
              </a:rPr>
              <a:t> </a:t>
            </a:r>
            <a:endParaRPr lang="en-US" sz="1800" b="0" smtClean="0">
              <a:latin typeface="Calibri" pitchFamily="34" charset="0"/>
              <a:cs typeface="Calibri" pitchFamily="34" charset="0"/>
            </a:endParaRPr>
          </a:p>
          <a:p>
            <a:pPr marL="573088" indent="-231775" algn="just">
              <a:spcBef>
                <a:spcPts val="600"/>
              </a:spcBef>
              <a:buFont typeface="Cambria" pitchFamily="18" charset="0"/>
              <a:buChar char="–"/>
            </a:pPr>
            <a:r>
              <a:rPr lang="en-US" sz="1800" b="0" smtClean="0">
                <a:latin typeface="Calibri" pitchFamily="34" charset="0"/>
                <a:cs typeface="Calibri" pitchFamily="34" charset="0"/>
              </a:rPr>
              <a:t>Pelaksanaan Cetak Biru </a:t>
            </a:r>
            <a:r>
              <a:rPr lang="id-ID" sz="1800" b="0" smtClean="0">
                <a:latin typeface="Calibri" pitchFamily="34" charset="0"/>
                <a:cs typeface="Calibri" pitchFamily="34" charset="0"/>
              </a:rPr>
              <a:t>Pengembangan </a:t>
            </a:r>
            <a:r>
              <a:rPr lang="en-US" sz="1800" b="0" smtClean="0">
                <a:latin typeface="Calibri" pitchFamily="34" charset="0"/>
                <a:cs typeface="Calibri" pitchFamily="34" charset="0"/>
              </a:rPr>
              <a:t>SISLOGNAS </a:t>
            </a:r>
            <a:r>
              <a:rPr lang="id-ID" sz="1800" b="0" smtClean="0">
                <a:latin typeface="Calibri" pitchFamily="34" charset="0"/>
                <a:cs typeface="Calibri" pitchFamily="34" charset="0"/>
              </a:rPr>
              <a:t>menjadi bagian dari tugas dan tanggung jawab Komite Percepatan dan Perluasan Pembangunan Ekonomi Indonesia </a:t>
            </a:r>
            <a:r>
              <a:rPr lang="en-US" sz="1800" b="0" smtClean="0">
                <a:latin typeface="Calibri" pitchFamily="34" charset="0"/>
                <a:cs typeface="Calibri" pitchFamily="34" charset="0"/>
              </a:rPr>
              <a:t>(KP3EI) </a:t>
            </a:r>
            <a:r>
              <a:rPr lang="id-ID" sz="1800" b="0" smtClean="0">
                <a:latin typeface="Calibri" pitchFamily="34" charset="0"/>
                <a:cs typeface="Calibri" pitchFamily="34" charset="0"/>
              </a:rPr>
              <a:t>2011-2025 karena merupakan sub sistem dari kebijakan peningkatan konektifitas nasional.</a:t>
            </a:r>
          </a:p>
          <a:p>
            <a:pPr marL="573088" indent="-231775" algn="just">
              <a:spcBef>
                <a:spcPts val="600"/>
              </a:spcBef>
              <a:buFont typeface="Cambria" pitchFamily="18" charset="0"/>
              <a:buChar char="–"/>
            </a:pPr>
            <a:r>
              <a:rPr lang="id-ID" sz="1800" b="0" smtClean="0">
                <a:latin typeface="Calibri" pitchFamily="34" charset="0"/>
                <a:cs typeface="Calibri" pitchFamily="34" charset="0"/>
              </a:rPr>
              <a:t>Tim Kerja Pengembangan SISLOGNAS yang susunan keanggotan dan tugasnya ditetapkan oleh Menteri Koordinator Bidang Perekonomian selaku Ketua Harian KP3EI merupakan bagian dari Pokja Konektifitas. </a:t>
            </a:r>
          </a:p>
          <a:p>
            <a:pPr marL="341313" indent="-227013" algn="just">
              <a:spcBef>
                <a:spcPts val="600"/>
              </a:spcBef>
              <a:buFont typeface="Wingdings" pitchFamily="2" charset="2"/>
              <a:buChar char="§"/>
              <a:defRPr/>
            </a:pPr>
            <a:endParaRPr lang="en-US" sz="1800" b="0" dirty="0">
              <a:latin typeface="Calibri" pitchFamily="34" charset="0"/>
              <a:cs typeface="Calibri" pitchFamily="34" charset="0"/>
            </a:endParaRPr>
          </a:p>
        </p:txBody>
      </p:sp>
    </p:spTree>
    <p:extLst>
      <p:ext uri="{BB962C8B-B14F-4D97-AF65-F5344CB8AC3E}">
        <p14:creationId xmlns:p14="http://schemas.microsoft.com/office/powerpoint/2010/main" val="18104713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152400" y="5791200"/>
            <a:ext cx="9505289" cy="935037"/>
          </a:xfrm>
          <a:prstGeom prst="roundRect">
            <a:avLst>
              <a:gd name="adj"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spcAft>
                <a:spcPts val="600"/>
              </a:spcAft>
              <a:buFont typeface="Arial" pitchFamily="34" charset="0"/>
              <a:buChar char="•"/>
              <a:defRPr/>
            </a:pPr>
            <a:r>
              <a:rPr lang="id-ID" sz="1400" b="1" dirty="0">
                <a:solidFill>
                  <a:prstClr val="white"/>
                </a:solidFill>
                <a:latin typeface="Arial" pitchFamily="34" charset="0"/>
                <a:cs typeface="Arial" pitchFamily="34" charset="0"/>
              </a:rPr>
              <a:t>Cetak Biru merupakan arah dan pola pengembangan Sislognas pada tingkat kebijakan makro yg dijabarkan lebih lanjut dalam RKP dan RK-Kementerian/Lembaga setiap tahunnya</a:t>
            </a:r>
          </a:p>
          <a:p>
            <a:pPr marL="285750" indent="-285750">
              <a:spcAft>
                <a:spcPts val="600"/>
              </a:spcAft>
              <a:buFont typeface="Arial" pitchFamily="34" charset="0"/>
              <a:buChar char="•"/>
              <a:defRPr/>
            </a:pPr>
            <a:r>
              <a:rPr lang="id-ID" sz="1400" b="1" dirty="0">
                <a:solidFill>
                  <a:prstClr val="white"/>
                </a:solidFill>
                <a:latin typeface="Arial" pitchFamily="34" charset="0"/>
                <a:cs typeface="Arial" pitchFamily="34" charset="0"/>
              </a:rPr>
              <a:t>Cetak Biru berperan dalam mencapai sasaran RPJMN, menunjang Implementasi MP3EI, dan mewujudkan visi ekonomi Indonesia Tahun 2025</a:t>
            </a:r>
          </a:p>
        </p:txBody>
      </p:sp>
      <p:pic>
        <p:nvPicPr>
          <p:cNvPr id="23555" name="Picture 13"/>
          <p:cNvPicPr>
            <a:picLocks noChangeAspect="1" noChangeArrowheads="1"/>
          </p:cNvPicPr>
          <p:nvPr/>
        </p:nvPicPr>
        <p:blipFill>
          <a:blip r:embed="rId2" cstate="print"/>
          <a:srcRect/>
          <a:stretch>
            <a:fillRect/>
          </a:stretch>
        </p:blipFill>
        <p:spPr bwMode="auto">
          <a:xfrm>
            <a:off x="935567" y="809626"/>
            <a:ext cx="7567083" cy="4752975"/>
          </a:xfrm>
          <a:prstGeom prst="rect">
            <a:avLst/>
          </a:prstGeom>
          <a:noFill/>
          <a:ln w="9525">
            <a:noFill/>
            <a:miter lim="800000"/>
            <a:headEnd/>
            <a:tailEnd/>
          </a:ln>
        </p:spPr>
      </p:pic>
      <p:sp>
        <p:nvSpPr>
          <p:cNvPr id="15" name="Oval 14"/>
          <p:cNvSpPr/>
          <p:nvPr/>
        </p:nvSpPr>
        <p:spPr bwMode="auto">
          <a:xfrm>
            <a:off x="3628761" y="4957763"/>
            <a:ext cx="2306241" cy="46355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b="1" dirty="0">
                <a:solidFill>
                  <a:prstClr val="white"/>
                </a:solidFill>
              </a:rPr>
              <a:t>IPTEK / INOVASI</a:t>
            </a:r>
          </a:p>
        </p:txBody>
      </p:sp>
      <p:sp>
        <p:nvSpPr>
          <p:cNvPr id="23559" name="TextBox 15"/>
          <p:cNvSpPr txBox="1">
            <a:spLocks noChangeArrowheads="1"/>
          </p:cNvSpPr>
          <p:nvPr/>
        </p:nvSpPr>
        <p:spPr bwMode="auto">
          <a:xfrm>
            <a:off x="2091267" y="2205039"/>
            <a:ext cx="301686" cy="369332"/>
          </a:xfrm>
          <a:prstGeom prst="rect">
            <a:avLst/>
          </a:prstGeom>
          <a:noFill/>
          <a:ln w="9525">
            <a:noFill/>
            <a:miter lim="800000"/>
            <a:headEnd/>
            <a:tailEnd/>
          </a:ln>
        </p:spPr>
        <p:txBody>
          <a:bodyPr wrap="none">
            <a:spAutoFit/>
          </a:bodyPr>
          <a:lstStyle/>
          <a:p>
            <a:r>
              <a:rPr lang="en-US" b="1">
                <a:solidFill>
                  <a:srgbClr val="000000"/>
                </a:solidFill>
              </a:rPr>
              <a:t>1</a:t>
            </a:r>
          </a:p>
        </p:txBody>
      </p:sp>
      <p:sp>
        <p:nvSpPr>
          <p:cNvPr id="23560" name="TextBox 16"/>
          <p:cNvSpPr txBox="1">
            <a:spLocks noChangeArrowheads="1"/>
          </p:cNvSpPr>
          <p:nvPr/>
        </p:nvSpPr>
        <p:spPr bwMode="auto">
          <a:xfrm>
            <a:off x="6927321" y="2195514"/>
            <a:ext cx="301686" cy="369332"/>
          </a:xfrm>
          <a:prstGeom prst="rect">
            <a:avLst/>
          </a:prstGeom>
          <a:noFill/>
          <a:ln w="9525">
            <a:noFill/>
            <a:miter lim="800000"/>
            <a:headEnd/>
            <a:tailEnd/>
          </a:ln>
        </p:spPr>
        <p:txBody>
          <a:bodyPr wrap="none">
            <a:spAutoFit/>
          </a:bodyPr>
          <a:lstStyle/>
          <a:p>
            <a:r>
              <a:rPr lang="en-US" b="1">
                <a:solidFill>
                  <a:srgbClr val="000000"/>
                </a:solidFill>
              </a:rPr>
              <a:t>2</a:t>
            </a:r>
          </a:p>
        </p:txBody>
      </p:sp>
      <p:sp>
        <p:nvSpPr>
          <p:cNvPr id="23561" name="TextBox 17"/>
          <p:cNvSpPr txBox="1">
            <a:spLocks noChangeArrowheads="1"/>
          </p:cNvSpPr>
          <p:nvPr/>
        </p:nvSpPr>
        <p:spPr bwMode="auto">
          <a:xfrm>
            <a:off x="4629706" y="5390533"/>
            <a:ext cx="301686" cy="369332"/>
          </a:xfrm>
          <a:prstGeom prst="rect">
            <a:avLst/>
          </a:prstGeom>
          <a:noFill/>
          <a:ln w="9525">
            <a:noFill/>
            <a:miter lim="800000"/>
            <a:headEnd/>
            <a:tailEnd/>
          </a:ln>
        </p:spPr>
        <p:txBody>
          <a:bodyPr wrap="none">
            <a:spAutoFit/>
          </a:bodyPr>
          <a:lstStyle/>
          <a:p>
            <a:r>
              <a:rPr lang="en-US" b="1">
                <a:solidFill>
                  <a:srgbClr val="000000"/>
                </a:solidFill>
              </a:rPr>
              <a:t>3</a:t>
            </a:r>
          </a:p>
        </p:txBody>
      </p:sp>
      <p:sp>
        <p:nvSpPr>
          <p:cNvPr id="26632" name="Title 1"/>
          <p:cNvSpPr>
            <a:spLocks noGrp="1"/>
          </p:cNvSpPr>
          <p:nvPr>
            <p:ph type="title" idx="4294967295"/>
          </p:nvPr>
        </p:nvSpPr>
        <p:spPr>
          <a:xfrm>
            <a:off x="76200" y="0"/>
            <a:ext cx="9677400" cy="617538"/>
          </a:xfrm>
          <a:noFill/>
          <a:ln>
            <a:noFill/>
            <a:miter lim="800000"/>
            <a:headEnd/>
            <a:tailEnd/>
          </a:ln>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3600" b="1" cap="none" spc="0" smtClean="0">
                <a:ln w="11430"/>
                <a:solidFill>
                  <a:srgbClr val="FF0000"/>
                </a:solidFill>
                <a:effectLst>
                  <a:outerShdw blurRad="50800" dist="39000" dir="5460000" algn="tl">
                    <a:srgbClr val="000000">
                      <a:alpha val="38000"/>
                    </a:srgbClr>
                  </a:outerShdw>
                </a:effectLst>
              </a:rPr>
              <a:t> </a:t>
            </a:r>
            <a:r>
              <a:rPr lang="en-US" sz="2700" b="1" cap="none" spc="0" smtClean="0">
                <a:ln w="11430"/>
                <a:solidFill>
                  <a:srgbClr val="FF0000"/>
                </a:solidFill>
                <a:effectLst>
                  <a:outerShdw blurRad="50800" dist="39000" dir="5460000" algn="tl">
                    <a:srgbClr val="000000">
                      <a:alpha val="38000"/>
                    </a:srgbClr>
                  </a:outerShdw>
                </a:effectLst>
              </a:rPr>
              <a:t>I(A). </a:t>
            </a:r>
            <a:r>
              <a:rPr lang="id-ID" sz="2700" b="1" cap="none" spc="0" smtClean="0">
                <a:ln w="11430"/>
                <a:solidFill>
                  <a:srgbClr val="FF0000"/>
                </a:solidFill>
                <a:effectLst>
                  <a:outerShdw blurRad="50800" dist="39000" dir="5460000" algn="tl">
                    <a:srgbClr val="000000">
                      <a:alpha val="38000"/>
                    </a:srgbClr>
                  </a:outerShdw>
                </a:effectLst>
              </a:rPr>
              <a:t>L</a:t>
            </a:r>
            <a:r>
              <a:rPr lang="en-US" sz="2700" b="1" cap="none" spc="0" smtClean="0">
                <a:ln w="11430"/>
                <a:solidFill>
                  <a:srgbClr val="FF0000"/>
                </a:solidFill>
                <a:effectLst>
                  <a:outerShdw blurRad="50800" dist="39000" dir="5460000" algn="tl">
                    <a:srgbClr val="000000">
                      <a:alpha val="38000"/>
                    </a:srgbClr>
                  </a:outerShdw>
                </a:effectLst>
              </a:rPr>
              <a:t>atar Belakang dan Hubungan dengan MP3EI (2)</a:t>
            </a:r>
          </a:p>
        </p:txBody>
      </p:sp>
      <p:sp>
        <p:nvSpPr>
          <p:cNvPr id="23563"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id-ID">
              <a:solidFill>
                <a:srgbClr val="000000"/>
              </a:solidFill>
            </a:endParaRPr>
          </a:p>
        </p:txBody>
      </p:sp>
      <p:sp>
        <p:nvSpPr>
          <p:cNvPr id="9" name="Oval Callout 8"/>
          <p:cNvSpPr/>
          <p:nvPr/>
        </p:nvSpPr>
        <p:spPr bwMode="auto">
          <a:xfrm>
            <a:off x="99748" y="4335464"/>
            <a:ext cx="2789502" cy="854075"/>
          </a:xfrm>
          <a:prstGeom prst="wedgeEllipseCallout">
            <a:avLst>
              <a:gd name="adj1" fmla="val 78697"/>
              <a:gd name="adj2" fmla="val -62452"/>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600" b="1" dirty="0">
                <a:solidFill>
                  <a:prstClr val="black"/>
                </a:solidFill>
              </a:rPr>
              <a:t>Meningkatkan Daya Saing</a:t>
            </a:r>
            <a:endParaRPr lang="en-US" sz="1600" b="1" dirty="0">
              <a:solidFill>
                <a:prstClr val="black"/>
              </a:solidFill>
            </a:endParaRPr>
          </a:p>
        </p:txBody>
      </p:sp>
      <p:sp>
        <p:nvSpPr>
          <p:cNvPr id="10" name="Oval Callout 9"/>
          <p:cNvSpPr/>
          <p:nvPr/>
        </p:nvSpPr>
        <p:spPr bwMode="auto">
          <a:xfrm>
            <a:off x="6851650" y="4432301"/>
            <a:ext cx="2559050" cy="855663"/>
          </a:xfrm>
          <a:prstGeom prst="wedgeEllipseCallout">
            <a:avLst>
              <a:gd name="adj1" fmla="val -75702"/>
              <a:gd name="adj2" fmla="val -66790"/>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600" b="1" dirty="0">
                <a:solidFill>
                  <a:prstClr val="black"/>
                </a:solidFill>
              </a:rPr>
              <a:t>Meningkatkan Kesejahteraan</a:t>
            </a:r>
            <a:endParaRPr lang="en-US" sz="1600" b="1" dirty="0">
              <a:solidFill>
                <a:prstClr val="black"/>
              </a:solidFill>
            </a:endParaRPr>
          </a:p>
        </p:txBody>
      </p:sp>
      <p:sp>
        <p:nvSpPr>
          <p:cNvPr id="2" name="Oval 1"/>
          <p:cNvSpPr/>
          <p:nvPr/>
        </p:nvSpPr>
        <p:spPr>
          <a:xfrm>
            <a:off x="2094706" y="2222500"/>
            <a:ext cx="311283" cy="3048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solidFill>
                <a:prstClr val="white"/>
              </a:solidFill>
            </a:endParaRPr>
          </a:p>
        </p:txBody>
      </p:sp>
      <p:sp>
        <p:nvSpPr>
          <p:cNvPr id="19" name="Oval 18"/>
          <p:cNvSpPr/>
          <p:nvPr/>
        </p:nvSpPr>
        <p:spPr>
          <a:xfrm>
            <a:off x="6941080" y="2227263"/>
            <a:ext cx="313002" cy="30321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solidFill>
                <a:prstClr val="white"/>
              </a:solidFill>
            </a:endParaRPr>
          </a:p>
        </p:txBody>
      </p:sp>
      <p:sp>
        <p:nvSpPr>
          <p:cNvPr id="20" name="Oval 19"/>
          <p:cNvSpPr/>
          <p:nvPr/>
        </p:nvSpPr>
        <p:spPr>
          <a:xfrm>
            <a:off x="4647208" y="5410200"/>
            <a:ext cx="264848" cy="30321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solidFill>
                <a:prstClr val="white"/>
              </a:solidFill>
            </a:endParaRPr>
          </a:p>
        </p:txBody>
      </p:sp>
    </p:spTree>
    <p:extLst>
      <p:ext uri="{BB962C8B-B14F-4D97-AF65-F5344CB8AC3E}">
        <p14:creationId xmlns:p14="http://schemas.microsoft.com/office/powerpoint/2010/main" val="2422728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48" y="76200"/>
            <a:ext cx="9531352" cy="914400"/>
          </a:xfr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1" algn="l"/>
            <a:r>
              <a:rPr lang="en-US" sz="2400" b="1" smtClean="0">
                <a:ln w="11430"/>
                <a:solidFill>
                  <a:srgbClr val="FF0000"/>
                </a:solidFill>
                <a:effectLst>
                  <a:outerShdw blurRad="50800" dist="39000" dir="5460000" algn="tl">
                    <a:srgbClr val="000000">
                      <a:alpha val="38000"/>
                    </a:srgbClr>
                  </a:outerShdw>
                </a:effectLst>
              </a:rPr>
              <a:t>I(B). </a:t>
            </a:r>
            <a:r>
              <a:rPr lang="id-ID" sz="2400" b="1" smtClean="0">
                <a:ln w="11430"/>
                <a:solidFill>
                  <a:srgbClr val="FF0000"/>
                </a:solidFill>
                <a:effectLst>
                  <a:outerShdw blurRad="50800" dist="39000" dir="5460000" algn="tl">
                    <a:srgbClr val="000000">
                      <a:alpha val="38000"/>
                    </a:srgbClr>
                  </a:outerShdw>
                </a:effectLst>
              </a:rPr>
              <a:t>T</a:t>
            </a:r>
            <a:r>
              <a:rPr lang="en-US" sz="2400" b="1" smtClean="0">
                <a:ln w="11430"/>
                <a:solidFill>
                  <a:srgbClr val="FF0000"/>
                </a:solidFill>
                <a:effectLst>
                  <a:outerShdw blurRad="50800" dist="39000" dir="5460000" algn="tl">
                    <a:srgbClr val="000000">
                      <a:alpha val="38000"/>
                    </a:srgbClr>
                  </a:outerShdw>
                </a:effectLst>
              </a:rPr>
              <a:t>im Kerja, Sekretariat dan 6 Sub Tim Kerja </a:t>
            </a:r>
            <a:r>
              <a:rPr lang="id-ID" sz="2400" b="1" smtClean="0">
                <a:ln w="11430"/>
                <a:solidFill>
                  <a:srgbClr val="FF0000"/>
                </a:solidFill>
                <a:effectLst>
                  <a:outerShdw blurRad="50800" dist="39000" dir="5460000" algn="tl">
                    <a:srgbClr val="000000">
                      <a:alpha val="38000"/>
                    </a:srgbClr>
                  </a:outerShdw>
                </a:effectLst>
              </a:rPr>
              <a:t>SISLOGNAS</a:t>
            </a:r>
            <a:r>
              <a:rPr lang="id-ID" sz="2400" b="1">
                <a:ln w="11430"/>
                <a:solidFill>
                  <a:srgbClr val="FF0000"/>
                </a:solidFill>
                <a:effectLst>
                  <a:outerShdw blurRad="50800" dist="39000" dir="5460000" algn="tl">
                    <a:srgbClr val="000000">
                      <a:alpha val="38000"/>
                    </a:srgbClr>
                  </a:outerShdw>
                </a:effectLst>
              </a:rPr>
              <a:t> </a:t>
            </a:r>
            <a:r>
              <a:rPr lang="en-US" sz="2400" b="1" smtClean="0">
                <a:ln w="11430"/>
                <a:solidFill>
                  <a:srgbClr val="FF0000"/>
                </a:solidFill>
                <a:effectLst>
                  <a:outerShdw blurRad="50800" dist="39000" dir="5460000" algn="tl">
                    <a:srgbClr val="000000">
                      <a:alpha val="38000"/>
                    </a:srgbClr>
                  </a:outerShdw>
                </a:effectLst>
              </a:rPr>
              <a:t>(1)</a:t>
            </a:r>
            <a:endParaRPr lang="id-ID" sz="2400" b="1" dirty="0">
              <a:ln w="11430"/>
              <a:solidFill>
                <a:srgbClr val="FF0000"/>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260349" y="1066800"/>
            <a:ext cx="9264651" cy="5410200"/>
          </a:xfrm>
        </p:spPr>
        <p:txBody>
          <a:bodyPr>
            <a:normAutofit/>
          </a:bodyPr>
          <a:lstStyle/>
          <a:p>
            <a:pPr algn="just">
              <a:spcBef>
                <a:spcPts val="600"/>
              </a:spcBef>
              <a:spcAft>
                <a:spcPts val="600"/>
              </a:spcAft>
            </a:pPr>
            <a:r>
              <a:rPr lang="en-GB" sz="2000" b="1" dirty="0" err="1" smtClean="0">
                <a:latin typeface="Calibri" pitchFamily="34" charset="0"/>
                <a:cs typeface="Calibri" pitchFamily="34" charset="0"/>
              </a:rPr>
              <a:t>Menteri</a:t>
            </a:r>
            <a:r>
              <a:rPr lang="en-GB" sz="2000" b="1" dirty="0" smtClean="0">
                <a:latin typeface="Calibri" pitchFamily="34" charset="0"/>
                <a:cs typeface="Calibri" pitchFamily="34" charset="0"/>
              </a:rPr>
              <a:t> </a:t>
            </a:r>
            <a:r>
              <a:rPr lang="en-GB" sz="2000" b="1" dirty="0" err="1" smtClean="0">
                <a:latin typeface="Calibri" pitchFamily="34" charset="0"/>
                <a:cs typeface="Calibri" pitchFamily="34" charset="0"/>
              </a:rPr>
              <a:t>Koordinator</a:t>
            </a:r>
            <a:r>
              <a:rPr lang="en-GB" sz="2000" b="1" dirty="0" smtClean="0">
                <a:latin typeface="Calibri" pitchFamily="34" charset="0"/>
                <a:cs typeface="Calibri" pitchFamily="34" charset="0"/>
              </a:rPr>
              <a:t> </a:t>
            </a:r>
            <a:r>
              <a:rPr lang="en-GB" sz="2000" b="1" dirty="0" err="1" smtClean="0">
                <a:latin typeface="Calibri" pitchFamily="34" charset="0"/>
                <a:cs typeface="Calibri" pitchFamily="34" charset="0"/>
              </a:rPr>
              <a:t>Bidang</a:t>
            </a:r>
            <a:r>
              <a:rPr lang="en-GB" sz="2000" b="1" dirty="0" smtClean="0">
                <a:latin typeface="Calibri" pitchFamily="34" charset="0"/>
                <a:cs typeface="Calibri" pitchFamily="34" charset="0"/>
              </a:rPr>
              <a:t> </a:t>
            </a:r>
            <a:r>
              <a:rPr lang="en-GB" sz="2000" b="1" dirty="0" err="1" smtClean="0">
                <a:latin typeface="Calibri" pitchFamily="34" charset="0"/>
                <a:cs typeface="Calibri" pitchFamily="34" charset="0"/>
              </a:rPr>
              <a:t>Perekonomian</a:t>
            </a:r>
            <a:r>
              <a:rPr lang="en-GB" sz="2000" b="1" dirty="0" smtClean="0">
                <a:latin typeface="Calibri" pitchFamily="34" charset="0"/>
                <a:cs typeface="Calibri" pitchFamily="34" charset="0"/>
              </a:rPr>
              <a:t> </a:t>
            </a:r>
            <a:r>
              <a:rPr lang="en-GB" sz="2000" dirty="0" err="1" smtClean="0">
                <a:latin typeface="Calibri" pitchFamily="34" charset="0"/>
                <a:cs typeface="Calibri" pitchFamily="34" charset="0"/>
              </a:rPr>
              <a:t>selaku</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Ketua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Harian</a:t>
            </a:r>
            <a:r>
              <a:rPr lang="en-GB" sz="2000" dirty="0" smtClean="0">
                <a:latin typeface="Calibri" pitchFamily="34" charset="0"/>
                <a:cs typeface="Calibri" pitchFamily="34" charset="0"/>
              </a:rPr>
              <a:t> KP3EI </a:t>
            </a:r>
            <a:r>
              <a:rPr lang="id-ID" sz="2000" dirty="0" smtClean="0">
                <a:latin typeface="Calibri" pitchFamily="34" charset="0"/>
                <a:cs typeface="Calibri" pitchFamily="34" charset="0"/>
              </a:rPr>
              <a:t>mela</a:t>
            </a:r>
            <a:r>
              <a:rPr lang="en-US" sz="2000" dirty="0" smtClean="0">
                <a:latin typeface="Calibri" pitchFamily="34" charset="0"/>
                <a:cs typeface="Calibri" pitchFamily="34" charset="0"/>
              </a:rPr>
              <a:t>l</a:t>
            </a:r>
            <a:r>
              <a:rPr lang="id-ID" sz="2000" dirty="0" smtClean="0">
                <a:latin typeface="Calibri" pitchFamily="34" charset="0"/>
                <a:cs typeface="Calibri" pitchFamily="34" charset="0"/>
              </a:rPr>
              <a:t>ui </a:t>
            </a:r>
            <a:r>
              <a:rPr lang="en-GB" sz="2000" u="sng" dirty="0" smtClean="0">
                <a:latin typeface="Calibri" pitchFamily="34" charset="0"/>
                <a:cs typeface="Calibri" pitchFamily="34" charset="0"/>
              </a:rPr>
              <a:t>S</a:t>
            </a:r>
            <a:r>
              <a:rPr lang="id-ID" sz="2000" u="sng" dirty="0" smtClean="0">
                <a:latin typeface="Calibri" pitchFamily="34" charset="0"/>
                <a:cs typeface="Calibri" pitchFamily="34" charset="0"/>
              </a:rPr>
              <a:t>urat Keputusan </a:t>
            </a:r>
            <a:r>
              <a:rPr lang="en-GB" sz="2000" u="sng" dirty="0" smtClean="0">
                <a:latin typeface="Calibri" pitchFamily="34" charset="0"/>
                <a:cs typeface="Calibri" pitchFamily="34" charset="0"/>
              </a:rPr>
              <a:t>No</a:t>
            </a:r>
            <a:r>
              <a:rPr lang="id-ID" sz="2000" u="sng" dirty="0" smtClean="0">
                <a:latin typeface="Calibri" pitchFamily="34" charset="0"/>
                <a:cs typeface="Calibri" pitchFamily="34" charset="0"/>
              </a:rPr>
              <a:t>mor</a:t>
            </a:r>
            <a:r>
              <a:rPr lang="en-GB" sz="2000" u="sng" dirty="0" smtClean="0">
                <a:latin typeface="Calibri" pitchFamily="34" charset="0"/>
                <a:cs typeface="Calibri" pitchFamily="34" charset="0"/>
              </a:rPr>
              <a:t>. KEP-49/M.EKON/05/2012</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tanggal</a:t>
            </a:r>
            <a:r>
              <a:rPr lang="en-GB" sz="2000" dirty="0" smtClean="0">
                <a:latin typeface="Calibri" pitchFamily="34" charset="0"/>
                <a:cs typeface="Calibri" pitchFamily="34" charset="0"/>
              </a:rPr>
              <a:t> 10 Mei 2012, </a:t>
            </a:r>
            <a:r>
              <a:rPr lang="en-GB" sz="2000" dirty="0" err="1" smtClean="0">
                <a:latin typeface="Calibri" pitchFamily="34" charset="0"/>
                <a:cs typeface="Calibri" pitchFamily="34" charset="0"/>
              </a:rPr>
              <a:t>telah</a:t>
            </a:r>
            <a:r>
              <a:rPr lang="en-GB" sz="2000" dirty="0" smtClean="0">
                <a:latin typeface="Calibri" pitchFamily="34" charset="0"/>
                <a:cs typeface="Calibri" pitchFamily="34" charset="0"/>
              </a:rPr>
              <a:t> me</a:t>
            </a:r>
            <a:r>
              <a:rPr lang="id-ID" sz="2000" dirty="0" smtClean="0">
                <a:latin typeface="Calibri" pitchFamily="34" charset="0"/>
                <a:cs typeface="Calibri" pitchFamily="34" charset="0"/>
              </a:rPr>
              <a:t>netapkan </a:t>
            </a:r>
            <a:r>
              <a:rPr lang="en-GB" sz="2000" dirty="0" smtClean="0">
                <a:latin typeface="Calibri" pitchFamily="34" charset="0"/>
                <a:cs typeface="Calibri" pitchFamily="34" charset="0"/>
              </a:rPr>
              <a:t>Tim </a:t>
            </a:r>
            <a:r>
              <a:rPr lang="en-GB" sz="2000" dirty="0" err="1" smtClean="0">
                <a:latin typeface="Calibri" pitchFamily="34" charset="0"/>
                <a:cs typeface="Calibri" pitchFamily="34" charset="0"/>
              </a:rPr>
              <a:t>Kerja</a:t>
            </a:r>
            <a:r>
              <a:rPr lang="en-GB" sz="2000" dirty="0" smtClean="0">
                <a:latin typeface="Calibri" pitchFamily="34" charset="0"/>
                <a:cs typeface="Calibri" pitchFamily="34" charset="0"/>
              </a:rPr>
              <a:t> </a:t>
            </a:r>
            <a:r>
              <a:rPr lang="id-ID" sz="2000" dirty="0" smtClean="0">
                <a:latin typeface="Calibri" pitchFamily="34" charset="0"/>
                <a:cs typeface="Calibri" pitchFamily="34" charset="0"/>
              </a:rPr>
              <a:t>Pengembangan </a:t>
            </a:r>
            <a:r>
              <a:rPr lang="id-ID" sz="2000" smtClean="0">
                <a:latin typeface="Calibri" pitchFamily="34" charset="0"/>
                <a:cs typeface="Calibri" pitchFamily="34" charset="0"/>
              </a:rPr>
              <a:t>Sis</a:t>
            </a:r>
            <a:r>
              <a:rPr lang="en-US" sz="2000" smtClean="0">
                <a:latin typeface="Calibri" pitchFamily="34" charset="0"/>
                <a:cs typeface="Calibri" pitchFamily="34" charset="0"/>
              </a:rPr>
              <a:t>lognas</a:t>
            </a:r>
            <a:r>
              <a:rPr lang="id-ID" sz="2000" smtClean="0">
                <a:latin typeface="Calibri" pitchFamily="34" charset="0"/>
                <a:cs typeface="Calibri" pitchFamily="34" charset="0"/>
              </a:rPr>
              <a:t>.</a:t>
            </a:r>
            <a:endParaRPr lang="id-ID" sz="900" dirty="0" smtClean="0">
              <a:latin typeface="Calibri" pitchFamily="34" charset="0"/>
              <a:cs typeface="Calibri" pitchFamily="34" charset="0"/>
            </a:endParaRPr>
          </a:p>
          <a:p>
            <a:pPr algn="just">
              <a:spcBef>
                <a:spcPts val="600"/>
              </a:spcBef>
              <a:spcAft>
                <a:spcPts val="600"/>
              </a:spcAft>
            </a:pPr>
            <a:r>
              <a:rPr lang="id-ID" sz="2000" b="1" smtClean="0">
                <a:latin typeface="Calibri" pitchFamily="34" charset="0"/>
                <a:cs typeface="Calibri" pitchFamily="34" charset="0"/>
              </a:rPr>
              <a:t>Berdasarkan mandat dari SK Menko Perekonomian tersebut, Deputi </a:t>
            </a:r>
            <a:r>
              <a:rPr lang="id-ID" sz="2000" b="1" dirty="0" smtClean="0">
                <a:latin typeface="Calibri" pitchFamily="34" charset="0"/>
                <a:cs typeface="Calibri" pitchFamily="34" charset="0"/>
              </a:rPr>
              <a:t>Bidang Koordinasi Industri dan Perdagangan </a:t>
            </a:r>
            <a:r>
              <a:rPr lang="id-ID" sz="2000" dirty="0" smtClean="0">
                <a:latin typeface="Calibri" pitchFamily="34" charset="0"/>
                <a:cs typeface="Calibri" pitchFamily="34" charset="0"/>
              </a:rPr>
              <a:t>S</a:t>
            </a:r>
            <a:r>
              <a:rPr lang="en-US" sz="2000" dirty="0" err="1" smtClean="0">
                <a:latin typeface="Calibri" pitchFamily="34" charset="0"/>
                <a:cs typeface="Calibri" pitchFamily="34" charset="0"/>
              </a:rPr>
              <a:t>elaku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Ketua</a:t>
            </a:r>
            <a:r>
              <a:rPr lang="en-US" sz="2000" dirty="0" smtClean="0">
                <a:latin typeface="Calibri" pitchFamily="34" charset="0"/>
                <a:cs typeface="Calibri" pitchFamily="34" charset="0"/>
              </a:rPr>
              <a:t> Tim </a:t>
            </a:r>
            <a:r>
              <a:rPr lang="en-US" sz="2000" dirty="0" err="1" smtClean="0">
                <a:latin typeface="Calibri" pitchFamily="34" charset="0"/>
                <a:cs typeface="Calibri" pitchFamily="34" charset="0"/>
              </a:rPr>
              <a:t>Kerja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Pengembangan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Sislognas</a:t>
            </a:r>
            <a:r>
              <a:rPr lang="id-ID" sz="2000" dirty="0" smtClean="0">
                <a:latin typeface="Calibri" pitchFamily="34" charset="0"/>
                <a:cs typeface="Calibri" pitchFamily="34" charset="0"/>
              </a:rPr>
              <a: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melalui</a:t>
            </a:r>
            <a:r>
              <a:rPr lang="en-US" sz="2000" dirty="0" smtClean="0">
                <a:latin typeface="Calibri" pitchFamily="34" charset="0"/>
                <a:cs typeface="Calibri" pitchFamily="34" charset="0"/>
              </a:rPr>
              <a:t> </a:t>
            </a:r>
            <a:r>
              <a:rPr lang="en-US" sz="2000" u="sng" dirty="0" err="1" smtClean="0">
                <a:latin typeface="Calibri" pitchFamily="34" charset="0"/>
                <a:cs typeface="Calibri" pitchFamily="34" charset="0"/>
              </a:rPr>
              <a:t>Surat</a:t>
            </a:r>
            <a:r>
              <a:rPr lang="en-US" sz="2000" u="sng" dirty="0" smtClean="0">
                <a:latin typeface="Calibri" pitchFamily="34" charset="0"/>
                <a:cs typeface="Calibri" pitchFamily="34" charset="0"/>
              </a:rPr>
              <a:t> </a:t>
            </a:r>
            <a:r>
              <a:rPr lang="en-US" sz="2000" u="sng" dirty="0" err="1" smtClean="0">
                <a:latin typeface="Calibri" pitchFamily="34" charset="0"/>
                <a:cs typeface="Calibri" pitchFamily="34" charset="0"/>
              </a:rPr>
              <a:t>Keputusan</a:t>
            </a:r>
            <a:r>
              <a:rPr lang="en-US" sz="2000" u="sng" dirty="0" smtClean="0">
                <a:latin typeface="Calibri" pitchFamily="34" charset="0"/>
                <a:cs typeface="Calibri" pitchFamily="34" charset="0"/>
              </a:rPr>
              <a:t> No.KEP-27/D.IV.M.EKON/</a:t>
            </a:r>
            <a:r>
              <a:rPr lang="id-ID" sz="2000" u="sng" dirty="0" smtClean="0">
                <a:latin typeface="Calibri" pitchFamily="34" charset="0"/>
                <a:cs typeface="Calibri" pitchFamily="34" charset="0"/>
              </a:rPr>
              <a:t> </a:t>
            </a:r>
            <a:r>
              <a:rPr lang="en-US" sz="2000" u="sng" dirty="0" smtClean="0">
                <a:latin typeface="Calibri" pitchFamily="34" charset="0"/>
                <a:cs typeface="Calibri" pitchFamily="34" charset="0"/>
              </a:rPr>
              <a:t>07/2012</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tanggal</a:t>
            </a:r>
            <a:r>
              <a:rPr lang="en-US" sz="2000" dirty="0" smtClean="0">
                <a:latin typeface="Calibri" pitchFamily="34" charset="0"/>
                <a:cs typeface="Calibri" pitchFamily="34" charset="0"/>
              </a:rPr>
              <a:t> 24 </a:t>
            </a:r>
            <a:r>
              <a:rPr lang="en-US" sz="2000" dirty="0" err="1" smtClean="0">
                <a:latin typeface="Calibri" pitchFamily="34" charset="0"/>
                <a:cs typeface="Calibri" pitchFamily="34" charset="0"/>
              </a:rPr>
              <a:t>Juli</a:t>
            </a:r>
            <a:r>
              <a:rPr lang="en-US" sz="2000" dirty="0" smtClean="0">
                <a:latin typeface="Calibri" pitchFamily="34" charset="0"/>
                <a:cs typeface="Calibri" pitchFamily="34" charset="0"/>
              </a:rPr>
              <a:t> 2012, </a:t>
            </a:r>
            <a:r>
              <a:rPr lang="en-US" sz="2000" dirty="0" err="1" smtClean="0">
                <a:latin typeface="Calibri" pitchFamily="34" charset="0"/>
                <a:cs typeface="Calibri" pitchFamily="34" charset="0"/>
              </a:rPr>
              <a:t>menetapkan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susunan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keanggotaan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tugas</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Sekretariat</a:t>
            </a:r>
            <a:r>
              <a:rPr lang="en-US" sz="2000" dirty="0" smtClean="0">
                <a:latin typeface="Calibri" pitchFamily="34" charset="0"/>
                <a:cs typeface="Calibri" pitchFamily="34" charset="0"/>
              </a:rPr>
              <a:t> </a:t>
            </a:r>
            <a:r>
              <a:rPr lang="en-US" sz="2000" err="1" smtClean="0">
                <a:latin typeface="Calibri" pitchFamily="34" charset="0"/>
                <a:cs typeface="Calibri" pitchFamily="34" charset="0"/>
              </a:rPr>
              <a:t>dan</a:t>
            </a:r>
            <a:r>
              <a:rPr lang="en-US" sz="2000" smtClean="0">
                <a:latin typeface="Calibri" pitchFamily="34" charset="0"/>
                <a:cs typeface="Calibri" pitchFamily="34" charset="0"/>
              </a:rPr>
              <a:t> 6 Sub Tim Kerja (STK), sesuai dengan 6 Key Drivers:</a:t>
            </a:r>
          </a:p>
          <a:p>
            <a:pPr algn="just">
              <a:spcBef>
                <a:spcPts val="600"/>
              </a:spcBef>
              <a:spcAft>
                <a:spcPts val="600"/>
              </a:spcAft>
            </a:pPr>
            <a:endParaRPr lang="id-ID" sz="2000" smtClean="0">
              <a:latin typeface="Calibri" pitchFamily="34" charset="0"/>
              <a:cs typeface="Calibri" pitchFamily="34" charset="0"/>
            </a:endParaRPr>
          </a:p>
          <a:p>
            <a:pPr algn="just">
              <a:spcBef>
                <a:spcPts val="600"/>
              </a:spcBef>
              <a:spcAft>
                <a:spcPts val="600"/>
              </a:spcAft>
            </a:pPr>
            <a:endParaRPr lang="id-ID" sz="800" dirty="0" smtClean="0">
              <a:latin typeface="Calibri" pitchFamily="34" charset="0"/>
              <a:cs typeface="Calibri" pitchFamily="34" charset="0"/>
            </a:endParaRPr>
          </a:p>
        </p:txBody>
      </p:sp>
      <p:grpSp>
        <p:nvGrpSpPr>
          <p:cNvPr id="18" name="Group 17"/>
          <p:cNvGrpSpPr/>
          <p:nvPr/>
        </p:nvGrpSpPr>
        <p:grpSpPr>
          <a:xfrm>
            <a:off x="457200" y="4069660"/>
            <a:ext cx="8760730" cy="2254940"/>
            <a:chOff x="457200" y="4069660"/>
            <a:chExt cx="8760730" cy="2254940"/>
          </a:xfrm>
        </p:grpSpPr>
        <p:grpSp>
          <p:nvGrpSpPr>
            <p:cNvPr id="4" name="Group 40"/>
            <p:cNvGrpSpPr>
              <a:grpSpLocks/>
            </p:cNvGrpSpPr>
            <p:nvPr/>
          </p:nvGrpSpPr>
          <p:grpSpPr bwMode="auto">
            <a:xfrm>
              <a:off x="457200" y="4069660"/>
              <a:ext cx="8760730" cy="2254940"/>
              <a:chOff x="4211960" y="747614"/>
              <a:chExt cx="4259560" cy="3985894"/>
            </a:xfrm>
          </p:grpSpPr>
          <p:grpSp>
            <p:nvGrpSpPr>
              <p:cNvPr id="5" name="Group 24"/>
              <p:cNvGrpSpPr>
                <a:grpSpLocks/>
              </p:cNvGrpSpPr>
              <p:nvPr/>
            </p:nvGrpSpPr>
            <p:grpSpPr bwMode="auto">
              <a:xfrm>
                <a:off x="4211960" y="1742558"/>
                <a:ext cx="2131653" cy="2990950"/>
                <a:chOff x="672635" y="1466030"/>
                <a:chExt cx="4235575" cy="2990950"/>
              </a:xfrm>
            </p:grpSpPr>
            <p:sp>
              <p:nvSpPr>
                <p:cNvPr id="11" name="Rounded Rectangle 10"/>
                <p:cNvSpPr/>
                <p:nvPr/>
              </p:nvSpPr>
              <p:spPr>
                <a:xfrm>
                  <a:off x="672635" y="3085012"/>
                  <a:ext cx="4235575" cy="40966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id-ID" sz="1400" b="1" dirty="0">
                      <a:solidFill>
                        <a:schemeClr val="tx1"/>
                      </a:solidFill>
                      <a:latin typeface="Calibri" pitchFamily="34" charset="0"/>
                      <a:cs typeface="Calibri" pitchFamily="34" charset="0"/>
                    </a:rPr>
                    <a:t>Sumber Daya Manusia (SDM) Logistik</a:t>
                  </a:r>
                </a:p>
              </p:txBody>
            </p:sp>
            <p:sp>
              <p:nvSpPr>
                <p:cNvPr id="12" name="Rounded Rectangle 11"/>
                <p:cNvSpPr/>
                <p:nvPr/>
              </p:nvSpPr>
              <p:spPr>
                <a:xfrm>
                  <a:off x="672635" y="1971679"/>
                  <a:ext cx="4235575" cy="409665"/>
                </a:xfrm>
                <a:prstGeom prst="roundRect">
                  <a:avLst/>
                </a:prstGeom>
                <a:solidFill>
                  <a:schemeClr val="accent6">
                    <a:lumMod val="50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400" b="1" dirty="0">
                      <a:latin typeface="Calibri" pitchFamily="34" charset="0"/>
                      <a:cs typeface="Calibri" pitchFamily="34" charset="0"/>
                    </a:rPr>
                    <a:t>Infrastruktur Logistik</a:t>
                  </a:r>
                </a:p>
              </p:txBody>
            </p:sp>
            <p:sp>
              <p:nvSpPr>
                <p:cNvPr id="13" name="Rounded Rectangle 12"/>
                <p:cNvSpPr/>
                <p:nvPr/>
              </p:nvSpPr>
              <p:spPr>
                <a:xfrm>
                  <a:off x="672635" y="2512465"/>
                  <a:ext cx="4235575" cy="486458"/>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id-ID" sz="1400" b="1" dirty="0">
                      <a:latin typeface="Calibri" pitchFamily="34" charset="0"/>
                      <a:cs typeface="Calibri" pitchFamily="34" charset="0"/>
                    </a:rPr>
                    <a:t>Pelaku dan Penyedia Jasa</a:t>
                  </a:r>
                </a:p>
              </p:txBody>
            </p:sp>
            <p:sp>
              <p:nvSpPr>
                <p:cNvPr id="14" name="Rounded Rectangle 13"/>
                <p:cNvSpPr/>
                <p:nvPr/>
              </p:nvSpPr>
              <p:spPr>
                <a:xfrm>
                  <a:off x="672635" y="1466030"/>
                  <a:ext cx="4235575" cy="409665"/>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id-ID" sz="1400" b="1" dirty="0">
                      <a:solidFill>
                        <a:schemeClr val="tx1"/>
                      </a:solidFill>
                      <a:latin typeface="Calibri" pitchFamily="34" charset="0"/>
                      <a:cs typeface="Calibri" pitchFamily="34" charset="0"/>
                    </a:rPr>
                    <a:t>Komoditas  Utama (Key Commodity)</a:t>
                  </a:r>
                </a:p>
              </p:txBody>
            </p:sp>
            <p:sp>
              <p:nvSpPr>
                <p:cNvPr id="15" name="Rounded Rectangle 14"/>
                <p:cNvSpPr/>
                <p:nvPr/>
              </p:nvSpPr>
              <p:spPr>
                <a:xfrm>
                  <a:off x="672635" y="3595005"/>
                  <a:ext cx="4235575" cy="329074"/>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id-ID" sz="1400" b="1" dirty="0">
                      <a:latin typeface="Calibri" pitchFamily="34" charset="0"/>
                      <a:cs typeface="Calibri" pitchFamily="34" charset="0"/>
                    </a:rPr>
                    <a:t>Teknologi Informasi dan Komunikasi (TIK)</a:t>
                  </a:r>
                </a:p>
              </p:txBody>
            </p:sp>
            <p:sp>
              <p:nvSpPr>
                <p:cNvPr id="16" name="Rounded Rectangle 15"/>
                <p:cNvSpPr/>
                <p:nvPr/>
              </p:nvSpPr>
              <p:spPr>
                <a:xfrm>
                  <a:off x="672635" y="4102217"/>
                  <a:ext cx="4235575" cy="354763"/>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id-ID" sz="1400" b="1" dirty="0">
                      <a:solidFill>
                        <a:schemeClr val="tx1"/>
                      </a:solidFill>
                      <a:latin typeface="Calibri" pitchFamily="34" charset="0"/>
                      <a:cs typeface="Calibri" pitchFamily="34" charset="0"/>
                    </a:rPr>
                    <a:t>Harmonisasi Regulasi </a:t>
                  </a:r>
                </a:p>
              </p:txBody>
            </p:sp>
          </p:grpSp>
          <p:grpSp>
            <p:nvGrpSpPr>
              <p:cNvPr id="6" name="Group 25"/>
              <p:cNvGrpSpPr>
                <a:grpSpLocks/>
              </p:cNvGrpSpPr>
              <p:nvPr/>
            </p:nvGrpSpPr>
            <p:grpSpPr bwMode="auto">
              <a:xfrm>
                <a:off x="7135590" y="1868772"/>
                <a:ext cx="1142540" cy="2807470"/>
                <a:chOff x="3239807" y="1294134"/>
                <a:chExt cx="1736554" cy="3373345"/>
              </a:xfrm>
            </p:grpSpPr>
            <p:sp>
              <p:nvSpPr>
                <p:cNvPr id="9" name="Oval 8"/>
                <p:cNvSpPr/>
                <p:nvPr/>
              </p:nvSpPr>
              <p:spPr>
                <a:xfrm>
                  <a:off x="3239807" y="1294134"/>
                  <a:ext cx="1714513" cy="979737"/>
                </a:xfrm>
                <a:prstGeom prst="ellipse">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400" b="1" dirty="0"/>
                    <a:t>Daya saing Nasional</a:t>
                  </a:r>
                </a:p>
              </p:txBody>
            </p:sp>
            <p:sp>
              <p:nvSpPr>
                <p:cNvPr id="10" name="Oval 9"/>
                <p:cNvSpPr/>
                <p:nvPr/>
              </p:nvSpPr>
              <p:spPr>
                <a:xfrm>
                  <a:off x="3261849" y="3524471"/>
                  <a:ext cx="1714512" cy="1143008"/>
                </a:xfrm>
                <a:prstGeom prst="ellipse">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400" b="1" dirty="0"/>
                    <a:t>Kesejahteran Masyarakat</a:t>
                  </a:r>
                </a:p>
              </p:txBody>
            </p:sp>
          </p:grpSp>
          <p:sp>
            <p:nvSpPr>
              <p:cNvPr id="7" name="Isosceles Triangle 6"/>
              <p:cNvSpPr/>
              <p:nvPr/>
            </p:nvSpPr>
            <p:spPr>
              <a:xfrm rot="5400000">
                <a:off x="5523952" y="2785166"/>
                <a:ext cx="2860955" cy="1035730"/>
              </a:xfrm>
              <a:prstGeom prst="triangle">
                <a:avLst>
                  <a:gd name="adj" fmla="val 45884"/>
                </a:avLst>
              </a:prstGeom>
              <a:solidFill>
                <a:srgbClr val="7030A0"/>
              </a:solidFill>
            </p:spPr>
            <p:style>
              <a:lnRef idx="2">
                <a:schemeClr val="accent6"/>
              </a:lnRef>
              <a:fillRef idx="1">
                <a:schemeClr val="lt1"/>
              </a:fillRef>
              <a:effectRef idx="0">
                <a:schemeClr val="accent6"/>
              </a:effectRef>
              <a:fontRef idx="minor">
                <a:schemeClr val="dk1"/>
              </a:fontRef>
            </p:style>
            <p:txBody>
              <a:bodyPr vert="vert270" anchor="ctr"/>
              <a:lstStyle/>
              <a:p>
                <a:pPr algn="ctr" fontAlgn="auto">
                  <a:spcBef>
                    <a:spcPts val="0"/>
                  </a:spcBef>
                  <a:spcAft>
                    <a:spcPts val="0"/>
                  </a:spcAft>
                  <a:defRPr/>
                </a:pPr>
                <a:endParaRPr lang="id-ID" sz="1700" b="1" dirty="0">
                  <a:ln>
                    <a:solidFill>
                      <a:schemeClr val="accent6">
                        <a:lumMod val="60000"/>
                        <a:lumOff val="40000"/>
                      </a:schemeClr>
                    </a:solidFill>
                  </a:ln>
                  <a:solidFill>
                    <a:schemeClr val="bg1"/>
                  </a:solidFill>
                </a:endParaRPr>
              </a:p>
            </p:txBody>
          </p:sp>
          <p:sp>
            <p:nvSpPr>
              <p:cNvPr id="8" name="Rounded Rectangle 7"/>
              <p:cNvSpPr/>
              <p:nvPr/>
            </p:nvSpPr>
            <p:spPr>
              <a:xfrm>
                <a:off x="4223049" y="747614"/>
                <a:ext cx="4248471" cy="753257"/>
              </a:xfrm>
              <a:prstGeom prst="roundRect">
                <a:avLst/>
              </a:prstGeom>
              <a:solidFill>
                <a:srgbClr val="C00000"/>
              </a:solidFill>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id-ID" sz="2000" b="1" smtClean="0"/>
                  <a:t>ENAM PENGGERAK UTAMA SISLOGNAS </a:t>
                </a:r>
                <a:endParaRPr lang="id-ID" sz="2000" b="1" dirty="0"/>
              </a:p>
            </p:txBody>
          </p:sp>
        </p:grpSp>
        <p:sp>
          <p:nvSpPr>
            <p:cNvPr id="17" name="TextBox 16"/>
            <p:cNvSpPr txBox="1"/>
            <p:nvPr/>
          </p:nvSpPr>
          <p:spPr>
            <a:xfrm>
              <a:off x="5085388" y="5257800"/>
              <a:ext cx="1544012" cy="369332"/>
            </a:xfrm>
            <a:prstGeom prst="rect">
              <a:avLst/>
            </a:prstGeom>
            <a:noFill/>
          </p:spPr>
          <p:txBody>
            <a:bodyPr wrap="none" rtlCol="0">
              <a:spAutoFit/>
            </a:bodyPr>
            <a:lstStyle/>
            <a:p>
              <a:r>
                <a:rPr lang="id-ID" b="1" smtClean="0">
                  <a:solidFill>
                    <a:schemeClr val="bg1"/>
                  </a:solidFill>
                </a:rPr>
                <a:t>SISLOGNAS</a:t>
              </a:r>
              <a:endParaRPr lang="en-US" b="1">
                <a:solidFill>
                  <a:schemeClr val="bg1"/>
                </a:solidFill>
              </a:endParaRPr>
            </a:p>
          </p:txBody>
        </p:sp>
      </p:grpSp>
    </p:spTree>
    <p:extLst>
      <p:ext uri="{BB962C8B-B14F-4D97-AF65-F5344CB8AC3E}">
        <p14:creationId xmlns:p14="http://schemas.microsoft.com/office/powerpoint/2010/main" val="1655554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991600" cy="13716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04863" indent="-804863"/>
            <a:r>
              <a:rPr lang="en-US" sz="2400" b="1" cap="none" spc="0" smtClean="0">
                <a:ln w="11430"/>
                <a:solidFill>
                  <a:srgbClr val="FF0000"/>
                </a:solidFill>
                <a:effectLst>
                  <a:outerShdw blurRad="50800" dist="39000" dir="5460000" algn="tl">
                    <a:srgbClr val="000000">
                      <a:alpha val="38000"/>
                    </a:srgbClr>
                  </a:outerShdw>
                </a:effectLst>
              </a:rPr>
              <a:t>I(B). </a:t>
            </a:r>
            <a:r>
              <a:rPr lang="id-ID" sz="2400" b="1" cap="none" spc="0" smtClean="0">
                <a:ln w="11430"/>
                <a:solidFill>
                  <a:srgbClr val="FF0000"/>
                </a:solidFill>
                <a:effectLst>
                  <a:outerShdw blurRad="50800" dist="39000" dir="5460000" algn="tl">
                    <a:srgbClr val="000000">
                      <a:alpha val="38000"/>
                    </a:srgbClr>
                  </a:outerShdw>
                </a:effectLst>
              </a:rPr>
              <a:t>T</a:t>
            </a:r>
            <a:r>
              <a:rPr lang="en-US" sz="2400" b="1" cap="none" spc="0" smtClean="0">
                <a:ln w="11430"/>
                <a:solidFill>
                  <a:srgbClr val="FF0000"/>
                </a:solidFill>
                <a:effectLst>
                  <a:outerShdw blurRad="50800" dist="39000" dir="5460000" algn="tl">
                    <a:srgbClr val="000000">
                      <a:alpha val="38000"/>
                    </a:srgbClr>
                  </a:outerShdw>
                </a:effectLst>
              </a:rPr>
              <a:t>im kerja, Sekretariat dan 6 Sub Tim Kerja </a:t>
            </a:r>
            <a:r>
              <a:rPr lang="id-ID" sz="2400" b="1" cap="none" spc="0" smtClean="0">
                <a:ln w="11430"/>
                <a:solidFill>
                  <a:srgbClr val="FF0000"/>
                </a:solidFill>
                <a:effectLst>
                  <a:outerShdw blurRad="50800" dist="39000" dir="5460000" algn="tl">
                    <a:srgbClr val="000000">
                      <a:alpha val="38000"/>
                    </a:srgbClr>
                  </a:outerShdw>
                </a:effectLst>
              </a:rPr>
              <a:t>  SISLOGNAS</a:t>
            </a:r>
            <a:r>
              <a:rPr lang="en-US" sz="2400" b="1" cap="none" spc="0" smtClean="0">
                <a:ln w="11430"/>
                <a:solidFill>
                  <a:srgbClr val="FF0000"/>
                </a:solidFill>
                <a:effectLst>
                  <a:outerShdw blurRad="50800" dist="39000" dir="5460000" algn="tl">
                    <a:srgbClr val="000000">
                      <a:alpha val="38000"/>
                    </a:srgbClr>
                  </a:outerShdw>
                </a:effectLst>
              </a:rPr>
              <a:t> (2)</a:t>
            </a:r>
            <a:endParaRPr lang="en-US" sz="2400" b="1" cap="none" spc="0">
              <a:ln w="11430"/>
              <a:solidFill>
                <a:srgbClr val="FF0000"/>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1524000"/>
            <a:ext cx="8839200" cy="4373563"/>
          </a:xfrm>
        </p:spPr>
        <p:txBody>
          <a:bodyPr>
            <a:normAutofit lnSpcReduction="10000"/>
          </a:bodyPr>
          <a:lstStyle/>
          <a:p>
            <a:pPr marL="342900" indent="-342900" algn="just"/>
            <a:r>
              <a:rPr lang="en-US" smtClean="0"/>
              <a:t>Tugas Tim Kerja Pengembangan SISLOGAS</a:t>
            </a:r>
          </a:p>
          <a:p>
            <a:pPr marL="342900" indent="-342900" algn="just">
              <a:buFont typeface="Arial" pitchFamily="34" charset="0"/>
              <a:buChar char="•"/>
            </a:pPr>
            <a:r>
              <a:rPr lang="id-ID" b="0" smtClean="0"/>
              <a:t>Mengkoordinasikan dan memfasilitasi implementasi pelaksanaan </a:t>
            </a:r>
            <a:r>
              <a:rPr lang="id-ID" b="0"/>
              <a:t>Cetak Biru Pengembangan </a:t>
            </a:r>
            <a:r>
              <a:rPr lang="id-ID" b="0" smtClean="0"/>
              <a:t>SISLOGNAS</a:t>
            </a:r>
          </a:p>
          <a:p>
            <a:pPr marL="342900" indent="-342900" algn="just">
              <a:buFont typeface="Arial" pitchFamily="34" charset="0"/>
              <a:buChar char="•"/>
            </a:pPr>
            <a:r>
              <a:rPr lang="id-ID" b="0" smtClean="0"/>
              <a:t>Mengidentifikasi permasalahan dan hambatan implememntasi pelaksanaan Cetak Biru Pengembangan SISLOGNAS</a:t>
            </a:r>
          </a:p>
          <a:p>
            <a:pPr marL="342900" indent="-342900" algn="just">
              <a:buFont typeface="Arial" pitchFamily="34" charset="0"/>
              <a:buChar char="•"/>
            </a:pPr>
            <a:r>
              <a:rPr lang="id-ID" b="0" smtClean="0"/>
              <a:t>Melakukan pemantauan dan evaluasi implementasi pelaksanaan </a:t>
            </a:r>
            <a:r>
              <a:rPr lang="id-ID" b="0"/>
              <a:t>Cetak Biru Pengembangan </a:t>
            </a:r>
            <a:r>
              <a:rPr lang="id-ID" b="0" smtClean="0"/>
              <a:t>SISLOGNAS</a:t>
            </a:r>
          </a:p>
          <a:p>
            <a:pPr marL="342900" indent="-342900" algn="just">
              <a:buFont typeface="Arial" pitchFamily="34" charset="0"/>
              <a:buChar char="•"/>
            </a:pPr>
            <a:r>
              <a:rPr lang="id-ID" b="0" smtClean="0"/>
              <a:t>Menyiapkan rekomendasi kebijakan dan langkah-langkah stategis yang diperlukan dalam implementasi pelaksanaan </a:t>
            </a:r>
            <a:r>
              <a:rPr lang="id-ID" b="0"/>
              <a:t>Cetak Biru Pengembangan SISLOGNAS</a:t>
            </a:r>
          </a:p>
          <a:p>
            <a:pPr marL="342900" indent="-342900" algn="just">
              <a:buFont typeface="Arial" pitchFamily="34" charset="0"/>
              <a:buChar char="•"/>
            </a:pPr>
            <a:r>
              <a:rPr lang="id-ID" b="0" smtClean="0"/>
              <a:t>Melaksanakan tugas terkait lainnya berdasarkan arahan ketua harian KP3EI 2011-2025</a:t>
            </a:r>
            <a:endParaRPr lang="id-ID" b="0"/>
          </a:p>
          <a:p>
            <a:pPr marL="342900" indent="-342900" algn="just">
              <a:buFont typeface="Arial" pitchFamily="34" charset="0"/>
              <a:buChar char="•"/>
            </a:pPr>
            <a:endParaRPr lang="en-US" b="0"/>
          </a:p>
        </p:txBody>
      </p:sp>
    </p:spTree>
    <p:extLst>
      <p:ext uri="{BB962C8B-B14F-4D97-AF65-F5344CB8AC3E}">
        <p14:creationId xmlns:p14="http://schemas.microsoft.com/office/powerpoint/2010/main" val="39922371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0"/>
            <a:ext cx="9135533" cy="1143000"/>
          </a:xfrm>
          <a:solidFill>
            <a:srgbClr val="FF0000"/>
          </a:solidFill>
        </p:spPr>
        <p:txBody>
          <a:bodyPr/>
          <a:lstStyle/>
          <a:p>
            <a:pPr marL="723900" indent="-450850">
              <a:defRPr/>
            </a:pPr>
            <a:r>
              <a:rPr lang="id-ID" sz="2800" b="1" smtClean="0">
                <a:solidFill>
                  <a:schemeClr val="bg1"/>
                </a:solidFill>
              </a:rPr>
              <a:t>II. Pelaksanaan Cetak Biru Sislognas dan tindak lanjut</a:t>
            </a:r>
            <a:endParaRPr lang="id-ID" sz="2800" b="1" dirty="0" smtClean="0">
              <a:solidFill>
                <a:schemeClr val="bg1"/>
              </a:solidFill>
            </a:endParaRPr>
          </a:p>
        </p:txBody>
      </p:sp>
    </p:spTree>
    <p:extLst>
      <p:ext uri="{BB962C8B-B14F-4D97-AF65-F5344CB8AC3E}">
        <p14:creationId xmlns:p14="http://schemas.microsoft.com/office/powerpoint/2010/main" val="34513909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115888"/>
            <a:ext cx="9182100" cy="722312"/>
          </a:xfrm>
          <a:noFill/>
        </p:spPr>
        <p:txBody>
          <a:bodyPr anchor="t">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II.(A) P</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erpres no.26</a:t>
            </a:r>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2012 </a:t>
            </a:r>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Pasal-Pasal  Utama</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(1)</a:t>
            </a:r>
          </a:p>
        </p:txBody>
      </p:sp>
      <p:sp>
        <p:nvSpPr>
          <p:cNvPr id="2" name="Content Placeholder 1"/>
          <p:cNvSpPr>
            <a:spLocks noGrp="1"/>
          </p:cNvSpPr>
          <p:nvPr>
            <p:ph idx="1"/>
          </p:nvPr>
        </p:nvSpPr>
        <p:spPr>
          <a:xfrm>
            <a:off x="296465" y="960437"/>
            <a:ext cx="9152335" cy="5516563"/>
          </a:xfrm>
        </p:spPr>
        <p:txBody>
          <a:bodyPr/>
          <a:lstStyle/>
          <a:p>
            <a:pPr marL="0" indent="0" algn="just">
              <a:spcBef>
                <a:spcPts val="0"/>
              </a:spcBef>
              <a:buFont typeface="Arial" pitchFamily="34" charset="0"/>
              <a:buNone/>
              <a:defRPr/>
            </a:pPr>
            <a:r>
              <a:rPr lang="id-ID" sz="2400" b="1" smtClean="0">
                <a:solidFill>
                  <a:srgbClr val="FF0000"/>
                </a:solidFill>
              </a:rPr>
              <a:t>Pasal </a:t>
            </a:r>
            <a:r>
              <a:rPr lang="id-ID" sz="2400" b="1" dirty="0">
                <a:solidFill>
                  <a:srgbClr val="FF0000"/>
                </a:solidFill>
              </a:rPr>
              <a:t>1</a:t>
            </a:r>
          </a:p>
          <a:p>
            <a:pPr marL="531813" indent="-531813" algn="just">
              <a:spcBef>
                <a:spcPts val="0"/>
              </a:spcBef>
              <a:buFont typeface="Arial" pitchFamily="34" charset="0"/>
              <a:buAutoNum type="arabicParenBoth"/>
              <a:defRPr/>
            </a:pPr>
            <a:r>
              <a:rPr lang="en-US" sz="1800" dirty="0" smtClean="0"/>
              <a:t>M</a:t>
            </a:r>
            <a:r>
              <a:rPr lang="id-ID" sz="1800" dirty="0"/>
              <a:t>enetapkan Cetak Biru Pengembangan Sistem Logistik </a:t>
            </a:r>
            <a:r>
              <a:rPr lang="id-ID" sz="1800" dirty="0" smtClean="0"/>
              <a:t>Nasional.</a:t>
            </a:r>
          </a:p>
          <a:p>
            <a:pPr marL="531813" indent="-531813" algn="just">
              <a:spcBef>
                <a:spcPts val="0"/>
              </a:spcBef>
              <a:buFont typeface="Arial" pitchFamily="34" charset="0"/>
              <a:buAutoNum type="arabicParenBoth"/>
              <a:defRPr/>
            </a:pPr>
            <a:r>
              <a:rPr lang="id-ID" sz="1800" dirty="0" smtClean="0"/>
              <a:t>Cetak </a:t>
            </a:r>
            <a:r>
              <a:rPr lang="id-ID" sz="1800" dirty="0"/>
              <a:t>Biru Pengembangan Sistem Logistik Nasional </a:t>
            </a:r>
            <a:r>
              <a:rPr lang="en-US" sz="1800" b="1" u="sng" dirty="0" err="1" smtClean="0">
                <a:solidFill>
                  <a:srgbClr val="C00000"/>
                </a:solidFill>
              </a:rPr>
              <a:t>merupakan</a:t>
            </a:r>
            <a:r>
              <a:rPr lang="en-US" sz="1800" b="1" u="sng" dirty="0" smtClean="0">
                <a:solidFill>
                  <a:srgbClr val="C00000"/>
                </a:solidFill>
              </a:rPr>
              <a:t> </a:t>
            </a:r>
            <a:r>
              <a:rPr lang="en-US" sz="1800" b="1" u="sng" dirty="0">
                <a:solidFill>
                  <a:srgbClr val="C00000"/>
                </a:solidFill>
              </a:rPr>
              <a:t>p</a:t>
            </a:r>
            <a:r>
              <a:rPr lang="id-ID" sz="1800" b="1" u="sng" dirty="0">
                <a:solidFill>
                  <a:srgbClr val="C00000"/>
                </a:solidFill>
              </a:rPr>
              <a:t>anduan dalam pengembangan logistik bagi para pemangku kepentingan terkait</a:t>
            </a:r>
            <a:r>
              <a:rPr lang="en-US" sz="1800" b="1" u="sng" dirty="0">
                <a:solidFill>
                  <a:srgbClr val="C00000"/>
                </a:solidFill>
              </a:rPr>
              <a:t> </a:t>
            </a:r>
            <a:r>
              <a:rPr lang="en-US" sz="1800" b="1" u="sng" dirty="0" err="1">
                <a:solidFill>
                  <a:srgbClr val="C00000"/>
                </a:solidFill>
              </a:rPr>
              <a:t>serta</a:t>
            </a:r>
            <a:r>
              <a:rPr lang="en-US" sz="1800" b="1" u="sng" dirty="0">
                <a:solidFill>
                  <a:srgbClr val="C00000"/>
                </a:solidFill>
              </a:rPr>
              <a:t> </a:t>
            </a:r>
            <a:r>
              <a:rPr lang="en-US" sz="1800" b="1" u="sng" dirty="0" err="1">
                <a:solidFill>
                  <a:srgbClr val="C00000"/>
                </a:solidFill>
              </a:rPr>
              <a:t>koordinasi</a:t>
            </a:r>
            <a:r>
              <a:rPr lang="en-US" sz="1800" b="1" u="sng" dirty="0">
                <a:solidFill>
                  <a:srgbClr val="C00000"/>
                </a:solidFill>
              </a:rPr>
              <a:t> k</a:t>
            </a:r>
            <a:r>
              <a:rPr lang="id-ID" sz="1800" b="1" u="sng" dirty="0">
                <a:solidFill>
                  <a:srgbClr val="C00000"/>
                </a:solidFill>
              </a:rPr>
              <a:t>ebijakan</a:t>
            </a:r>
            <a:r>
              <a:rPr lang="en-US" sz="1800" b="1" u="sng" dirty="0">
                <a:solidFill>
                  <a:srgbClr val="C00000"/>
                </a:solidFill>
              </a:rPr>
              <a:t> </a:t>
            </a:r>
            <a:r>
              <a:rPr lang="en-US" sz="1800" b="1" u="sng" dirty="0" err="1">
                <a:solidFill>
                  <a:srgbClr val="C00000"/>
                </a:solidFill>
              </a:rPr>
              <a:t>dan</a:t>
            </a:r>
            <a:r>
              <a:rPr lang="en-US" sz="1800" b="1" u="sng" dirty="0">
                <a:solidFill>
                  <a:srgbClr val="C00000"/>
                </a:solidFill>
              </a:rPr>
              <a:t> </a:t>
            </a:r>
            <a:r>
              <a:rPr lang="en-US" sz="1800" b="1" u="sng" dirty="0" err="1">
                <a:solidFill>
                  <a:srgbClr val="C00000"/>
                </a:solidFill>
              </a:rPr>
              <a:t>pe</a:t>
            </a:r>
            <a:r>
              <a:rPr lang="id-ID" sz="1800" b="1" u="sng" dirty="0">
                <a:solidFill>
                  <a:srgbClr val="C00000"/>
                </a:solidFill>
              </a:rPr>
              <a:t>ngembangan Sistem Logistik Nasional</a:t>
            </a:r>
            <a:r>
              <a:rPr lang="en-US" sz="1800" b="1" u="sng" dirty="0" smtClean="0">
                <a:solidFill>
                  <a:srgbClr val="C00000"/>
                </a:solidFill>
              </a:rPr>
              <a:t>.</a:t>
            </a:r>
            <a:endParaRPr lang="id-ID" sz="1800" b="1" u="sng" dirty="0">
              <a:solidFill>
                <a:srgbClr val="C00000"/>
              </a:solidFill>
            </a:endParaRPr>
          </a:p>
          <a:p>
            <a:pPr marL="531813" indent="-531813" algn="just">
              <a:spcBef>
                <a:spcPts val="0"/>
              </a:spcBef>
              <a:buFont typeface="Arial" pitchFamily="34" charset="0"/>
              <a:buAutoNum type="arabicParenBoth"/>
              <a:defRPr/>
            </a:pPr>
            <a:r>
              <a:rPr lang="id-ID" sz="1800" dirty="0" smtClean="0"/>
              <a:t>Cetak </a:t>
            </a:r>
            <a:r>
              <a:rPr lang="id-ID" sz="1800" dirty="0"/>
              <a:t>Biru Pengembangan Sistem Logistik Nasional </a:t>
            </a:r>
            <a:r>
              <a:rPr lang="en-US" sz="1800" dirty="0" err="1" smtClean="0"/>
              <a:t>terdiri</a:t>
            </a:r>
            <a:r>
              <a:rPr lang="en-US" sz="1800" dirty="0" smtClean="0"/>
              <a:t> </a:t>
            </a:r>
            <a:r>
              <a:rPr lang="en-US" sz="1800" dirty="0" err="1"/>
              <a:t>dari</a:t>
            </a:r>
            <a:r>
              <a:rPr lang="en-US" sz="1800" dirty="0"/>
              <a:t> 6 (</a:t>
            </a:r>
            <a:r>
              <a:rPr lang="en-US" sz="1800" dirty="0" err="1"/>
              <a:t>enam</a:t>
            </a:r>
            <a:r>
              <a:rPr lang="en-US" sz="1800" dirty="0"/>
              <a:t>) </a:t>
            </a:r>
            <a:r>
              <a:rPr lang="en-US" sz="1800" dirty="0" err="1"/>
              <a:t>bagian</a:t>
            </a:r>
            <a:r>
              <a:rPr lang="en-US" sz="1800" dirty="0"/>
              <a:t>, </a:t>
            </a:r>
            <a:r>
              <a:rPr lang="en-US" sz="1800" dirty="0" err="1"/>
              <a:t>meliputi</a:t>
            </a:r>
            <a:r>
              <a:rPr lang="en-US" sz="1800" dirty="0"/>
              <a:t>:</a:t>
            </a:r>
            <a:endParaRPr lang="id-ID" sz="1800" dirty="0"/>
          </a:p>
          <a:p>
            <a:pPr marL="982663" lvl="1" indent="-450850" algn="just">
              <a:spcBef>
                <a:spcPts val="0"/>
              </a:spcBef>
              <a:defRPr/>
            </a:pPr>
            <a:r>
              <a:rPr lang="id-ID" sz="1800" dirty="0" smtClean="0"/>
              <a:t>Bab1 : </a:t>
            </a:r>
            <a:r>
              <a:rPr lang="en-US" sz="1800" dirty="0" err="1" smtClean="0"/>
              <a:t>Pendahuluan</a:t>
            </a:r>
            <a:r>
              <a:rPr lang="en-US" sz="1800" dirty="0"/>
              <a:t>;</a:t>
            </a:r>
            <a:endParaRPr lang="id-ID" sz="1800" dirty="0"/>
          </a:p>
          <a:p>
            <a:pPr marL="982663" lvl="1" indent="-450850" algn="just">
              <a:spcBef>
                <a:spcPts val="0"/>
              </a:spcBef>
              <a:defRPr/>
            </a:pPr>
            <a:r>
              <a:rPr lang="id-ID" sz="1800" dirty="0" smtClean="0"/>
              <a:t>Bab 2: Perkembangan </a:t>
            </a:r>
            <a:r>
              <a:rPr lang="en-US" sz="1800" dirty="0"/>
              <a:t>d</a:t>
            </a:r>
            <a:r>
              <a:rPr lang="id-ID" sz="1800" dirty="0"/>
              <a:t>an Permasalahan Logistik Nasional</a:t>
            </a:r>
            <a:r>
              <a:rPr lang="en-US" sz="1800" dirty="0"/>
              <a:t>;</a:t>
            </a:r>
            <a:endParaRPr lang="id-ID" sz="1800" dirty="0"/>
          </a:p>
          <a:p>
            <a:pPr marL="982663" lvl="1" indent="-450850" algn="just">
              <a:spcBef>
                <a:spcPts val="0"/>
              </a:spcBef>
              <a:defRPr/>
            </a:pPr>
            <a:r>
              <a:rPr lang="id-ID" sz="1800" dirty="0" smtClean="0"/>
              <a:t>Bab 3: Kondisi </a:t>
            </a:r>
            <a:r>
              <a:rPr lang="id-ID" sz="1800" dirty="0"/>
              <a:t>Yang Diharapkan </a:t>
            </a:r>
            <a:r>
              <a:rPr lang="en-US" sz="1800" dirty="0"/>
              <a:t>d</a:t>
            </a:r>
            <a:r>
              <a:rPr lang="id-ID" sz="1800" dirty="0"/>
              <a:t>an Tantangannya</a:t>
            </a:r>
            <a:r>
              <a:rPr lang="en-US" sz="1800" dirty="0"/>
              <a:t>;</a:t>
            </a:r>
            <a:endParaRPr lang="id-ID" sz="1800" dirty="0"/>
          </a:p>
          <a:p>
            <a:pPr marL="982663" lvl="1" indent="-450850" algn="just">
              <a:spcBef>
                <a:spcPts val="0"/>
              </a:spcBef>
              <a:defRPr/>
            </a:pPr>
            <a:r>
              <a:rPr lang="id-ID" sz="1800" dirty="0" smtClean="0"/>
              <a:t>Bab 4: Strategi </a:t>
            </a:r>
            <a:r>
              <a:rPr lang="en-US" sz="1800" dirty="0"/>
              <a:t>d</a:t>
            </a:r>
            <a:r>
              <a:rPr lang="id-ID" sz="1800" dirty="0"/>
              <a:t>an Program</a:t>
            </a:r>
            <a:r>
              <a:rPr lang="en-US" sz="1800" dirty="0"/>
              <a:t>;</a:t>
            </a:r>
            <a:endParaRPr lang="id-ID" sz="1800" dirty="0"/>
          </a:p>
          <a:p>
            <a:pPr marL="982663" lvl="1" indent="-450850" algn="just">
              <a:spcBef>
                <a:spcPts val="0"/>
              </a:spcBef>
              <a:defRPr/>
            </a:pPr>
            <a:r>
              <a:rPr lang="id-ID" sz="1800" dirty="0" smtClean="0"/>
              <a:t>Bab 5 :</a:t>
            </a:r>
            <a:r>
              <a:rPr lang="en-US" sz="1800" dirty="0" err="1" smtClean="0"/>
              <a:t>Peta</a:t>
            </a:r>
            <a:r>
              <a:rPr lang="en-US" sz="1800" dirty="0" smtClean="0"/>
              <a:t> </a:t>
            </a:r>
            <a:r>
              <a:rPr lang="en-US" sz="1800" dirty="0" err="1"/>
              <a:t>Panduan</a:t>
            </a:r>
            <a:r>
              <a:rPr lang="en-US" sz="1800" dirty="0"/>
              <a:t> (</a:t>
            </a:r>
            <a:r>
              <a:rPr lang="id-ID" sz="1800" i="1" dirty="0"/>
              <a:t>Road Map</a:t>
            </a:r>
            <a:r>
              <a:rPr lang="en-US" sz="1800" dirty="0"/>
              <a:t>) d</a:t>
            </a:r>
            <a:r>
              <a:rPr lang="id-ID" sz="1800" dirty="0"/>
              <a:t>an Rencana Aksi; dan</a:t>
            </a:r>
          </a:p>
          <a:p>
            <a:pPr marL="982663" lvl="1" indent="-450850" algn="just">
              <a:spcBef>
                <a:spcPts val="0"/>
              </a:spcBef>
              <a:defRPr/>
            </a:pPr>
            <a:r>
              <a:rPr lang="id-ID" sz="1800" dirty="0" smtClean="0"/>
              <a:t>Bab 6: Penutup </a:t>
            </a:r>
            <a:r>
              <a:rPr lang="en-US" sz="1800" dirty="0"/>
              <a:t>d</a:t>
            </a:r>
            <a:r>
              <a:rPr lang="id-ID" sz="1800" dirty="0"/>
              <a:t>an Tindak Lanjut</a:t>
            </a:r>
            <a:r>
              <a:rPr lang="en-US" sz="1800" dirty="0"/>
              <a:t>.</a:t>
            </a:r>
            <a:endParaRPr lang="id-ID" sz="1800" dirty="0"/>
          </a:p>
          <a:p>
            <a:pPr marL="536575" indent="-536575" algn="just">
              <a:spcBef>
                <a:spcPts val="0"/>
              </a:spcBef>
              <a:buFont typeface="Arial" pitchFamily="34" charset="0"/>
              <a:buNone/>
              <a:defRPr/>
            </a:pPr>
            <a:r>
              <a:rPr lang="id-ID" sz="1800" dirty="0" smtClean="0"/>
              <a:t>(4</a:t>
            </a:r>
            <a:r>
              <a:rPr lang="id-ID" sz="1800" smtClean="0"/>
              <a:t>)  Cetak </a:t>
            </a:r>
            <a:r>
              <a:rPr lang="id-ID" sz="1800" dirty="0"/>
              <a:t>Biru Pengembangan Sistem Logistik Nasional </a:t>
            </a:r>
            <a:r>
              <a:rPr lang="en-US" sz="1800" b="1" u="sng" dirty="0" err="1" smtClean="0">
                <a:solidFill>
                  <a:srgbClr val="C00000"/>
                </a:solidFill>
              </a:rPr>
              <a:t>tercantum</a:t>
            </a:r>
            <a:r>
              <a:rPr lang="en-US" sz="1800" b="1" u="sng" dirty="0" smtClean="0">
                <a:solidFill>
                  <a:srgbClr val="C00000"/>
                </a:solidFill>
              </a:rPr>
              <a:t> </a:t>
            </a:r>
            <a:r>
              <a:rPr lang="en-US" sz="1800" b="1" u="sng" dirty="0" err="1">
                <a:solidFill>
                  <a:srgbClr val="C00000"/>
                </a:solidFill>
              </a:rPr>
              <a:t>dalam</a:t>
            </a:r>
            <a:r>
              <a:rPr lang="en-US" sz="1800" b="1" u="sng" dirty="0">
                <a:solidFill>
                  <a:srgbClr val="C00000"/>
                </a:solidFill>
              </a:rPr>
              <a:t> </a:t>
            </a:r>
            <a:r>
              <a:rPr lang="en-US" sz="1800" b="1" u="sng" dirty="0" err="1">
                <a:solidFill>
                  <a:srgbClr val="C00000"/>
                </a:solidFill>
              </a:rPr>
              <a:t>lampiran</a:t>
            </a:r>
            <a:r>
              <a:rPr lang="en-US" sz="1800" dirty="0"/>
              <a:t> yang </a:t>
            </a:r>
            <a:r>
              <a:rPr lang="id-ID" sz="1800" dirty="0"/>
              <a:t>merupakan bagian yang tidak terpisahkan dari Peraturan Presiden ini.</a:t>
            </a:r>
          </a:p>
          <a:p>
            <a:pPr algn="just">
              <a:defRPr/>
            </a:pPr>
            <a:endParaRPr lang="id-ID" dirty="0"/>
          </a:p>
        </p:txBody>
      </p:sp>
    </p:spTree>
    <p:extLst>
      <p:ext uri="{BB962C8B-B14F-4D97-AF65-F5344CB8AC3E}">
        <p14:creationId xmlns:p14="http://schemas.microsoft.com/office/powerpoint/2010/main" val="10751420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5DC0D21-11AC-4E03-9E2F-BED93932EA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5644</TotalTime>
  <Words>4061</Words>
  <Application>Microsoft Office PowerPoint</Application>
  <PresentationFormat>A4 Paper (210x297 mm)</PresentationFormat>
  <Paragraphs>478</Paragraphs>
  <Slides>36</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36</vt:i4>
      </vt:variant>
    </vt:vector>
  </HeadingPairs>
  <TitlesOfParts>
    <vt:vector size="48" baseType="lpstr">
      <vt:lpstr>Aharoni</vt:lpstr>
      <vt:lpstr>Arial</vt:lpstr>
      <vt:lpstr>Arial Black</vt:lpstr>
      <vt:lpstr>Calibri</vt:lpstr>
      <vt:lpstr>Cambria</vt:lpstr>
      <vt:lpstr>Cordia New</vt:lpstr>
      <vt:lpstr>Futura XBlk BT</vt:lpstr>
      <vt:lpstr>Monotype Sorts</vt:lpstr>
      <vt:lpstr>Symbol</vt:lpstr>
      <vt:lpstr>Times New Roman</vt:lpstr>
      <vt:lpstr>Wingdings</vt:lpstr>
      <vt:lpstr>Essential</vt:lpstr>
      <vt:lpstr>Perpres No. 26/2012 tentang Cetak Biru Pengembangan Sistem Logistik Nasional (Sislognas)</vt:lpstr>
      <vt:lpstr>OUTLINE</vt:lpstr>
      <vt:lpstr>I.  Cetak Biru, Kedudukan dan Peran Tim  Kerja Pengembangan Sislognas</vt:lpstr>
      <vt:lpstr>I(A). Latar Belakang dan Hubungan dengan MP3EI (1)</vt:lpstr>
      <vt:lpstr> I(A). Latar Belakang dan Hubungan dengan MP3EI (2)</vt:lpstr>
      <vt:lpstr>I(B). Tim Kerja, Sekretariat dan 6 Sub Tim Kerja SISLOGNAS (1)</vt:lpstr>
      <vt:lpstr>I(B). Tim kerja, Sekretariat dan 6 Sub Tim Kerja   SISLOGNAS (2)</vt:lpstr>
      <vt:lpstr>II. Pelaksanaan Cetak Biru Sislognas dan tindak lanjut</vt:lpstr>
      <vt:lpstr>II.(A) Perpres no.26/2012 - Pasal-Pasal  Utama (1)</vt:lpstr>
      <vt:lpstr>II.(A) Perpres no.26/2012 - Pasal-Pasal  Utama (2)</vt:lpstr>
      <vt:lpstr>PENDEKATAN UTAMA</vt:lpstr>
      <vt:lpstr>PowerPoint Presentation</vt:lpstr>
      <vt:lpstr>PowerPoint Presentation</vt:lpstr>
      <vt:lpstr>II(C). Kondisi Yang Diharapkan: Jaringan Sistem Logistik Nasional</vt:lpstr>
      <vt:lpstr>II(C). Kondisi Yang Diharapkan: Roadmap Sislognas</vt:lpstr>
      <vt:lpstr>II(C). Kondisi Yang Diharapkan: Milestone Kinerja  Logistik  Nasional Sampai 2025</vt:lpstr>
      <vt:lpstr>II(D). Kondisi Yang Diharapkan: Esensi Program Aksi (1)</vt:lpstr>
      <vt:lpstr>PowerPoint Presentation</vt:lpstr>
      <vt:lpstr>II(D). Kondisi Yang Diharapkan: Esensi Program Aksi (3)</vt:lpstr>
      <vt:lpstr>II(D). Kondisi Yang Diharapkan: Esensi Program Aksi (4)</vt:lpstr>
      <vt:lpstr>II(D). Kondisi Yang Diharapkan: Esensi Program Aksi (5)</vt:lpstr>
      <vt:lpstr>5. Kinerja  Kelembagaan</vt:lpstr>
      <vt:lpstr>II(E). Rencana  Aksi/Bigwin (1)</vt:lpstr>
      <vt:lpstr>II(E). Rencana  Aksi/Bigwin (2)</vt:lpstr>
      <vt:lpstr>II(E). Rencana  Aksi/Bigwin (3)</vt:lpstr>
      <vt:lpstr>II(E). Rencana  Aksi/Bigwin (4)</vt:lpstr>
      <vt:lpstr>III.  STOCKTAKE IMPLEMENTASI  SISLOGNAS,  DESEMBER 2012:  Penurunan Biaya Pelayanan Logistik di Pelabuhan dan Penerapan ICT System (INALOG)</vt:lpstr>
      <vt:lpstr>III(A). Stocktake Implementasi  SISLOGNAS, Desember 2012: Fokus Program Tahun  2012 </vt:lpstr>
      <vt:lpstr>III(B). Stocktake Implementasi SISLOGNAS, Desember 2012: Penurunan Biaya Logistik di Pelabuhan (1)     </vt:lpstr>
      <vt:lpstr>III(B). Stocktake Implementasi SISLOGNAS, Desember 2012: Penurunan Biaya Logistik di Pelabuhan (2)     </vt:lpstr>
      <vt:lpstr>III(B). Stocktake Implementasi SISLOGNAS, Desember 2012: Penurunan Biaya Logistik di Pelabuhan (3)     </vt:lpstr>
      <vt:lpstr>PowerPoint Presentation</vt:lpstr>
      <vt:lpstr>PowerPoint Presentation</vt:lpstr>
      <vt:lpstr>IV. REKOMENDASI</vt:lpstr>
      <vt:lpstr>Gambaran Umum  Biaya Logistik di Pelabuhan dan contoh kasus [Disampaikan OLEH Bapak tri Achmadi]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Presentation  Title Goes Here</dc:title>
  <dc:creator>yapensa</dc:creator>
  <cp:lastModifiedBy>Riyadi Juhana</cp:lastModifiedBy>
  <cp:revision>207</cp:revision>
  <dcterms:created xsi:type="dcterms:W3CDTF">2012-09-21T08:45:57Z</dcterms:created>
  <dcterms:modified xsi:type="dcterms:W3CDTF">2020-08-13T18:57:25Z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TC027010749991</vt:lpwstr>
  </property>
</Properties>
</file>