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2" r:id="rId1"/>
  </p:sldMasterIdLst>
  <p:notesMasterIdLst>
    <p:notesMasterId r:id="rId14"/>
  </p:notesMasterIdLst>
  <p:handoutMasterIdLst>
    <p:handoutMasterId r:id="rId15"/>
  </p:handoutMasterIdLst>
  <p:sldIdLst>
    <p:sldId id="902" r:id="rId2"/>
    <p:sldId id="904" r:id="rId3"/>
    <p:sldId id="903" r:id="rId4"/>
    <p:sldId id="905" r:id="rId5"/>
    <p:sldId id="906" r:id="rId6"/>
    <p:sldId id="604" r:id="rId7"/>
    <p:sldId id="914" r:id="rId8"/>
    <p:sldId id="915" r:id="rId9"/>
    <p:sldId id="908" r:id="rId10"/>
    <p:sldId id="917" r:id="rId11"/>
    <p:sldId id="918" r:id="rId12"/>
    <p:sldId id="920" r:id="rId13"/>
  </p:sldIdLst>
  <p:sldSz cx="9144000" cy="6858000" type="screen4x3"/>
  <p:notesSz cx="7005638" cy="929005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FFFF"/>
    <a:srgbClr val="FFFF99"/>
    <a:srgbClr val="FFD980"/>
    <a:srgbClr val="D1EBEB"/>
    <a:srgbClr val="FDB109"/>
    <a:srgbClr val="CA8C02"/>
    <a:srgbClr val="FF0000"/>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9" autoAdjust="0"/>
    <p:restoredTop sz="93148" autoAdjust="0"/>
  </p:normalViewPr>
  <p:slideViewPr>
    <p:cSldViewPr snapToGrid="0">
      <p:cViewPr varScale="1">
        <p:scale>
          <a:sx n="70" d="100"/>
          <a:sy n="70" d="100"/>
        </p:scale>
        <p:origin x="-11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5776" cy="46450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eaLnBrk="0" hangingPunct="0">
              <a:defRPr sz="1200"/>
            </a:lvl1pPr>
          </a:lstStyle>
          <a:p>
            <a:pPr>
              <a:defRPr/>
            </a:pPr>
            <a:endParaRPr lang="en-US"/>
          </a:p>
        </p:txBody>
      </p:sp>
      <p:sp>
        <p:nvSpPr>
          <p:cNvPr id="81923" name="Rectangle 3"/>
          <p:cNvSpPr>
            <a:spLocks noGrp="1" noChangeArrowheads="1"/>
          </p:cNvSpPr>
          <p:nvPr>
            <p:ph type="dt" sz="quarter" idx="1"/>
          </p:nvPr>
        </p:nvSpPr>
        <p:spPr bwMode="auto">
          <a:xfrm>
            <a:off x="3968241" y="0"/>
            <a:ext cx="3035776" cy="46450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eaLnBrk="0" hangingPunct="0">
              <a:defRPr sz="1200"/>
            </a:lvl1pPr>
          </a:lstStyle>
          <a:p>
            <a:pPr>
              <a:defRPr/>
            </a:pPr>
            <a:endParaRPr lang="en-US"/>
          </a:p>
        </p:txBody>
      </p:sp>
      <p:sp>
        <p:nvSpPr>
          <p:cNvPr id="81924" name="Rectangle 4"/>
          <p:cNvSpPr>
            <a:spLocks noGrp="1" noChangeArrowheads="1"/>
          </p:cNvSpPr>
          <p:nvPr>
            <p:ph type="ftr" sz="quarter" idx="2"/>
          </p:nvPr>
        </p:nvSpPr>
        <p:spPr bwMode="auto">
          <a:xfrm>
            <a:off x="0" y="8823935"/>
            <a:ext cx="3035776" cy="464503"/>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eaLnBrk="0" hangingPunct="0">
              <a:defRPr sz="1200"/>
            </a:lvl1pPr>
          </a:lstStyle>
          <a:p>
            <a:pPr>
              <a:defRPr/>
            </a:pPr>
            <a:endParaRPr lang="en-US"/>
          </a:p>
        </p:txBody>
      </p:sp>
      <p:sp>
        <p:nvSpPr>
          <p:cNvPr id="81925" name="Rectangle 5"/>
          <p:cNvSpPr>
            <a:spLocks noGrp="1" noChangeArrowheads="1"/>
          </p:cNvSpPr>
          <p:nvPr>
            <p:ph type="sldNum" sz="quarter" idx="3"/>
          </p:nvPr>
        </p:nvSpPr>
        <p:spPr bwMode="auto">
          <a:xfrm>
            <a:off x="3968241" y="8823935"/>
            <a:ext cx="3035776" cy="464503"/>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eaLnBrk="0" hangingPunct="0">
              <a:defRPr sz="1200"/>
            </a:lvl1pPr>
          </a:lstStyle>
          <a:p>
            <a:pPr>
              <a:defRPr/>
            </a:pPr>
            <a:fld id="{0476E849-85C1-496B-A091-E59F176B32D9}" type="slidenum">
              <a:rPr lang="en-US"/>
              <a:pPr>
                <a:defRPr/>
              </a:pPr>
              <a:t>‹#›</a:t>
            </a:fld>
            <a:endParaRPr lang="en-US"/>
          </a:p>
        </p:txBody>
      </p:sp>
    </p:spTree>
    <p:extLst>
      <p:ext uri="{BB962C8B-B14F-4D97-AF65-F5344CB8AC3E}">
        <p14:creationId xmlns:p14="http://schemas.microsoft.com/office/powerpoint/2010/main" val="945151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5776" cy="46450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eaLnBrk="0" hangingPunct="0">
              <a:defRPr sz="1200" i="0">
                <a:latin typeface="Times" charset="0"/>
              </a:defRPr>
            </a:lvl1pPr>
          </a:lstStyle>
          <a:p>
            <a:pPr>
              <a:defRPr/>
            </a:pPr>
            <a:endParaRPr lang="en-AU"/>
          </a:p>
        </p:txBody>
      </p:sp>
      <p:sp>
        <p:nvSpPr>
          <p:cNvPr id="7171" name="Rectangle 3"/>
          <p:cNvSpPr>
            <a:spLocks noGrp="1" noChangeArrowheads="1"/>
          </p:cNvSpPr>
          <p:nvPr>
            <p:ph type="dt" idx="1"/>
          </p:nvPr>
        </p:nvSpPr>
        <p:spPr bwMode="auto">
          <a:xfrm>
            <a:off x="3968241" y="0"/>
            <a:ext cx="3035776" cy="46450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eaLnBrk="0" hangingPunct="0">
              <a:defRPr sz="1200" i="0">
                <a:latin typeface="Times" charset="0"/>
              </a:defRPr>
            </a:lvl1pPr>
          </a:lstStyle>
          <a:p>
            <a:pPr>
              <a:defRPr/>
            </a:pPr>
            <a:endParaRPr lang="en-AU"/>
          </a:p>
        </p:txBody>
      </p:sp>
      <p:sp>
        <p:nvSpPr>
          <p:cNvPr id="51204" name="Rectangle 4"/>
          <p:cNvSpPr>
            <a:spLocks noGrp="1" noRot="1" noChangeAspect="1" noChangeArrowheads="1" noTextEdit="1"/>
          </p:cNvSpPr>
          <p:nvPr>
            <p:ph type="sldImg" idx="2"/>
          </p:nvPr>
        </p:nvSpPr>
        <p:spPr bwMode="auto">
          <a:xfrm>
            <a:off x="1181100" y="696913"/>
            <a:ext cx="4645025" cy="34829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0564" y="4412774"/>
            <a:ext cx="5604510" cy="418052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8823935"/>
            <a:ext cx="3035776" cy="464503"/>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eaLnBrk="0" hangingPunct="0">
              <a:defRPr sz="1200" i="0">
                <a:latin typeface="Times" charset="0"/>
              </a:defRPr>
            </a:lvl1pPr>
          </a:lstStyle>
          <a:p>
            <a:pPr>
              <a:defRPr/>
            </a:pPr>
            <a:endParaRPr lang="en-AU"/>
          </a:p>
        </p:txBody>
      </p:sp>
      <p:sp>
        <p:nvSpPr>
          <p:cNvPr id="7175" name="Rectangle 7"/>
          <p:cNvSpPr>
            <a:spLocks noGrp="1" noChangeArrowheads="1"/>
          </p:cNvSpPr>
          <p:nvPr>
            <p:ph type="sldNum" sz="quarter" idx="5"/>
          </p:nvPr>
        </p:nvSpPr>
        <p:spPr bwMode="auto">
          <a:xfrm>
            <a:off x="3968241" y="8823935"/>
            <a:ext cx="3035776" cy="464503"/>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eaLnBrk="0" hangingPunct="0">
              <a:defRPr sz="1200" i="0">
                <a:latin typeface="Times" charset="0"/>
              </a:defRPr>
            </a:lvl1pPr>
          </a:lstStyle>
          <a:p>
            <a:pPr>
              <a:defRPr/>
            </a:pPr>
            <a:fld id="{15A3502F-4421-4E00-9397-D1108D8FD717}" type="slidenum">
              <a:rPr lang="en-AU"/>
              <a:pPr>
                <a:defRPr/>
              </a:pPr>
              <a:t>‹#›</a:t>
            </a:fld>
            <a:endParaRPr lang="en-AU"/>
          </a:p>
        </p:txBody>
      </p:sp>
    </p:spTree>
    <p:extLst>
      <p:ext uri="{BB962C8B-B14F-4D97-AF65-F5344CB8AC3E}">
        <p14:creationId xmlns:p14="http://schemas.microsoft.com/office/powerpoint/2010/main" val="29667293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F23915D-BB9A-4EA0-9D55-22A18895FCC3}" type="slidenum">
              <a:rPr lang="en-AU" smtClean="0"/>
              <a:pPr/>
              <a:t>6</a:t>
            </a:fld>
            <a:endParaRPr lang="en-AU"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934085" y="4412774"/>
            <a:ext cx="5137468" cy="4180523"/>
          </a:xfrm>
          <a:solidFill>
            <a:srgbClr val="FFFFFF"/>
          </a:solidFill>
          <a:ln>
            <a:solidFill>
              <a:srgbClr val="000000"/>
            </a:solid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8165B13-F665-479F-A580-5B65CD724A42}" type="slidenum">
              <a:rPr lang="en-AU" smtClean="0"/>
              <a:pPr/>
              <a:t>7</a:t>
            </a:fld>
            <a:endParaRPr lang="en-AU"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934085" y="4412774"/>
            <a:ext cx="5137468" cy="4180523"/>
          </a:xfrm>
          <a:solidFill>
            <a:srgbClr val="FFFFFF"/>
          </a:solidFill>
          <a:ln>
            <a:solidFill>
              <a:srgbClr val="000000"/>
            </a:solidFill>
          </a:ln>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F603D47-56AD-4FA3-959D-37936B2F2C7F}" type="slidenum">
              <a:rPr lang="en-AU" smtClean="0"/>
              <a:pPr/>
              <a:t>8</a:t>
            </a:fld>
            <a:endParaRPr lang="en-AU"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934085" y="4412774"/>
            <a:ext cx="5137468" cy="4180523"/>
          </a:xfrm>
          <a:solidFill>
            <a:srgbClr val="FFFFFF"/>
          </a:solidFill>
          <a:ln>
            <a:solidFill>
              <a:srgbClr val="000000"/>
            </a:solid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916832"/>
            <a:ext cx="6383632" cy="864096"/>
          </a:xfrm>
        </p:spPr>
        <p:txBody>
          <a:bodyPr anchor="ctr" anchorCtr="0">
            <a:normAutofit/>
          </a:bodyPr>
          <a:lstStyle>
            <a:lvl1pPr algn="ctr">
              <a:lnSpc>
                <a:spcPct val="100000"/>
              </a:lnSpc>
              <a:defRPr sz="3600"/>
            </a:lvl1pPr>
          </a:lstStyle>
          <a:p>
            <a:r>
              <a:rPr lang="en-US" smtClean="0"/>
              <a:t>Click to edit Master title style</a:t>
            </a:r>
            <a:endParaRPr lang="en-US"/>
          </a:p>
        </p:txBody>
      </p:sp>
      <p:sp>
        <p:nvSpPr>
          <p:cNvPr id="3" name="Subtitle 2"/>
          <p:cNvSpPr>
            <a:spLocks noGrp="1"/>
          </p:cNvSpPr>
          <p:nvPr>
            <p:ph type="subTitle" idx="1"/>
          </p:nvPr>
        </p:nvSpPr>
        <p:spPr>
          <a:xfrm>
            <a:off x="1331640" y="3501008"/>
            <a:ext cx="6400800" cy="720080"/>
          </a:xfrm>
        </p:spPr>
        <p:txBody>
          <a:bodyPr anchor="ctr" anchorCtr="0">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p:nvSpPr>
        <p:spPr>
          <a:xfrm>
            <a:off x="0" y="4869160"/>
            <a:ext cx="9144000" cy="1296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Slide Number Placeholder 5"/>
          <p:cNvSpPr txBox="1">
            <a:spLocks/>
          </p:cNvSpPr>
          <p:nvPr/>
        </p:nvSpPr>
        <p:spPr>
          <a:xfrm>
            <a:off x="8602934" y="6503142"/>
            <a:ext cx="540000" cy="357190"/>
          </a:xfrm>
          <a:prstGeom prst="rect">
            <a:avLst/>
          </a:prstGeom>
          <a:solidFill>
            <a:schemeClr val="bg1">
              <a:lumMod val="85000"/>
            </a:schemeClr>
          </a:solidFill>
        </p:spPr>
        <p:txBody>
          <a:bodyPr anchor="ctr" anchorCtr="0"/>
          <a:lstStyle>
            <a:lvl1pPr algn="ctr">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A6EF32E-6C15-43C5-BBD3-8D564D231F8B}" type="slidenum">
              <a:rPr kumimoji="0" lang="en-US" sz="1200" b="1" i="0" u="none" strike="noStrike" kern="1200" cap="none" spc="0" normalizeH="0" baseline="0" noProof="0" smtClean="0">
                <a:ln>
                  <a:noFill/>
                </a:ln>
                <a:solidFill>
                  <a:schemeClr val="tx1">
                    <a:lumMod val="65000"/>
                    <a:lumOff val="3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26" name="Slide Number Placeholder 5"/>
          <p:cNvSpPr txBox="1">
            <a:spLocks/>
          </p:cNvSpPr>
          <p:nvPr/>
        </p:nvSpPr>
        <p:spPr>
          <a:xfrm>
            <a:off x="8602934" y="6503142"/>
            <a:ext cx="540000" cy="357190"/>
          </a:xfrm>
          <a:prstGeom prst="rect">
            <a:avLst/>
          </a:prstGeom>
          <a:solidFill>
            <a:schemeClr val="bg1">
              <a:lumMod val="85000"/>
            </a:schemeClr>
          </a:solidFill>
        </p:spPr>
        <p:txBody>
          <a:bodyPr anchor="ctr" anchorCtr="0"/>
          <a:lstStyle>
            <a:lvl1pPr algn="ctr">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A6EF32E-6C15-43C5-BBD3-8D564D231F8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5" name="Group 34"/>
          <p:cNvGrpSpPr/>
          <p:nvPr/>
        </p:nvGrpSpPr>
        <p:grpSpPr>
          <a:xfrm>
            <a:off x="215181" y="5067176"/>
            <a:ext cx="8713163" cy="900113"/>
            <a:chOff x="215181" y="4617132"/>
            <a:chExt cx="8713163" cy="900113"/>
          </a:xfrm>
        </p:grpSpPr>
        <p:pic>
          <p:nvPicPr>
            <p:cNvPr id="28" name="Picture 11" descr="D:\IMAGE\Logistik\Picture5.jpg"/>
            <p:cNvPicPr>
              <a:picLocks noChangeArrowheads="1"/>
            </p:cNvPicPr>
            <p:nvPr userDrawn="1"/>
          </p:nvPicPr>
          <p:blipFill>
            <a:blip r:embed="rId2" cstate="print"/>
            <a:srcRect r="10526" b="13431"/>
            <a:stretch>
              <a:fillRect/>
            </a:stretch>
          </p:blipFill>
          <p:spPr bwMode="auto">
            <a:xfrm>
              <a:off x="1705255" y="4617132"/>
              <a:ext cx="1260475" cy="9001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 name="Picture 15" descr="D:\IMAGE\Logistik\Picture4.png"/>
            <p:cNvPicPr>
              <a:picLocks noChangeArrowheads="1"/>
            </p:cNvPicPr>
            <p:nvPr userDrawn="1"/>
          </p:nvPicPr>
          <p:blipFill>
            <a:blip r:embed="rId3" cstate="print"/>
            <a:srcRect t="14449" r="9285"/>
            <a:stretch>
              <a:fillRect/>
            </a:stretch>
          </p:blipFill>
          <p:spPr bwMode="auto">
            <a:xfrm>
              <a:off x="215181" y="4617132"/>
              <a:ext cx="1260475" cy="9001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 name="Picture 29"/>
            <p:cNvPicPr>
              <a:picLocks noChangeAspect="1" noChangeArrowheads="1"/>
            </p:cNvPicPr>
            <p:nvPr userDrawn="1"/>
          </p:nvPicPr>
          <p:blipFill>
            <a:blip r:embed="rId4" cstate="print"/>
            <a:srcRect l="14702" t="35067" r="1626" b="33937"/>
            <a:stretch>
              <a:fillRect/>
            </a:stretch>
          </p:blipFill>
          <p:spPr bwMode="auto">
            <a:xfrm>
              <a:off x="7668344" y="4617188"/>
              <a:ext cx="1260000" cy="900000"/>
            </a:xfrm>
            <a:prstGeom prst="rect">
              <a:avLst/>
            </a:prstGeom>
            <a:noFill/>
            <a:effectLst>
              <a:outerShdw blurRad="50800" dist="38100" dir="2700000" algn="tl" rotWithShape="0">
                <a:prstClr val="black">
                  <a:alpha val="40000"/>
                </a:prstClr>
              </a:outerShdw>
            </a:effectLst>
          </p:spPr>
        </p:pic>
        <p:pic>
          <p:nvPicPr>
            <p:cNvPr id="31" name="Picture 2" descr="\\ACER-PC\Sharing DATA\gambar\5.jpg"/>
            <p:cNvPicPr>
              <a:picLocks noChangeAspect="1" noChangeArrowheads="1"/>
            </p:cNvPicPr>
            <p:nvPr userDrawn="1"/>
          </p:nvPicPr>
          <p:blipFill>
            <a:blip r:embed="rId5" cstate="print"/>
            <a:srcRect/>
            <a:stretch>
              <a:fillRect/>
            </a:stretch>
          </p:blipFill>
          <p:spPr bwMode="auto">
            <a:xfrm>
              <a:off x="3195329" y="4619132"/>
              <a:ext cx="1261872" cy="896112"/>
            </a:xfrm>
            <a:prstGeom prst="rect">
              <a:avLst/>
            </a:prstGeom>
            <a:noFill/>
            <a:effectLst>
              <a:outerShdw blurRad="50800" dist="38100" dir="2700000" algn="tl" rotWithShape="0">
                <a:prstClr val="black">
                  <a:alpha val="40000"/>
                </a:prstClr>
              </a:outerShdw>
            </a:effectLst>
          </p:spPr>
        </p:pic>
        <p:pic>
          <p:nvPicPr>
            <p:cNvPr id="33" name="Picture 4" descr="\\ACER-PC\Sharing DATA\gambar\2.jpg"/>
            <p:cNvPicPr>
              <a:picLocks noChangeAspect="1" noChangeArrowheads="1"/>
            </p:cNvPicPr>
            <p:nvPr userDrawn="1"/>
          </p:nvPicPr>
          <p:blipFill>
            <a:blip r:embed="rId6" cstate="print"/>
            <a:srcRect/>
            <a:stretch>
              <a:fillRect/>
            </a:stretch>
          </p:blipFill>
          <p:spPr bwMode="auto">
            <a:xfrm>
              <a:off x="4686800" y="4619132"/>
              <a:ext cx="1261872" cy="896112"/>
            </a:xfrm>
            <a:prstGeom prst="rect">
              <a:avLst/>
            </a:prstGeom>
            <a:noFill/>
            <a:effectLst>
              <a:outerShdw blurRad="50800" dist="38100" dir="2700000" algn="tl" rotWithShape="0">
                <a:prstClr val="black">
                  <a:alpha val="40000"/>
                </a:prstClr>
              </a:outerShdw>
            </a:effectLst>
          </p:spPr>
        </p:pic>
        <p:pic>
          <p:nvPicPr>
            <p:cNvPr id="34" name="Picture 1379" descr="DSCN0671"/>
            <p:cNvPicPr>
              <a:picLocks noChangeArrowheads="1"/>
            </p:cNvPicPr>
            <p:nvPr userDrawn="1"/>
          </p:nvPicPr>
          <p:blipFill>
            <a:blip r:embed="rId7" cstate="print"/>
            <a:srcRect l="26471" t="17392" r="2058"/>
            <a:stretch>
              <a:fillRect/>
            </a:stretch>
          </p:blipFill>
          <p:spPr bwMode="auto">
            <a:xfrm>
              <a:off x="6178271" y="4617132"/>
              <a:ext cx="1260475" cy="900113"/>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170752"/>
            <a:ext cx="1124566" cy="73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80" y="1142983"/>
            <a:ext cx="4038600" cy="498318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9680" y="1142983"/>
            <a:ext cx="4038600" cy="498318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p:spPr>
        <p:txBody>
          <a:bodyPr/>
          <a:lstStyle/>
          <a:p>
            <a:pPr>
              <a:defRPr/>
            </a:pPr>
            <a:fld id="{97B28852-FF1F-4597-8846-475B89FD4207}" type="datetime1">
              <a:rPr lang="en-US" smtClean="0"/>
              <a:pPr>
                <a:defRPr/>
              </a:pPr>
              <a:t>9/27/2015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Title 1"/>
          <p:cNvSpPr>
            <a:spLocks noGrp="1"/>
          </p:cNvSpPr>
          <p:nvPr>
            <p:ph type="title"/>
          </p:nvPr>
        </p:nvSpPr>
        <p:spPr>
          <a:xfrm>
            <a:off x="611560" y="404664"/>
            <a:ext cx="7389464" cy="452568"/>
          </a:xfrm>
        </p:spPr>
        <p:txBody>
          <a:bodyPr anchor="ctr" anchorCtr="0">
            <a:normAutofit/>
          </a:bodyPr>
          <a:lstStyle>
            <a:lvl1pPr>
              <a:lnSpc>
                <a:spcPct val="80000"/>
              </a:lnSpc>
              <a:defRPr sz="2800" spc="-150">
                <a:solidFill>
                  <a:schemeClr val="tx1"/>
                </a:solidFill>
                <a:latin typeface="Cambria" pitchFamily="18" charset="0"/>
              </a:defRPr>
            </a:lvl1pPr>
          </a:lstStyle>
          <a:p>
            <a:r>
              <a:rPr lang="en-US" smtClean="0"/>
              <a:t>Click to edit Master title style</a:t>
            </a:r>
            <a:endParaRPr lang="en-US"/>
          </a:p>
        </p:txBody>
      </p:sp>
      <p:sp>
        <p:nvSpPr>
          <p:cNvPr id="9" name="Subtitle 2"/>
          <p:cNvSpPr>
            <a:spLocks noGrp="1"/>
          </p:cNvSpPr>
          <p:nvPr>
            <p:ph type="subTitle" idx="12"/>
          </p:nvPr>
        </p:nvSpPr>
        <p:spPr>
          <a:xfrm>
            <a:off x="611560" y="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80" y="1055307"/>
            <a:ext cx="4040188" cy="516305"/>
          </a:xfrm>
          <a:solidFill>
            <a:srgbClr val="C00000"/>
          </a:solidFill>
        </p:spPr>
        <p:txBody>
          <a:bodyPr anchor="ctr" anchorCtr="0">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8680" y="1643050"/>
            <a:ext cx="4040188" cy="45720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16505" y="1055307"/>
            <a:ext cx="4041775" cy="516305"/>
          </a:xfrm>
          <a:solidFill>
            <a:schemeClr val="bg1">
              <a:lumMod val="75000"/>
            </a:schemeClr>
          </a:solidFill>
        </p:spPr>
        <p:txBody>
          <a:bodyPr anchor="ctr" anchorCtr="0">
            <a:no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16505" y="1643050"/>
            <a:ext cx="4041775" cy="45720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3" name="Title 1"/>
          <p:cNvSpPr>
            <a:spLocks noGrp="1"/>
          </p:cNvSpPr>
          <p:nvPr>
            <p:ph type="title"/>
          </p:nvPr>
        </p:nvSpPr>
        <p:spPr>
          <a:xfrm>
            <a:off x="611560" y="404664"/>
            <a:ext cx="7389464" cy="452568"/>
          </a:xfrm>
        </p:spPr>
        <p:txBody>
          <a:bodyPr anchor="ctr" anchorCtr="0">
            <a:normAutofit/>
          </a:bodyPr>
          <a:lstStyle>
            <a:lvl1pPr>
              <a:lnSpc>
                <a:spcPct val="80000"/>
              </a:lnSpc>
              <a:defRPr sz="2800" spc="-150">
                <a:solidFill>
                  <a:schemeClr val="tx1"/>
                </a:solidFill>
                <a:latin typeface="Cambria" pitchFamily="18" charset="0"/>
              </a:defRPr>
            </a:lvl1pPr>
          </a:lstStyle>
          <a:p>
            <a:r>
              <a:rPr lang="en-US" smtClean="0"/>
              <a:t>Click to edit Master title style</a:t>
            </a:r>
            <a:endParaRPr lang="en-US"/>
          </a:p>
        </p:txBody>
      </p:sp>
      <p:sp>
        <p:nvSpPr>
          <p:cNvPr id="11" name="Subtitle 2"/>
          <p:cNvSpPr>
            <a:spLocks noGrp="1"/>
          </p:cNvSpPr>
          <p:nvPr>
            <p:ph type="subTitle" idx="12"/>
          </p:nvPr>
        </p:nvSpPr>
        <p:spPr>
          <a:xfrm>
            <a:off x="611560" y="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3008313" cy="825500"/>
          </a:xfrm>
        </p:spPr>
        <p:txBody>
          <a:bodyPr vert="horz" lIns="91440" tIns="45720" rIns="91440" bIns="45720" rtlCol="0" anchor="ctr">
            <a:noAutofit/>
          </a:bodyPr>
          <a:lstStyle>
            <a:lvl1pPr algn="l" defTabSz="914400" rtl="0" eaLnBrk="1" latinLnBrk="0" hangingPunct="1">
              <a:lnSpc>
                <a:spcPct val="80000"/>
              </a:lnSpc>
              <a:spcBef>
                <a:spcPct val="0"/>
              </a:spcBef>
              <a:buNone/>
              <a:defRPr lang="en-US" sz="2800" kern="1200" spc="-150">
                <a:solidFill>
                  <a:schemeClr val="tx1"/>
                </a:solidFill>
                <a:latin typeface="Cambria" pitchFamily="18" charset="0"/>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1" cy="4678364"/>
          </a:xfrm>
        </p:spPr>
        <p:txBody>
          <a:bodyPr/>
          <a:lstStyle>
            <a:lvl1pPr>
              <a:defRPr lang="en-US" smtClean="0"/>
            </a:lvl1pPr>
            <a:lvl2pPr>
              <a:defRPr lang="en-US" smtClean="0"/>
            </a:lvl2pPr>
            <a:lvl3pPr>
              <a:defRPr lang="en-US" smtClean="0"/>
            </a:lvl3pPr>
            <a:lvl4pPr>
              <a:defRPr lang="en-US" smtClean="0"/>
            </a:lvl4pPr>
            <a:lvl5pPr>
              <a:defRPr lang="en-US"/>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Subtitle 2"/>
          <p:cNvSpPr>
            <a:spLocks noGrp="1"/>
          </p:cNvSpPr>
          <p:nvPr>
            <p:ph type="subTitle" idx="12"/>
          </p:nvPr>
        </p:nvSpPr>
        <p:spPr>
          <a:xfrm>
            <a:off x="467544" y="18864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noAutofit/>
          </a:bodyPr>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6" name="Footer Placeholder 5"/>
          <p:cNvSpPr>
            <a:spLocks noGrp="1"/>
          </p:cNvSpPr>
          <p:nvPr>
            <p:ph type="ftr" sz="quarter" idx="11"/>
          </p:nvPr>
        </p:nvSpPr>
        <p:spPr/>
        <p:txBody>
          <a:bodyPr/>
          <a:lstStyle/>
          <a:p>
            <a:pPr>
              <a:defRPr/>
            </a:pP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6256" y="1052736"/>
            <a:ext cx="680120" cy="5184576"/>
          </a:xfrm>
        </p:spPr>
        <p:txBody>
          <a:bodyPr vert="vert" lIns="91440" tIns="45720" rIns="91440" bIns="45720" rtlCol="0" anchor="ctr">
            <a:normAutofit/>
          </a:bodyPr>
          <a:lstStyle>
            <a:lvl1pPr algn="l" defTabSz="914400" rtl="0" eaLnBrk="1" latinLnBrk="0" hangingPunct="1">
              <a:lnSpc>
                <a:spcPct val="80000"/>
              </a:lnSpc>
              <a:spcBef>
                <a:spcPct val="0"/>
              </a:spcBef>
              <a:buNone/>
              <a:defRPr lang="en-US" sz="3200" kern="1200" spc="-150">
                <a:solidFill>
                  <a:schemeClr val="tx1"/>
                </a:solidFill>
                <a:latin typeface="Cambria" pitchFamily="18" charset="0"/>
                <a:ea typeface="+mj-ea"/>
                <a:cs typeface="+mj-cs"/>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52736"/>
            <a:ext cx="6707088" cy="51845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Subtitle 2"/>
          <p:cNvSpPr>
            <a:spLocks noGrp="1"/>
          </p:cNvSpPr>
          <p:nvPr>
            <p:ph type="subTitle" idx="12"/>
          </p:nvPr>
        </p:nvSpPr>
        <p:spPr>
          <a:xfrm rot="5400000">
            <a:off x="5599307" y="3437190"/>
            <a:ext cx="5173569"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14566" y="258798"/>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Rectangle 5"/>
          <p:cNvSpPr>
            <a:spLocks noChangeArrowheads="1"/>
          </p:cNvSpPr>
          <p:nvPr/>
        </p:nvSpPr>
        <p:spPr bwMode="auto">
          <a:xfrm>
            <a:off x="1143001" y="3014663"/>
            <a:ext cx="5643562" cy="1955800"/>
          </a:xfrm>
          <a:prstGeom prst="rect">
            <a:avLst/>
          </a:prstGeom>
          <a:noFill/>
          <a:ln w="9525">
            <a:noFill/>
            <a:miter lim="800000"/>
            <a:headEnd/>
            <a:tailEnd/>
          </a:ln>
          <a:effectLst/>
        </p:spPr>
        <p:txBody>
          <a:bodyPr anchor="ctr">
            <a:spAutoFit/>
          </a:bodyPr>
          <a:lstStyle/>
          <a:p>
            <a:pPr algn="r">
              <a:spcAft>
                <a:spcPts val="600"/>
              </a:spcAft>
              <a:tabLst>
                <a:tab pos="809625" algn="l"/>
                <a:tab pos="3330575" algn="l"/>
                <a:tab pos="4051300" algn="l"/>
              </a:tabLst>
              <a:defRPr/>
            </a:pPr>
            <a:r>
              <a:rPr lang="en-US" sz="1100" i="0" dirty="0" smtClean="0">
                <a:solidFill>
                  <a:srgbClr val="7F7F7F"/>
                </a:solidFill>
                <a:latin typeface="Arial Narrow" pitchFamily="34" charset="0"/>
                <a:ea typeface="Calibri" pitchFamily="34" charset="0"/>
                <a:cs typeface="Arial" pitchFamily="34" charset="0"/>
              </a:rPr>
              <a:t>EDUCATION  </a:t>
            </a:r>
            <a:r>
              <a:rPr lang="en-US" sz="1100" b="1" i="0" dirty="0" smtClean="0">
                <a:solidFill>
                  <a:srgbClr val="FF0000"/>
                </a:solidFill>
                <a:latin typeface="Arial Narrow" pitchFamily="34" charset="0"/>
                <a:ea typeface="Calibri" pitchFamily="34" charset="0"/>
                <a:cs typeface="Arial" pitchFamily="34" charset="0"/>
              </a:rPr>
              <a:t>|  </a:t>
            </a:r>
            <a:r>
              <a:rPr lang="en-US" sz="1100" i="0" dirty="0" smtClean="0">
                <a:solidFill>
                  <a:srgbClr val="7F7F7F"/>
                </a:solidFill>
                <a:latin typeface="Arial Narrow" pitchFamily="34" charset="0"/>
                <a:ea typeface="Calibri" pitchFamily="34" charset="0"/>
                <a:cs typeface="Arial" pitchFamily="34" charset="0"/>
              </a:rPr>
              <a:t>TRAINING  </a:t>
            </a:r>
            <a:r>
              <a:rPr lang="en-US" sz="1100" b="1" i="0" dirty="0" smtClean="0">
                <a:solidFill>
                  <a:srgbClr val="FF0000"/>
                </a:solidFill>
                <a:latin typeface="Arial Narrow" pitchFamily="34" charset="0"/>
                <a:ea typeface="Calibri" pitchFamily="34" charset="0"/>
                <a:cs typeface="Arial" pitchFamily="34" charset="0"/>
              </a:rPr>
              <a:t>|  </a:t>
            </a:r>
            <a:r>
              <a:rPr lang="en-US" sz="1100" i="0" dirty="0" smtClean="0">
                <a:solidFill>
                  <a:srgbClr val="7F7F7F"/>
                </a:solidFill>
                <a:latin typeface="Arial Narrow" pitchFamily="34" charset="0"/>
                <a:ea typeface="Calibri" pitchFamily="34" charset="0"/>
                <a:cs typeface="Arial" pitchFamily="34" charset="0"/>
              </a:rPr>
              <a:t>C</a:t>
            </a:r>
            <a:r>
              <a:rPr lang="id-ID" sz="1100" i="0" dirty="0" smtClean="0">
                <a:solidFill>
                  <a:srgbClr val="7F7F7F"/>
                </a:solidFill>
                <a:latin typeface="Arial Narrow" pitchFamily="34" charset="0"/>
                <a:ea typeface="Calibri" pitchFamily="34" charset="0"/>
                <a:cs typeface="Arial" pitchFamily="34" charset="0"/>
              </a:rPr>
              <a:t>ONSULTING</a:t>
            </a:r>
            <a:r>
              <a:rPr lang="en-US" sz="1100" i="0" baseline="0" dirty="0" smtClean="0">
                <a:solidFill>
                  <a:srgbClr val="7F7F7F"/>
                </a:solidFill>
                <a:latin typeface="Arial Narrow" pitchFamily="34" charset="0"/>
                <a:ea typeface="Calibri" pitchFamily="34" charset="0"/>
                <a:cs typeface="Arial" pitchFamily="34" charset="0"/>
              </a:rPr>
              <a:t> </a:t>
            </a:r>
            <a:r>
              <a:rPr lang="en-US" sz="1100" b="1" i="0" dirty="0" smtClean="0">
                <a:solidFill>
                  <a:srgbClr val="FF0000"/>
                </a:solidFill>
                <a:latin typeface="Arial Narrow" pitchFamily="34" charset="0"/>
                <a:ea typeface="Calibri" pitchFamily="34" charset="0"/>
                <a:cs typeface="Arial" pitchFamily="34" charset="0"/>
              </a:rPr>
              <a:t>|  </a:t>
            </a:r>
            <a:r>
              <a:rPr lang="en-US" sz="1100" i="0" dirty="0" smtClean="0">
                <a:solidFill>
                  <a:srgbClr val="7F7F7F"/>
                </a:solidFill>
                <a:latin typeface="Arial Narrow" pitchFamily="34" charset="0"/>
                <a:ea typeface="Calibri" pitchFamily="34" charset="0"/>
                <a:cs typeface="Arial" pitchFamily="34" charset="0"/>
              </a:rPr>
              <a:t>RESEARCH  </a:t>
            </a:r>
            <a:r>
              <a:rPr lang="en-US" sz="1100" b="1" i="0" dirty="0" smtClean="0">
                <a:solidFill>
                  <a:srgbClr val="FF0000"/>
                </a:solidFill>
                <a:latin typeface="Arial Narrow" pitchFamily="34" charset="0"/>
                <a:ea typeface="Calibri" pitchFamily="34" charset="0"/>
                <a:cs typeface="Arial" pitchFamily="34" charset="0"/>
              </a:rPr>
              <a:t>|  </a:t>
            </a:r>
            <a:r>
              <a:rPr lang="en-US" sz="1100" i="0" dirty="0" smtClean="0">
                <a:solidFill>
                  <a:srgbClr val="7F7F7F"/>
                </a:solidFill>
                <a:latin typeface="Arial Narrow" pitchFamily="34" charset="0"/>
                <a:ea typeface="Calibri" pitchFamily="34" charset="0"/>
                <a:cs typeface="Arial" pitchFamily="34" charset="0"/>
              </a:rPr>
              <a:t>DEVELOPMENT</a:t>
            </a:r>
          </a:p>
          <a:p>
            <a:pPr algn="r">
              <a:spcAft>
                <a:spcPts val="600"/>
              </a:spcAft>
              <a:tabLst>
                <a:tab pos="809625" algn="l"/>
                <a:tab pos="3330575" algn="l"/>
                <a:tab pos="4051300" algn="l"/>
              </a:tabLst>
              <a:defRPr/>
            </a:pPr>
            <a:endParaRPr lang="en-US" sz="800" i="0" dirty="0">
              <a:latin typeface="Arial Narrow" pitchFamily="34" charset="0"/>
              <a:ea typeface="Calibri" pitchFamily="34" charset="0"/>
              <a:cs typeface="Arial" pitchFamily="34" charset="0"/>
            </a:endParaRPr>
          </a:p>
          <a:p>
            <a:pPr algn="r">
              <a:spcAft>
                <a:spcPts val="600"/>
              </a:spcAft>
              <a:tabLst>
                <a:tab pos="809625" algn="l"/>
                <a:tab pos="3330575" algn="l"/>
                <a:tab pos="4051300" algn="l"/>
              </a:tabLst>
              <a:defRPr/>
            </a:pPr>
            <a:r>
              <a:rPr lang="en-US" sz="1100" i="0" dirty="0" err="1" smtClean="0">
                <a:latin typeface="Arial Narrow" pitchFamily="34" charset="0"/>
                <a:ea typeface="Calibri" pitchFamily="34" charset="0"/>
                <a:cs typeface="Arial" pitchFamily="34" charset="0"/>
              </a:rPr>
              <a:t>Sekretariat</a:t>
            </a:r>
            <a:r>
              <a:rPr lang="en-US" sz="1100" i="0" dirty="0">
                <a:latin typeface="Arial Narrow" pitchFamily="34" charset="0"/>
                <a:ea typeface="Calibri" pitchFamily="34" charset="0"/>
                <a:cs typeface="Arial" pitchFamily="34" charset="0"/>
              </a:rPr>
              <a:t>:</a:t>
            </a:r>
          </a:p>
          <a:p>
            <a:pPr algn="r" eaLnBrk="0" hangingPunct="0">
              <a:tabLst>
                <a:tab pos="809625" algn="l"/>
                <a:tab pos="3330575" algn="l"/>
                <a:tab pos="4051300" algn="l"/>
              </a:tabLst>
              <a:defRPr/>
            </a:pPr>
            <a:r>
              <a:rPr lang="en-US" sz="1100" i="0" dirty="0" err="1" smtClean="0">
                <a:latin typeface="Arial Narrow" pitchFamily="34" charset="0"/>
                <a:ea typeface="Calibri" pitchFamily="34" charset="0"/>
                <a:cs typeface="Arial" pitchFamily="34" charset="0"/>
              </a:rPr>
              <a:t>Komplek</a:t>
            </a:r>
            <a:r>
              <a:rPr lang="en-US" sz="1100" i="0" baseline="0" dirty="0" smtClean="0">
                <a:latin typeface="Arial Narrow" pitchFamily="34" charset="0"/>
                <a:ea typeface="Calibri" pitchFamily="34" charset="0"/>
                <a:cs typeface="Arial" pitchFamily="34" charset="0"/>
              </a:rPr>
              <a:t> Taman </a:t>
            </a:r>
            <a:r>
              <a:rPr lang="en-US" sz="1100" i="0" baseline="0" dirty="0" err="1" smtClean="0">
                <a:latin typeface="Arial Narrow" pitchFamily="34" charset="0"/>
                <a:ea typeface="Calibri" pitchFamily="34" charset="0"/>
                <a:cs typeface="Arial" pitchFamily="34" charset="0"/>
              </a:rPr>
              <a:t>Melati</a:t>
            </a:r>
            <a:r>
              <a:rPr lang="en-US" sz="1100" i="0" baseline="0" dirty="0" smtClean="0">
                <a:latin typeface="Arial Narrow" pitchFamily="34" charset="0"/>
                <a:ea typeface="Calibri" pitchFamily="34" charset="0"/>
                <a:cs typeface="Arial" pitchFamily="34" charset="0"/>
              </a:rPr>
              <a:t> B1/22 </a:t>
            </a:r>
            <a:r>
              <a:rPr lang="en-US" sz="1100" i="0" baseline="0" dirty="0" err="1" smtClean="0">
                <a:latin typeface="Arial Narrow" pitchFamily="34" charset="0"/>
                <a:ea typeface="Calibri" pitchFamily="34" charset="0"/>
                <a:cs typeface="Arial" pitchFamily="34" charset="0"/>
              </a:rPr>
              <a:t>Pasir</a:t>
            </a:r>
            <a:r>
              <a:rPr lang="en-US" sz="1100" i="0" baseline="0" dirty="0" smtClean="0">
                <a:latin typeface="Arial Narrow" pitchFamily="34" charset="0"/>
                <a:ea typeface="Calibri" pitchFamily="34" charset="0"/>
                <a:cs typeface="Arial" pitchFamily="34" charset="0"/>
              </a:rPr>
              <a:t> </a:t>
            </a:r>
            <a:r>
              <a:rPr lang="en-US" sz="1100" i="0" baseline="0" dirty="0" err="1" smtClean="0">
                <a:latin typeface="Arial Narrow" pitchFamily="34" charset="0"/>
                <a:ea typeface="Calibri" pitchFamily="34" charset="0"/>
                <a:cs typeface="Arial" pitchFamily="34" charset="0"/>
              </a:rPr>
              <a:t>Impun</a:t>
            </a:r>
            <a:endParaRPr lang="en-US" sz="1100" i="0" dirty="0">
              <a:latin typeface="Arial Narrow" pitchFamily="34" charset="0"/>
              <a:ea typeface="Calibri" pitchFamily="34" charset="0"/>
              <a:cs typeface="Arial" pitchFamily="34" charset="0"/>
            </a:endParaRPr>
          </a:p>
          <a:p>
            <a:pPr algn="r" eaLnBrk="0" hangingPunct="0">
              <a:spcAft>
                <a:spcPts val="600"/>
              </a:spcAft>
              <a:tabLst>
                <a:tab pos="809625" algn="l"/>
                <a:tab pos="3330575" algn="l"/>
                <a:tab pos="4051300" algn="l"/>
              </a:tabLst>
              <a:defRPr/>
            </a:pPr>
            <a:r>
              <a:rPr lang="en-US" sz="1100" i="0" dirty="0">
                <a:latin typeface="Arial Narrow" pitchFamily="34" charset="0"/>
                <a:ea typeface="Calibri" pitchFamily="34" charset="0"/>
                <a:cs typeface="Arial" pitchFamily="34" charset="0"/>
              </a:rPr>
              <a:t>Bandung </a:t>
            </a:r>
            <a:r>
              <a:rPr lang="en-US" sz="1100" i="0" dirty="0" smtClean="0">
                <a:latin typeface="Arial Narrow" pitchFamily="34" charset="0"/>
                <a:ea typeface="Calibri" pitchFamily="34" charset="0"/>
                <a:cs typeface="Arial" pitchFamily="34" charset="0"/>
              </a:rPr>
              <a:t>40194</a:t>
            </a:r>
            <a:endParaRPr lang="en-US" sz="1100" i="0" dirty="0">
              <a:latin typeface="Arial Narrow" pitchFamily="34" charset="0"/>
              <a:ea typeface="Calibri" pitchFamily="34" charset="0"/>
              <a:cs typeface="Arial" pitchFamily="34" charset="0"/>
            </a:endParaRPr>
          </a:p>
          <a:p>
            <a:pPr algn="r" eaLnBrk="0" hangingPunct="0">
              <a:tabLst>
                <a:tab pos="809625" algn="l"/>
                <a:tab pos="3330575" algn="l"/>
                <a:tab pos="4051300" algn="l"/>
              </a:tabLst>
              <a:defRPr/>
            </a:pPr>
            <a:r>
              <a:rPr lang="en-US" sz="1100" i="0" dirty="0">
                <a:latin typeface="Arial Narrow" pitchFamily="34" charset="0"/>
                <a:ea typeface="Calibri" pitchFamily="34" charset="0"/>
                <a:cs typeface="Arial" pitchFamily="34" charset="0"/>
              </a:rPr>
              <a:t>Phone : </a:t>
            </a:r>
            <a:r>
              <a:rPr lang="en-US" sz="1100" i="0" dirty="0" smtClean="0">
                <a:latin typeface="Arial Narrow" pitchFamily="34" charset="0"/>
                <a:ea typeface="Calibri" pitchFamily="34" charset="0"/>
                <a:cs typeface="Arial" pitchFamily="34" charset="0"/>
              </a:rPr>
              <a:t>+62 22 720 5375</a:t>
            </a:r>
            <a:endParaRPr lang="en-US" sz="1100" i="0" dirty="0">
              <a:latin typeface="Arial Narrow" pitchFamily="34" charset="0"/>
              <a:ea typeface="Calibri" pitchFamily="34" charset="0"/>
              <a:cs typeface="Arial" pitchFamily="34" charset="0"/>
            </a:endParaRPr>
          </a:p>
          <a:p>
            <a:pPr algn="r" eaLnBrk="0" hangingPunct="0">
              <a:spcAft>
                <a:spcPts val="600"/>
              </a:spcAft>
              <a:tabLst>
                <a:tab pos="809625" algn="l"/>
                <a:tab pos="3330575" algn="l"/>
                <a:tab pos="4051300" algn="l"/>
              </a:tabLst>
              <a:defRPr/>
            </a:pPr>
            <a:r>
              <a:rPr lang="en-US" sz="1100" i="0" dirty="0">
                <a:latin typeface="Arial Narrow" pitchFamily="34" charset="0"/>
                <a:ea typeface="Calibri" pitchFamily="34" charset="0"/>
                <a:cs typeface="Arial" pitchFamily="34" charset="0"/>
              </a:rPr>
              <a:t>Mobile : </a:t>
            </a:r>
            <a:r>
              <a:rPr lang="en-US" sz="1100" i="0" dirty="0" smtClean="0">
                <a:latin typeface="Arial Narrow" pitchFamily="34" charset="0"/>
                <a:ea typeface="Calibri" pitchFamily="34" charset="0"/>
                <a:cs typeface="Arial" pitchFamily="34" charset="0"/>
              </a:rPr>
              <a:t>+62 821 </a:t>
            </a:r>
            <a:r>
              <a:rPr lang="en-US" sz="1100" i="0" dirty="0">
                <a:latin typeface="Arial Narrow" pitchFamily="34" charset="0"/>
                <a:ea typeface="Calibri" pitchFamily="34" charset="0"/>
                <a:cs typeface="Arial" pitchFamily="34" charset="0"/>
              </a:rPr>
              <a:t>1515 9595</a:t>
            </a:r>
          </a:p>
          <a:p>
            <a:pPr algn="r" eaLnBrk="0" hangingPunct="0">
              <a:tabLst>
                <a:tab pos="809625" algn="l"/>
                <a:tab pos="3330575" algn="l"/>
                <a:tab pos="4051300" algn="l"/>
              </a:tabLst>
              <a:defRPr/>
            </a:pPr>
            <a:r>
              <a:rPr lang="en-US" sz="1100" i="0" dirty="0">
                <a:latin typeface="Arial Narrow" pitchFamily="34" charset="0"/>
                <a:ea typeface="Calibri" pitchFamily="34" charset="0"/>
                <a:cs typeface="Arial" pitchFamily="34" charset="0"/>
              </a:rPr>
              <a:t>E-mail : sekretariat@SupplyChainIndonesia.com</a:t>
            </a:r>
          </a:p>
          <a:p>
            <a:pPr algn="r" eaLnBrk="0" hangingPunct="0">
              <a:tabLst>
                <a:tab pos="809625" algn="l"/>
                <a:tab pos="3330575" algn="l"/>
                <a:tab pos="4051300" algn="l"/>
              </a:tabLst>
              <a:defRPr/>
            </a:pPr>
            <a:endParaRPr lang="en-US" sz="1200" i="0" dirty="0">
              <a:latin typeface="Arial Narrow" pitchFamily="34" charset="0"/>
              <a:ea typeface="Calibri" pitchFamily="34" charset="0"/>
              <a:cs typeface="Arial" pitchFamily="34" charset="0"/>
            </a:endParaRPr>
          </a:p>
        </p:txBody>
      </p:sp>
      <p:sp>
        <p:nvSpPr>
          <p:cNvPr id="7" name="Rectangle 1"/>
          <p:cNvSpPr>
            <a:spLocks noChangeArrowheads="1"/>
          </p:cNvSpPr>
          <p:nvPr/>
        </p:nvSpPr>
        <p:spPr bwMode="auto">
          <a:xfrm>
            <a:off x="1357312" y="4829103"/>
            <a:ext cx="5429250" cy="1000274"/>
          </a:xfrm>
          <a:prstGeom prst="rect">
            <a:avLst/>
          </a:prstGeom>
          <a:noFill/>
          <a:ln w="9525">
            <a:noFill/>
            <a:miter lim="800000"/>
            <a:headEnd/>
            <a:tailEnd/>
          </a:ln>
          <a:effectLst/>
        </p:spPr>
        <p:txBody>
          <a:bodyPr anchor="ctr">
            <a:spAutoFit/>
          </a:bodyPr>
          <a:lstStyle/>
          <a:p>
            <a:pPr algn="r" eaLnBrk="0" hangingPunct="0">
              <a:spcAft>
                <a:spcPts val="600"/>
              </a:spcAft>
              <a:tabLst>
                <a:tab pos="809625" algn="l"/>
                <a:tab pos="3330575" algn="l"/>
                <a:tab pos="4051300" algn="l"/>
              </a:tabLst>
              <a:defRPr/>
            </a:pPr>
            <a:r>
              <a:rPr lang="en-US" sz="1100" i="0" dirty="0">
                <a:latin typeface="Arial Narrow" pitchFamily="34" charset="0"/>
                <a:ea typeface="Calibri" pitchFamily="34" charset="0"/>
                <a:cs typeface="Arial" pitchFamily="34" charset="0"/>
              </a:rPr>
              <a:t>Website : </a:t>
            </a:r>
            <a:r>
              <a:rPr lang="en-US" sz="1100" b="1" i="0" dirty="0">
                <a:solidFill>
                  <a:srgbClr val="FF0000"/>
                </a:solidFill>
                <a:latin typeface="Arial Narrow" pitchFamily="34" charset="0"/>
                <a:ea typeface="Calibri" pitchFamily="34" charset="0"/>
                <a:cs typeface="Arial" pitchFamily="34" charset="0"/>
              </a:rPr>
              <a:t>www.SupplyChainIndonesia.com</a:t>
            </a:r>
          </a:p>
          <a:p>
            <a:pPr algn="r" eaLnBrk="0" hangingPunct="0">
              <a:spcAft>
                <a:spcPts val="600"/>
              </a:spcAft>
              <a:tabLst>
                <a:tab pos="809625" algn="l"/>
                <a:tab pos="3330575" algn="l"/>
                <a:tab pos="4051300" algn="l"/>
              </a:tabLst>
              <a:defRPr/>
            </a:pPr>
            <a:r>
              <a:rPr lang="en-US" sz="1100" i="0" dirty="0">
                <a:latin typeface="Arial Narrow" pitchFamily="34" charset="0"/>
                <a:ea typeface="Calibri" pitchFamily="34" charset="0"/>
                <a:cs typeface="Arial" pitchFamily="34" charset="0"/>
              </a:rPr>
              <a:t>Mailing list : SupplyChainIndonesia@googlegroups.com</a:t>
            </a:r>
          </a:p>
          <a:p>
            <a:pPr algn="r" eaLnBrk="0" hangingPunct="0">
              <a:spcAft>
                <a:spcPts val="600"/>
              </a:spcAft>
              <a:tabLst>
                <a:tab pos="809625" algn="l"/>
                <a:tab pos="3330575" algn="l"/>
                <a:tab pos="4051300" algn="l"/>
              </a:tabLst>
              <a:defRPr/>
            </a:pPr>
            <a:r>
              <a:rPr lang="en-US" sz="1100" i="0" dirty="0">
                <a:latin typeface="Arial Narrow" pitchFamily="34" charset="0"/>
                <a:ea typeface="Calibri" pitchFamily="34" charset="0"/>
                <a:cs typeface="Arial" pitchFamily="34" charset="0"/>
              </a:rPr>
              <a:t>LinkedIn : Supply Chain Indonesia</a:t>
            </a:r>
          </a:p>
          <a:p>
            <a:pPr algn="r" eaLnBrk="0" hangingPunct="0">
              <a:spcAft>
                <a:spcPts val="600"/>
              </a:spcAft>
              <a:tabLst>
                <a:tab pos="809625" algn="l"/>
                <a:tab pos="3330575" algn="l"/>
                <a:tab pos="4051300" algn="l"/>
              </a:tabLst>
              <a:defRPr/>
            </a:pPr>
            <a:r>
              <a:rPr lang="en-US" sz="1100" i="0" dirty="0">
                <a:latin typeface="Arial Narrow" pitchFamily="34" charset="0"/>
                <a:ea typeface="Calibri" pitchFamily="34" charset="0"/>
                <a:cs typeface="Arial" pitchFamily="34" charset="0"/>
              </a:rPr>
              <a:t>Facebook : Supply Chain Indonesia</a:t>
            </a:r>
          </a:p>
        </p:txBody>
      </p:sp>
      <p:pic>
        <p:nvPicPr>
          <p:cNvPr id="9" name="Picture 2"/>
          <p:cNvPicPr>
            <a:picLocks noChangeArrowheads="1"/>
          </p:cNvPicPr>
          <p:nvPr/>
        </p:nvPicPr>
        <p:blipFill>
          <a:blip r:embed="rId2" cstate="print"/>
          <a:srcRect/>
          <a:stretch>
            <a:fillRect/>
          </a:stretch>
        </p:blipFill>
        <p:spPr bwMode="auto">
          <a:xfrm>
            <a:off x="4571814" y="5625904"/>
            <a:ext cx="216000" cy="181808"/>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l="2444" r="2544" b="5044"/>
          <a:stretch>
            <a:fillRect/>
          </a:stretch>
        </p:blipFill>
        <p:spPr bwMode="auto">
          <a:xfrm>
            <a:off x="4649964" y="5345071"/>
            <a:ext cx="216129" cy="216000"/>
          </a:xfrm>
          <a:prstGeom prst="rect">
            <a:avLst/>
          </a:prstGeom>
          <a:noFill/>
          <a:ln w="9525">
            <a:noFill/>
            <a:miter lim="800000"/>
            <a:headEnd/>
            <a:tailEnd/>
          </a:ln>
          <a:effectLst/>
        </p:spPr>
      </p:pic>
      <p:pic>
        <p:nvPicPr>
          <p:cNvPr id="11" name="Picture 4"/>
          <p:cNvPicPr>
            <a:picLocks noChangeAspect="1" noChangeArrowheads="1"/>
          </p:cNvPicPr>
          <p:nvPr/>
        </p:nvPicPr>
        <p:blipFill>
          <a:blip r:embed="rId4" cstate="print"/>
          <a:srcRect r="47991"/>
          <a:stretch>
            <a:fillRect/>
          </a:stretch>
        </p:blipFill>
        <p:spPr bwMode="auto">
          <a:xfrm>
            <a:off x="4067968" y="4859662"/>
            <a:ext cx="216000" cy="211991"/>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2504" y="1691945"/>
            <a:ext cx="1549736" cy="101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389464" cy="857232"/>
          </a:xfrm>
        </p:spPr>
        <p:txBody>
          <a:bodyPr anchor="ctr" anchorCtr="0">
            <a:normAutofit/>
          </a:bodyPr>
          <a:lstStyle>
            <a:lvl1pPr>
              <a:lnSpc>
                <a:spcPct val="80000"/>
              </a:lnSpc>
              <a:defRPr sz="3200" spc="-150">
                <a:solidFill>
                  <a:schemeClr val="tx1"/>
                </a:solidFill>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611560" y="1071546"/>
            <a:ext cx="7920880" cy="52530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416675"/>
            <a:ext cx="2133600" cy="365125"/>
          </a:xfrm>
        </p:spPr>
        <p:txBody>
          <a:bodyPr/>
          <a:lstStyle/>
          <a:p>
            <a:pPr>
              <a:defRPr/>
            </a:pPr>
            <a:fld id="{97B28852-FF1F-4597-8846-475B89FD4207}" type="datetime1">
              <a:rPr lang="en-US" smtClean="0"/>
              <a:pPr>
                <a:defRPr/>
              </a:pPr>
              <a:t>9/27/2015</a:t>
            </a:fld>
            <a:endParaRPr lang="en-US"/>
          </a:p>
        </p:txBody>
      </p:sp>
      <p:sp>
        <p:nvSpPr>
          <p:cNvPr id="5" name="Footer Placeholder 4"/>
          <p:cNvSpPr>
            <a:spLocks noGrp="1"/>
          </p:cNvSpPr>
          <p:nvPr>
            <p:ph type="ftr" sz="quarter" idx="11"/>
          </p:nvPr>
        </p:nvSpPr>
        <p:spPr>
          <a:xfrm>
            <a:off x="3200400" y="6416675"/>
            <a:ext cx="2895600" cy="365125"/>
          </a:xfrm>
        </p:spPr>
        <p:txBody>
          <a:bodyPr/>
          <a:lstStyle/>
          <a:p>
            <a:pPr>
              <a:defRPr/>
            </a:pPr>
            <a:endParaRPr lang="en-US"/>
          </a:p>
        </p:txBody>
      </p:sp>
    </p:spTree>
  </p:cSld>
  <p:clrMapOvr>
    <a:masterClrMapping/>
  </p:clrMapOvr>
  <p:transition spd="med">
    <p:pull dir="rd"/>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068960"/>
            <a:ext cx="7992888" cy="864096"/>
          </a:xfrm>
        </p:spPr>
        <p:txBody>
          <a:bodyPr anchor="ctr" anchorCtr="0">
            <a:normAutofit/>
          </a:bodyPr>
          <a:lstStyle>
            <a:lvl1pPr algn="ctr">
              <a:lnSpc>
                <a:spcPct val="100000"/>
              </a:lnSpc>
              <a:defRPr sz="3600"/>
            </a:lvl1pPr>
          </a:lstStyle>
          <a:p>
            <a:r>
              <a:rPr lang="en-US" smtClean="0"/>
              <a:t>Click to edit Master title style</a:t>
            </a:r>
            <a:endParaRPr lang="en-US"/>
          </a:p>
        </p:txBody>
      </p:sp>
      <p:sp>
        <p:nvSpPr>
          <p:cNvPr id="26" name="Rectangle 25"/>
          <p:cNvSpPr/>
          <p:nvPr/>
        </p:nvSpPr>
        <p:spPr>
          <a:xfrm flipV="1">
            <a:off x="174" y="6750316"/>
            <a:ext cx="9144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Slide Number Placeholder 5"/>
          <p:cNvSpPr txBox="1">
            <a:spLocks/>
          </p:cNvSpPr>
          <p:nvPr/>
        </p:nvSpPr>
        <p:spPr>
          <a:xfrm>
            <a:off x="8602934" y="6503142"/>
            <a:ext cx="540000" cy="357190"/>
          </a:xfrm>
          <a:prstGeom prst="rect">
            <a:avLst/>
          </a:prstGeom>
          <a:solidFill>
            <a:schemeClr val="bg1">
              <a:lumMod val="85000"/>
            </a:schemeClr>
          </a:solidFill>
        </p:spPr>
        <p:txBody>
          <a:bodyPr anchor="ctr" anchorCtr="0"/>
          <a:lstStyle>
            <a:lvl1pPr algn="ctr">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A6EF32E-6C15-43C5-BBD3-8D564D231F8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3" name="Group 27"/>
          <p:cNvGrpSpPr/>
          <p:nvPr/>
        </p:nvGrpSpPr>
        <p:grpSpPr>
          <a:xfrm>
            <a:off x="215181" y="5067176"/>
            <a:ext cx="8713163" cy="900113"/>
            <a:chOff x="215181" y="4617132"/>
            <a:chExt cx="8713163" cy="900113"/>
          </a:xfrm>
        </p:grpSpPr>
        <p:pic>
          <p:nvPicPr>
            <p:cNvPr id="29" name="Picture 11" descr="D:\IMAGE\Logistik\Picture5.jpg"/>
            <p:cNvPicPr>
              <a:picLocks noChangeArrowheads="1"/>
            </p:cNvPicPr>
            <p:nvPr userDrawn="1"/>
          </p:nvPicPr>
          <p:blipFill>
            <a:blip r:embed="rId2" cstate="print"/>
            <a:srcRect r="10526" b="13431"/>
            <a:stretch>
              <a:fillRect/>
            </a:stretch>
          </p:blipFill>
          <p:spPr bwMode="auto">
            <a:xfrm>
              <a:off x="1705255" y="4617132"/>
              <a:ext cx="1260475" cy="9001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 name="Picture 15" descr="D:\IMAGE\Logistik\Picture4.png"/>
            <p:cNvPicPr>
              <a:picLocks noChangeArrowheads="1"/>
            </p:cNvPicPr>
            <p:nvPr userDrawn="1"/>
          </p:nvPicPr>
          <p:blipFill>
            <a:blip r:embed="rId3" cstate="print"/>
            <a:srcRect t="14449" r="9285"/>
            <a:stretch>
              <a:fillRect/>
            </a:stretch>
          </p:blipFill>
          <p:spPr bwMode="auto">
            <a:xfrm>
              <a:off x="215181" y="4617132"/>
              <a:ext cx="1260475" cy="9001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0"/>
            <p:cNvPicPr>
              <a:picLocks noChangeAspect="1" noChangeArrowheads="1"/>
            </p:cNvPicPr>
            <p:nvPr userDrawn="1"/>
          </p:nvPicPr>
          <p:blipFill>
            <a:blip r:embed="rId4" cstate="print"/>
            <a:srcRect l="14702" t="35067" r="1626" b="33937"/>
            <a:stretch>
              <a:fillRect/>
            </a:stretch>
          </p:blipFill>
          <p:spPr bwMode="auto">
            <a:xfrm>
              <a:off x="7668344" y="4617188"/>
              <a:ext cx="1260000" cy="900000"/>
            </a:xfrm>
            <a:prstGeom prst="rect">
              <a:avLst/>
            </a:prstGeom>
            <a:noFill/>
            <a:effectLst>
              <a:outerShdw blurRad="50800" dist="38100" dir="2700000" algn="tl" rotWithShape="0">
                <a:prstClr val="black">
                  <a:alpha val="40000"/>
                </a:prstClr>
              </a:outerShdw>
            </a:effectLst>
          </p:spPr>
        </p:pic>
        <p:pic>
          <p:nvPicPr>
            <p:cNvPr id="32" name="Picture 2" descr="\\ACER-PC\Sharing DATA\gambar\5.jpg"/>
            <p:cNvPicPr>
              <a:picLocks noChangeAspect="1" noChangeArrowheads="1"/>
            </p:cNvPicPr>
            <p:nvPr userDrawn="1"/>
          </p:nvPicPr>
          <p:blipFill>
            <a:blip r:embed="rId5" cstate="print"/>
            <a:srcRect/>
            <a:stretch>
              <a:fillRect/>
            </a:stretch>
          </p:blipFill>
          <p:spPr bwMode="auto">
            <a:xfrm>
              <a:off x="3195329" y="4619132"/>
              <a:ext cx="1261872" cy="896112"/>
            </a:xfrm>
            <a:prstGeom prst="rect">
              <a:avLst/>
            </a:prstGeom>
            <a:noFill/>
            <a:effectLst>
              <a:outerShdw blurRad="50800" dist="38100" dir="2700000" algn="tl" rotWithShape="0">
                <a:prstClr val="black">
                  <a:alpha val="40000"/>
                </a:prstClr>
              </a:outerShdw>
            </a:effectLst>
          </p:spPr>
        </p:pic>
        <p:pic>
          <p:nvPicPr>
            <p:cNvPr id="33" name="Picture 4" descr="\\ACER-PC\Sharing DATA\gambar\2.jpg"/>
            <p:cNvPicPr>
              <a:picLocks noChangeAspect="1" noChangeArrowheads="1"/>
            </p:cNvPicPr>
            <p:nvPr userDrawn="1"/>
          </p:nvPicPr>
          <p:blipFill>
            <a:blip r:embed="rId6" cstate="print"/>
            <a:srcRect/>
            <a:stretch>
              <a:fillRect/>
            </a:stretch>
          </p:blipFill>
          <p:spPr bwMode="auto">
            <a:xfrm>
              <a:off x="4686800" y="4619132"/>
              <a:ext cx="1261872" cy="896112"/>
            </a:xfrm>
            <a:prstGeom prst="rect">
              <a:avLst/>
            </a:prstGeom>
            <a:noFill/>
            <a:effectLst>
              <a:outerShdw blurRad="50800" dist="38100" dir="2700000" algn="tl" rotWithShape="0">
                <a:prstClr val="black">
                  <a:alpha val="40000"/>
                </a:prstClr>
              </a:outerShdw>
            </a:effectLst>
          </p:spPr>
        </p:pic>
        <p:pic>
          <p:nvPicPr>
            <p:cNvPr id="34" name="Picture 1379" descr="DSCN0671"/>
            <p:cNvPicPr>
              <a:picLocks noChangeArrowheads="1"/>
            </p:cNvPicPr>
            <p:nvPr userDrawn="1"/>
          </p:nvPicPr>
          <p:blipFill>
            <a:blip r:embed="rId7" cstate="print"/>
            <a:srcRect l="26471" t="17392" r="2058"/>
            <a:stretch>
              <a:fillRect/>
            </a:stretch>
          </p:blipFill>
          <p:spPr bwMode="auto">
            <a:xfrm>
              <a:off x="6178271" y="4617132"/>
              <a:ext cx="1260475" cy="900113"/>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170752"/>
            <a:ext cx="1124566" cy="73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2687" y="2714620"/>
            <a:ext cx="6818313" cy="1071570"/>
          </a:xfrm>
        </p:spPr>
        <p:txBody>
          <a:bodyPr anchor="b">
            <a:normAutofit/>
          </a:bodyPr>
          <a:lstStyle>
            <a:lvl1pPr algn="ctr">
              <a:lnSpc>
                <a:spcPct val="100000"/>
              </a:lnSpc>
              <a:defRPr sz="3600" b="1" cap="none" spc="-150">
                <a:latin typeface="Cambria"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182687" y="6000768"/>
            <a:ext cx="6818313" cy="357190"/>
          </a:xfrm>
        </p:spPr>
        <p:txBody>
          <a:bodyPr anchor="t">
            <a:normAutofit/>
          </a:bodyPr>
          <a:lstStyle>
            <a:lvl1pPr marL="0" indent="0" algn="ctr">
              <a:buNone/>
              <a:defRPr sz="2000" b="0" i="0">
                <a:solidFill>
                  <a:schemeClr val="bg1">
                    <a:lumMod val="50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pPr>
              <a:defRPr/>
            </a:pPr>
            <a:fld id="{E8A6D193-853D-436F-941C-BDF458B43E08}" type="datetime1">
              <a:rPr lang="en-US" smtClean="0"/>
              <a:pPr>
                <a:defRPr/>
              </a:pPr>
              <a:t>9/27/2015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grpSp>
        <p:nvGrpSpPr>
          <p:cNvPr id="6" name="Group 16"/>
          <p:cNvGrpSpPr/>
          <p:nvPr/>
        </p:nvGrpSpPr>
        <p:grpSpPr>
          <a:xfrm>
            <a:off x="4660171" y="4675187"/>
            <a:ext cx="1310945" cy="1299492"/>
            <a:chOff x="4705732" y="4677336"/>
            <a:chExt cx="1310945" cy="1299492"/>
          </a:xfrm>
        </p:grpSpPr>
        <p:pic>
          <p:nvPicPr>
            <p:cNvPr id="18" name="Picture 2" descr="B:\#GILANG\#Logistik Nasional#\Gambar\Picture13.png"/>
            <p:cNvPicPr>
              <a:picLocks noChangeAspect="1" noChangeArrowheads="1"/>
            </p:cNvPicPr>
            <p:nvPr/>
          </p:nvPicPr>
          <p:blipFill>
            <a:blip r:embed="rId2" cstate="print"/>
            <a:srcRect/>
            <a:stretch>
              <a:fillRect/>
            </a:stretch>
          </p:blipFill>
          <p:spPr bwMode="auto">
            <a:xfrm>
              <a:off x="4731815" y="4680828"/>
              <a:ext cx="1284862" cy="1296000"/>
            </a:xfrm>
            <a:prstGeom prst="rect">
              <a:avLst/>
            </a:prstGeom>
            <a:noFill/>
          </p:spPr>
        </p:pic>
        <p:sp>
          <p:nvSpPr>
            <p:cNvPr id="19" name="Rectangle 18"/>
            <p:cNvSpPr/>
            <p:nvPr userDrawn="1"/>
          </p:nvSpPr>
          <p:spPr>
            <a:xfrm>
              <a:off x="4705732" y="4677336"/>
              <a:ext cx="1296000" cy="12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9"/>
          <p:cNvGrpSpPr/>
          <p:nvPr/>
        </p:nvGrpSpPr>
        <p:grpSpPr>
          <a:xfrm>
            <a:off x="214282" y="4675187"/>
            <a:ext cx="1304172" cy="1299492"/>
            <a:chOff x="285720" y="4677336"/>
            <a:chExt cx="1304172" cy="1299492"/>
          </a:xfrm>
        </p:grpSpPr>
        <p:pic>
          <p:nvPicPr>
            <p:cNvPr id="21" name="Picture 2" descr="D:\Papa\$ Materi Logistik &amp; SCM\Warehousing 12-08-2012\Warehouse Pictures\Emrack-offers-a-wide-range-of-racking-systems.jpg"/>
            <p:cNvPicPr>
              <a:picLocks noChangeAspect="1" noChangeArrowheads="1"/>
            </p:cNvPicPr>
            <p:nvPr/>
          </p:nvPicPr>
          <p:blipFill>
            <a:blip r:embed="rId3" cstate="print"/>
            <a:srcRect l="54396" t="20036" r="2783" b="15562"/>
            <a:stretch>
              <a:fillRect/>
            </a:stretch>
          </p:blipFill>
          <p:spPr bwMode="auto">
            <a:xfrm>
              <a:off x="285720" y="4680828"/>
              <a:ext cx="1296000" cy="1296000"/>
            </a:xfrm>
            <a:prstGeom prst="rect">
              <a:avLst/>
            </a:prstGeom>
            <a:noFill/>
          </p:spPr>
        </p:pic>
        <p:sp>
          <p:nvSpPr>
            <p:cNvPr id="22" name="Rectangle 21"/>
            <p:cNvSpPr/>
            <p:nvPr userDrawn="1"/>
          </p:nvSpPr>
          <p:spPr>
            <a:xfrm>
              <a:off x="293892" y="4677336"/>
              <a:ext cx="1296000" cy="12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p:cNvGrpSpPr/>
          <p:nvPr/>
        </p:nvGrpSpPr>
        <p:grpSpPr>
          <a:xfrm>
            <a:off x="1695010" y="4658242"/>
            <a:ext cx="1306905" cy="1333382"/>
            <a:chOff x="1775802" y="4623380"/>
            <a:chExt cx="1306905" cy="1333382"/>
          </a:xfrm>
        </p:grpSpPr>
        <p:pic>
          <p:nvPicPr>
            <p:cNvPr id="24" name="Picture 2" descr="B:\#GILANG\#Pasar Tradisional#\Foto Pasar\2784910606_e772141e85.jpg"/>
            <p:cNvPicPr>
              <a:picLocks noChangeAspect="1" noChangeArrowheads="1"/>
            </p:cNvPicPr>
            <p:nvPr/>
          </p:nvPicPr>
          <p:blipFill>
            <a:blip r:embed="rId4" cstate="print"/>
            <a:srcRect l="-11" t="-625" r="50053" b="49567"/>
            <a:stretch>
              <a:fillRect/>
            </a:stretch>
          </p:blipFill>
          <p:spPr bwMode="auto">
            <a:xfrm>
              <a:off x="1778011" y="4623380"/>
              <a:ext cx="1304696" cy="1333382"/>
            </a:xfrm>
            <a:prstGeom prst="rect">
              <a:avLst/>
            </a:prstGeom>
            <a:noFill/>
          </p:spPr>
        </p:pic>
        <p:sp>
          <p:nvSpPr>
            <p:cNvPr id="25" name="Rectangle 24"/>
            <p:cNvSpPr/>
            <p:nvPr userDrawn="1"/>
          </p:nvSpPr>
          <p:spPr>
            <a:xfrm>
              <a:off x="1775802" y="4643446"/>
              <a:ext cx="1296000" cy="12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5"/>
          <p:cNvGrpSpPr/>
          <p:nvPr/>
        </p:nvGrpSpPr>
        <p:grpSpPr>
          <a:xfrm>
            <a:off x="3178471" y="4674107"/>
            <a:ext cx="1305144" cy="1301652"/>
            <a:chOff x="3257712" y="4699116"/>
            <a:chExt cx="1305144" cy="1301652"/>
          </a:xfrm>
        </p:grpSpPr>
        <p:pic>
          <p:nvPicPr>
            <p:cNvPr id="27" name="Picture 4" descr="D:\Papa\$ Materi Logistik &amp; SCM\Warehousing 12-08-2012\Warehouse Pictures\Warehouse-Material-Handling-and-Buffer-Systems.JPG"/>
            <p:cNvPicPr>
              <a:picLocks noChangeAspect="1" noChangeArrowheads="1"/>
            </p:cNvPicPr>
            <p:nvPr/>
          </p:nvPicPr>
          <p:blipFill>
            <a:blip r:embed="rId5" cstate="print"/>
            <a:srcRect l="18494" t="27950" r="32281" b="5901"/>
            <a:stretch>
              <a:fillRect/>
            </a:stretch>
          </p:blipFill>
          <p:spPr bwMode="auto">
            <a:xfrm>
              <a:off x="3276972" y="4699116"/>
              <a:ext cx="1285884" cy="1296000"/>
            </a:xfrm>
            <a:prstGeom prst="rect">
              <a:avLst/>
            </a:prstGeom>
            <a:noFill/>
          </p:spPr>
        </p:pic>
        <p:sp>
          <p:nvSpPr>
            <p:cNvPr id="28" name="Rectangle 27"/>
            <p:cNvSpPr/>
            <p:nvPr userDrawn="1"/>
          </p:nvSpPr>
          <p:spPr>
            <a:xfrm>
              <a:off x="3257712" y="4704768"/>
              <a:ext cx="1296000" cy="12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8"/>
          <p:cNvGrpSpPr/>
          <p:nvPr/>
        </p:nvGrpSpPr>
        <p:grpSpPr>
          <a:xfrm>
            <a:off x="6147672" y="4673621"/>
            <a:ext cx="1302000" cy="1302624"/>
            <a:chOff x="6133520" y="4708260"/>
            <a:chExt cx="1302000" cy="1302624"/>
          </a:xfrm>
        </p:grpSpPr>
        <p:pic>
          <p:nvPicPr>
            <p:cNvPr id="30" name="Picture 2" descr="B:\#GILANG\#Pasar Tradisional#\Foto Pasar\2784910606_e772141e85.jpg"/>
            <p:cNvPicPr>
              <a:picLocks noChangeAspect="1" noChangeArrowheads="1"/>
            </p:cNvPicPr>
            <p:nvPr/>
          </p:nvPicPr>
          <p:blipFill>
            <a:blip r:embed="rId4" cstate="print"/>
            <a:srcRect l="49639" t="49713" r="132" b="310"/>
            <a:stretch>
              <a:fillRect/>
            </a:stretch>
          </p:blipFill>
          <p:spPr bwMode="auto">
            <a:xfrm>
              <a:off x="6139520" y="4708260"/>
              <a:ext cx="1296000" cy="1296000"/>
            </a:xfrm>
            <a:prstGeom prst="rect">
              <a:avLst/>
            </a:prstGeom>
            <a:noFill/>
          </p:spPr>
        </p:pic>
        <p:sp>
          <p:nvSpPr>
            <p:cNvPr id="31" name="Rectangle 30"/>
            <p:cNvSpPr/>
            <p:nvPr userDrawn="1"/>
          </p:nvSpPr>
          <p:spPr>
            <a:xfrm>
              <a:off x="6133520" y="4714884"/>
              <a:ext cx="1296000" cy="12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1"/>
          <p:cNvGrpSpPr/>
          <p:nvPr/>
        </p:nvGrpSpPr>
        <p:grpSpPr>
          <a:xfrm>
            <a:off x="7626226" y="4674190"/>
            <a:ext cx="1303492" cy="1301486"/>
            <a:chOff x="7564904" y="4725000"/>
            <a:chExt cx="1303492" cy="1301486"/>
          </a:xfrm>
        </p:grpSpPr>
        <p:pic>
          <p:nvPicPr>
            <p:cNvPr id="33" name="Picture 3" descr="D:\Papa\$ Materi Logistik &amp; SCM\Warehousing 12-08-2012\Warehouse Pictures\page-warehouse.jpg"/>
            <p:cNvPicPr>
              <a:picLocks noChangeAspect="1" noChangeArrowheads="1"/>
            </p:cNvPicPr>
            <p:nvPr/>
          </p:nvPicPr>
          <p:blipFill>
            <a:blip r:embed="rId6" cstate="print"/>
            <a:srcRect l="12718" r="6623"/>
            <a:stretch>
              <a:fillRect/>
            </a:stretch>
          </p:blipFill>
          <p:spPr bwMode="auto">
            <a:xfrm>
              <a:off x="7564904" y="4730486"/>
              <a:ext cx="1293376" cy="1296000"/>
            </a:xfrm>
            <a:prstGeom prst="rect">
              <a:avLst/>
            </a:prstGeom>
            <a:noFill/>
          </p:spPr>
        </p:pic>
        <p:sp>
          <p:nvSpPr>
            <p:cNvPr id="34" name="Rectangle 33"/>
            <p:cNvSpPr/>
            <p:nvPr userDrawn="1"/>
          </p:nvSpPr>
          <p:spPr>
            <a:xfrm>
              <a:off x="7572396" y="4725000"/>
              <a:ext cx="1296000" cy="12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170752"/>
            <a:ext cx="1124566" cy="73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389464" cy="692696"/>
          </a:xfrm>
        </p:spPr>
        <p:txBody>
          <a:bodyPr anchor="ctr" anchorCtr="0">
            <a:normAutofit/>
          </a:bodyPr>
          <a:lstStyle>
            <a:lvl1pPr>
              <a:lnSpc>
                <a:spcPct val="80000"/>
              </a:lnSpc>
              <a:defRPr sz="2800" spc="-150">
                <a:solidFill>
                  <a:schemeClr val="tx1"/>
                </a:solidFill>
                <a:effectLst>
                  <a:outerShdw blurRad="38100" dist="38100" dir="2700000" algn="tl">
                    <a:srgbClr val="000000">
                      <a:alpha val="43137"/>
                    </a:srgbClr>
                  </a:outerShdw>
                </a:effectLst>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611560" y="908720"/>
            <a:ext cx="7920880" cy="5415880"/>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416675"/>
            <a:ext cx="2133600" cy="365125"/>
          </a:xfrm>
        </p:spPr>
        <p:txBody>
          <a:bodyPr/>
          <a:lstStyle/>
          <a:p>
            <a:pPr>
              <a:defRPr/>
            </a:pPr>
            <a:fld id="{97B28852-FF1F-4597-8846-475B89FD4207}" type="datetime1">
              <a:rPr lang="en-US" smtClean="0"/>
              <a:pPr>
                <a:defRPr/>
              </a:pPr>
              <a:t>9/27/2015</a:t>
            </a:fld>
            <a:endParaRPr lang="en-US"/>
          </a:p>
        </p:txBody>
      </p:sp>
      <p:sp>
        <p:nvSpPr>
          <p:cNvPr id="5" name="Footer Placeholder 4"/>
          <p:cNvSpPr>
            <a:spLocks noGrp="1"/>
          </p:cNvSpPr>
          <p:nvPr>
            <p:ph type="ftr" sz="quarter" idx="11"/>
          </p:nvPr>
        </p:nvSpPr>
        <p:spPr>
          <a:xfrm>
            <a:off x="3200400" y="6416675"/>
            <a:ext cx="2895600" cy="365125"/>
          </a:xfrm>
        </p:spPr>
        <p:txBody>
          <a:bodyPr/>
          <a:lstStyle/>
          <a:p>
            <a:pPr>
              <a:defRPr/>
            </a:pPr>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389464" cy="524576"/>
          </a:xfrm>
        </p:spPr>
        <p:txBody>
          <a:bodyPr anchor="ctr" anchorCtr="0">
            <a:normAutofit/>
          </a:bodyPr>
          <a:lstStyle>
            <a:lvl1pPr>
              <a:lnSpc>
                <a:spcPct val="80000"/>
              </a:lnSpc>
              <a:defRPr sz="2800" spc="-150">
                <a:solidFill>
                  <a:schemeClr val="tx1"/>
                </a:solidFill>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611560" y="1071546"/>
            <a:ext cx="7920880" cy="52530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416675"/>
            <a:ext cx="2133600" cy="365125"/>
          </a:xfrm>
        </p:spPr>
        <p:txBody>
          <a:bodyPr/>
          <a:lstStyle/>
          <a:p>
            <a:pPr>
              <a:defRPr/>
            </a:pPr>
            <a:fld id="{97B28852-FF1F-4597-8846-475B89FD4207}" type="datetime1">
              <a:rPr lang="en-US" smtClean="0"/>
              <a:pPr>
                <a:defRPr/>
              </a:pPr>
              <a:t>9/27/2015</a:t>
            </a:fld>
            <a:endParaRPr lang="en-US"/>
          </a:p>
        </p:txBody>
      </p:sp>
      <p:sp>
        <p:nvSpPr>
          <p:cNvPr id="5" name="Footer Placeholder 4"/>
          <p:cNvSpPr>
            <a:spLocks noGrp="1"/>
          </p:cNvSpPr>
          <p:nvPr>
            <p:ph type="ftr" sz="quarter" idx="11"/>
          </p:nvPr>
        </p:nvSpPr>
        <p:spPr>
          <a:xfrm>
            <a:off x="3200400" y="6416675"/>
            <a:ext cx="2895600" cy="365125"/>
          </a:xfrm>
        </p:spPr>
        <p:txBody>
          <a:bodyPr/>
          <a:lstStyle/>
          <a:p>
            <a:pPr>
              <a:defRPr/>
            </a:pPr>
            <a:endParaRPr lang="en-US"/>
          </a:p>
        </p:txBody>
      </p:sp>
      <p:sp>
        <p:nvSpPr>
          <p:cNvPr id="9" name="Subtitle 2"/>
          <p:cNvSpPr>
            <a:spLocks noGrp="1"/>
          </p:cNvSpPr>
          <p:nvPr>
            <p:ph type="subTitle" idx="12"/>
          </p:nvPr>
        </p:nvSpPr>
        <p:spPr>
          <a:xfrm>
            <a:off x="611560" y="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7389464" cy="524576"/>
          </a:xfrm>
        </p:spPr>
        <p:txBody>
          <a:bodyPr anchor="ctr" anchorCtr="0">
            <a:normAutofit/>
          </a:bodyPr>
          <a:lstStyle>
            <a:lvl1pPr>
              <a:lnSpc>
                <a:spcPct val="80000"/>
              </a:lnSpc>
              <a:defRPr sz="2800" spc="-150">
                <a:solidFill>
                  <a:schemeClr val="tx1"/>
                </a:solidFill>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611560" y="1071546"/>
            <a:ext cx="7920880" cy="52530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416675"/>
            <a:ext cx="2133600" cy="365125"/>
          </a:xfrm>
        </p:spPr>
        <p:txBody>
          <a:bodyPr/>
          <a:lstStyle/>
          <a:p>
            <a:pPr>
              <a:defRPr/>
            </a:pPr>
            <a:fld id="{97B28852-FF1F-4597-8846-475B89FD4207}" type="datetime1">
              <a:rPr lang="en-US" smtClean="0"/>
              <a:pPr>
                <a:defRPr/>
              </a:pPr>
              <a:t>9/27/2015</a:t>
            </a:fld>
            <a:endParaRPr lang="en-US"/>
          </a:p>
        </p:txBody>
      </p:sp>
      <p:sp>
        <p:nvSpPr>
          <p:cNvPr id="5" name="Footer Placeholder 4"/>
          <p:cNvSpPr>
            <a:spLocks noGrp="1"/>
          </p:cNvSpPr>
          <p:nvPr>
            <p:ph type="ftr" sz="quarter" idx="11"/>
          </p:nvPr>
        </p:nvSpPr>
        <p:spPr>
          <a:xfrm>
            <a:off x="3200400" y="6416675"/>
            <a:ext cx="2895600" cy="365125"/>
          </a:xfrm>
        </p:spPr>
        <p:txBody>
          <a:bodyPr/>
          <a:lstStyle/>
          <a:p>
            <a:pPr>
              <a:defRPr/>
            </a:pPr>
            <a:endParaRPr lang="en-US"/>
          </a:p>
        </p:txBody>
      </p:sp>
      <p:sp>
        <p:nvSpPr>
          <p:cNvPr id="9" name="Subtitle 2"/>
          <p:cNvSpPr>
            <a:spLocks noGrp="1"/>
          </p:cNvSpPr>
          <p:nvPr>
            <p:ph type="subTitle" idx="12"/>
          </p:nvPr>
        </p:nvSpPr>
        <p:spPr>
          <a:xfrm>
            <a:off x="611560" y="54868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7068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Title 1"/>
          <p:cNvSpPr>
            <a:spLocks noGrp="1"/>
          </p:cNvSpPr>
          <p:nvPr>
            <p:ph type="title"/>
          </p:nvPr>
        </p:nvSpPr>
        <p:spPr>
          <a:xfrm>
            <a:off x="611560" y="404664"/>
            <a:ext cx="7389464" cy="452568"/>
          </a:xfrm>
        </p:spPr>
        <p:txBody>
          <a:bodyPr anchor="ctr" anchorCtr="0">
            <a:normAutofit/>
          </a:bodyPr>
          <a:lstStyle>
            <a:lvl1pPr>
              <a:lnSpc>
                <a:spcPct val="80000"/>
              </a:lnSpc>
              <a:defRPr sz="3200" spc="-150">
                <a:solidFill>
                  <a:schemeClr val="tx1"/>
                </a:solidFill>
                <a:latin typeface="Cambria" pitchFamily="18" charset="0"/>
              </a:defRPr>
            </a:lvl1pPr>
          </a:lstStyle>
          <a:p>
            <a:r>
              <a:rPr lang="en-US" smtClean="0"/>
              <a:t>Click to edit Master title style</a:t>
            </a:r>
            <a:endParaRPr lang="en-US"/>
          </a:p>
        </p:txBody>
      </p:sp>
      <p:sp>
        <p:nvSpPr>
          <p:cNvPr id="7" name="Subtitle 2"/>
          <p:cNvSpPr>
            <a:spLocks noGrp="1"/>
          </p:cNvSpPr>
          <p:nvPr>
            <p:ph type="subTitle" idx="12"/>
          </p:nvPr>
        </p:nvSpPr>
        <p:spPr>
          <a:xfrm>
            <a:off x="611560" y="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9" name="Title 1"/>
          <p:cNvSpPr>
            <a:spLocks noGrp="1"/>
          </p:cNvSpPr>
          <p:nvPr>
            <p:ph type="title"/>
          </p:nvPr>
        </p:nvSpPr>
        <p:spPr>
          <a:xfrm>
            <a:off x="611560" y="44624"/>
            <a:ext cx="7389464" cy="524576"/>
          </a:xfrm>
        </p:spPr>
        <p:txBody>
          <a:bodyPr anchor="ctr" anchorCtr="0">
            <a:normAutofit/>
          </a:bodyPr>
          <a:lstStyle>
            <a:lvl1pPr>
              <a:lnSpc>
                <a:spcPct val="80000"/>
              </a:lnSpc>
              <a:defRPr sz="2800" spc="-150">
                <a:solidFill>
                  <a:schemeClr val="tx1"/>
                </a:solidFill>
                <a:latin typeface="Cambria" pitchFamily="18" charset="0"/>
              </a:defRPr>
            </a:lvl1pPr>
          </a:lstStyle>
          <a:p>
            <a:r>
              <a:rPr lang="en-US" smtClean="0"/>
              <a:t>Click to edit Master title style</a:t>
            </a:r>
            <a:endParaRPr lang="en-US"/>
          </a:p>
        </p:txBody>
      </p:sp>
      <p:sp>
        <p:nvSpPr>
          <p:cNvPr id="10" name="Subtitle 2"/>
          <p:cNvSpPr>
            <a:spLocks noGrp="1"/>
          </p:cNvSpPr>
          <p:nvPr>
            <p:ph type="subTitle" idx="12"/>
          </p:nvPr>
        </p:nvSpPr>
        <p:spPr>
          <a:xfrm>
            <a:off x="611560" y="548680"/>
            <a:ext cx="7416824" cy="404664"/>
          </a:xfrm>
        </p:spPr>
        <p:txBody>
          <a:bodyPr anchor="ctr" anchorCtr="0">
            <a:norm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9860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B28852-FF1F-4597-8846-475B89FD4207}" type="datetime1">
              <a:rPr lang="en-US" smtClean="0"/>
              <a:pPr>
                <a:defRPr/>
              </a:pPr>
              <a:t>9/27/2015</a:t>
            </a:fld>
            <a:endParaRPr lang="en-US"/>
          </a:p>
        </p:txBody>
      </p:sp>
      <p:sp>
        <p:nvSpPr>
          <p:cNvPr id="3" name="Footer Placeholder 2"/>
          <p:cNvSpPr>
            <a:spLocks noGrp="1"/>
          </p:cNvSpPr>
          <p:nvPr>
            <p:ph type="ftr" sz="quarter" idx="11"/>
          </p:nvPr>
        </p:nvSpPr>
        <p:spPr/>
        <p:txBody>
          <a:bodyPr/>
          <a:lstStyle/>
          <a:p>
            <a:pPr>
              <a:defRPr/>
            </a:pPr>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6" y="116632"/>
            <a:ext cx="871778" cy="5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d"/>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p:nvSpPr>
        <p:spPr>
          <a:xfrm flipV="1">
            <a:off x="-12526" y="6763016"/>
            <a:ext cx="9144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Placeholder 1"/>
          <p:cNvSpPr>
            <a:spLocks noGrp="1"/>
          </p:cNvSpPr>
          <p:nvPr>
            <p:ph type="title"/>
          </p:nvPr>
        </p:nvSpPr>
        <p:spPr>
          <a:xfrm>
            <a:off x="762000" y="1295400"/>
            <a:ext cx="7924800" cy="685800"/>
          </a:xfrm>
          <a:prstGeom prst="rect">
            <a:avLst/>
          </a:prstGeom>
        </p:spPr>
        <p:txBody>
          <a:bodyPr vert="horz" lIns="91440" tIns="45720" rIns="91440" bIns="45720"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762000" y="2133599"/>
            <a:ext cx="7924800" cy="4038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6356351"/>
            <a:ext cx="2133600" cy="365125"/>
          </a:xfrm>
          <a:prstGeom prst="rect">
            <a:avLst/>
          </a:prstGeom>
        </p:spPr>
        <p:txBody>
          <a:bodyPr vert="horz" lIns="91440" tIns="45720" rIns="91440" bIns="45720" rtlCol="0" anchor="ctr"/>
          <a:lstStyle>
            <a:lvl1pPr algn="l">
              <a:defRPr sz="1200" i="0">
                <a:solidFill>
                  <a:schemeClr val="bg1"/>
                </a:solidFill>
                <a:latin typeface="Calibri" pitchFamily="34" charset="0"/>
              </a:defRPr>
            </a:lvl1pPr>
          </a:lstStyle>
          <a:p>
            <a:pPr>
              <a:defRPr/>
            </a:pPr>
            <a:fld id="{97B28852-FF1F-4597-8846-475B89FD4207}" type="datetime1">
              <a:rPr lang="en-US" smtClean="0"/>
              <a:pPr>
                <a:defRPr/>
              </a:pPr>
              <a:t>9/27/2015</a:t>
            </a:fld>
            <a:endParaRPr lang="en-US"/>
          </a:p>
        </p:txBody>
      </p:sp>
      <p:sp>
        <p:nvSpPr>
          <p:cNvPr id="5" name="Footer Placeholder 4"/>
          <p:cNvSpPr>
            <a:spLocks noGrp="1"/>
          </p:cNvSpPr>
          <p:nvPr>
            <p:ph type="ftr" sz="quarter" idx="3"/>
          </p:nvPr>
        </p:nvSpPr>
        <p:spPr>
          <a:xfrm>
            <a:off x="3200400" y="6356351"/>
            <a:ext cx="2895600" cy="365125"/>
          </a:xfrm>
          <a:prstGeom prst="rect">
            <a:avLst/>
          </a:prstGeom>
        </p:spPr>
        <p:txBody>
          <a:bodyPr vert="horz" lIns="91440" tIns="45720" rIns="91440" bIns="45720" rtlCol="0" anchor="ctr"/>
          <a:lstStyle>
            <a:lvl1pPr algn="ctr">
              <a:defRPr sz="1200" i="0">
                <a:solidFill>
                  <a:schemeClr val="bg1"/>
                </a:solidFill>
                <a:latin typeface="Calibri" pitchFamily="34" charset="0"/>
              </a:defRPr>
            </a:lvl1pPr>
          </a:lstStyle>
          <a:p>
            <a:pPr>
              <a:defRPr/>
            </a:pPr>
            <a:endParaRPr lang="en-US"/>
          </a:p>
        </p:txBody>
      </p:sp>
      <p:sp>
        <p:nvSpPr>
          <p:cNvPr id="11" name="Rectangle 10"/>
          <p:cNvSpPr/>
          <p:nvPr/>
        </p:nvSpPr>
        <p:spPr>
          <a:xfrm>
            <a:off x="0" y="0"/>
            <a:ext cx="432000" cy="5760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lide Number Placeholder 5"/>
          <p:cNvSpPr txBox="1">
            <a:spLocks/>
          </p:cNvSpPr>
          <p:nvPr/>
        </p:nvSpPr>
        <p:spPr>
          <a:xfrm>
            <a:off x="8602934" y="6515966"/>
            <a:ext cx="540000" cy="357190"/>
          </a:xfrm>
          <a:prstGeom prst="rect">
            <a:avLst/>
          </a:prstGeom>
          <a:solidFill>
            <a:schemeClr val="bg1">
              <a:lumMod val="85000"/>
            </a:schemeClr>
          </a:solidFill>
        </p:spPr>
        <p:txBody>
          <a:bodyPr anchor="ctr" anchorCtr="0"/>
          <a:lstStyle>
            <a:lvl1pPr algn="ctr">
              <a:defRPr b="1">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A6EF32E-6C15-43C5-BBD3-8D564D231F8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Lst>
  <p:transition>
    <p:dissolve/>
  </p:transition>
  <p:hf hdr="0" ftr="0" dt="0"/>
  <p:txStyles>
    <p:titleStyle>
      <a:lvl1pPr algn="l" defTabSz="914400" rtl="0" eaLnBrk="1" latinLnBrk="0" hangingPunct="1">
        <a:lnSpc>
          <a:spcPct val="80000"/>
        </a:lnSpc>
        <a:spcBef>
          <a:spcPct val="0"/>
        </a:spcBef>
        <a:buNone/>
        <a:defRPr lang="en-US" sz="3200" b="1" kern="1200" spc="-150">
          <a:solidFill>
            <a:schemeClr val="tx1"/>
          </a:solidFill>
          <a:effectLst>
            <a:outerShdw blurRad="38100" dist="38100" dir="2700000" algn="tl">
              <a:srgbClr val="000000">
                <a:alpha val="43137"/>
              </a:srgbClr>
            </a:outerShdw>
          </a:effectLst>
          <a:latin typeface="Cambria" pitchFamily="18" charset="0"/>
          <a:ea typeface="+mj-ea"/>
          <a:cs typeface="+mj-cs"/>
        </a:defRPr>
      </a:lvl1pPr>
    </p:titleStyle>
    <p:bodyStyle>
      <a:lvl1pPr marL="177800" indent="-1778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Cambria" pitchFamily="18" charset="0"/>
        </a:defRPr>
      </a:lvl1pPr>
      <a:lvl2pPr marL="527050" indent="-285750" algn="l" defTabSz="914400" rtl="0" eaLnBrk="1" latinLnBrk="0" hangingPunct="1">
        <a:spcBef>
          <a:spcPct val="20000"/>
        </a:spcBef>
        <a:buFont typeface="Arial" pitchFamily="34" charset="0"/>
        <a:buChar char="–"/>
        <a:defRPr sz="1800" kern="1200">
          <a:solidFill>
            <a:schemeClr val="tx1"/>
          </a:solidFill>
          <a:latin typeface="Cambria" pitchFamily="18" charset="0"/>
          <a:ea typeface="+mn-ea"/>
          <a:cs typeface="Cambria" pitchFamily="18" charset="0"/>
        </a:defRPr>
      </a:lvl2pPr>
      <a:lvl3pPr marL="812800" indent="-228600" algn="l" defTabSz="914400" rtl="0" eaLnBrk="1" latinLnBrk="0" hangingPunct="1">
        <a:spcBef>
          <a:spcPct val="20000"/>
        </a:spcBef>
        <a:buFont typeface="Arial" pitchFamily="34" charset="0"/>
        <a:buChar char="•"/>
        <a:defRPr sz="1600" kern="1200">
          <a:solidFill>
            <a:schemeClr val="tx1"/>
          </a:solidFill>
          <a:latin typeface="Cambria" pitchFamily="18" charset="0"/>
          <a:ea typeface="+mn-ea"/>
          <a:cs typeface="Cambria" pitchFamily="18" charset="0"/>
        </a:defRPr>
      </a:lvl3pPr>
      <a:lvl4pPr marL="1168400" indent="-228600" algn="l" defTabSz="914400" rtl="0" eaLnBrk="1" latinLnBrk="0" hangingPunct="1">
        <a:spcBef>
          <a:spcPct val="20000"/>
        </a:spcBef>
        <a:buFont typeface="Arial" pitchFamily="34" charset="0"/>
        <a:buChar char="–"/>
        <a:defRPr sz="1400" kern="1200">
          <a:solidFill>
            <a:schemeClr val="tx1"/>
          </a:solidFill>
          <a:latin typeface="Cambria" pitchFamily="18" charset="0"/>
          <a:ea typeface="+mn-ea"/>
          <a:cs typeface="Cambria" pitchFamily="18" charset="0"/>
        </a:defRPr>
      </a:lvl4pPr>
      <a:lvl5pPr marL="1524000" indent="-228600" algn="l" defTabSz="914400" rtl="0" eaLnBrk="1" latinLnBrk="0" hangingPunct="1">
        <a:spcBef>
          <a:spcPct val="20000"/>
        </a:spcBef>
        <a:buFont typeface="Arial" pitchFamily="34" charset="0"/>
        <a:buChar char="»"/>
        <a:defRPr sz="1400" kern="1200">
          <a:solidFill>
            <a:schemeClr val="tx1"/>
          </a:solidFill>
          <a:latin typeface="Cambria" pitchFamily="18" charset="0"/>
          <a:ea typeface="+mn-ea"/>
          <a:cs typeface="Cambria"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smtClean="0"/>
              <a:t>MANAJEMEN PERSEDIAAN</a:t>
            </a:r>
            <a:endParaRPr lang="en-US"/>
          </a:p>
        </p:txBody>
      </p:sp>
      <p:sp>
        <p:nvSpPr>
          <p:cNvPr id="6" name="Subtitle 5"/>
          <p:cNvSpPr>
            <a:spLocks noGrp="1"/>
          </p:cNvSpPr>
          <p:nvPr>
            <p:ph type="subTitle" idx="1"/>
          </p:nvPr>
        </p:nvSpPr>
        <p:spPr/>
        <p:txBody>
          <a:bodyPr>
            <a:normAutofit lnSpcReduction="10000"/>
          </a:bodyPr>
          <a:lstStyle/>
          <a:p>
            <a:r>
              <a:rPr lang="en-US" dirty="0" err="1" smtClean="0"/>
              <a:t>Setijadi</a:t>
            </a:r>
            <a:endParaRPr lang="en-US" dirty="0" smtClean="0"/>
          </a:p>
          <a:p>
            <a:r>
              <a:rPr lang="en-US" dirty="0" smtClean="0"/>
              <a:t>setijadi@SupplyChainIndonesia.com</a:t>
            </a:r>
            <a:endParaRPr lang="id-ID" dirty="0"/>
          </a:p>
        </p:txBody>
      </p:sp>
      <p:sp>
        <p:nvSpPr>
          <p:cNvPr id="5" name="Folded Corner 4"/>
          <p:cNvSpPr/>
          <p:nvPr/>
        </p:nvSpPr>
        <p:spPr>
          <a:xfrm>
            <a:off x="251520" y="268415"/>
            <a:ext cx="576064" cy="648072"/>
          </a:xfrm>
          <a:prstGeom prst="foldedCorner">
            <a:avLst>
              <a:gd name="adj" fmla="val 29739"/>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i="0" dirty="0" smtClean="0">
                <a:latin typeface="+mj-lt"/>
              </a:rPr>
              <a:t>3</a:t>
            </a:r>
            <a:endParaRPr lang="id-ID" sz="3600" b="1" i="0" dirty="0">
              <a:latin typeface="+mj-lt"/>
            </a:endParaRPr>
          </a:p>
        </p:txBody>
      </p:sp>
      <p:sp>
        <p:nvSpPr>
          <p:cNvPr id="7" name="Subtitle 5"/>
          <p:cNvSpPr txBox="1">
            <a:spLocks/>
          </p:cNvSpPr>
          <p:nvPr/>
        </p:nvSpPr>
        <p:spPr>
          <a:xfrm>
            <a:off x="1252024" y="6388200"/>
            <a:ext cx="6400800" cy="360040"/>
          </a:xfrm>
          <a:prstGeom prst="rect">
            <a:avLst/>
          </a:prstGeom>
        </p:spPr>
        <p:txBody>
          <a:bodyPr vert="horz" lIns="91440" tIns="45720" rIns="91440" bIns="45720" rtlCol="0" anchor="ctr" anchorCtr="0">
            <a:normAutofit fontScale="92500" lnSpcReduction="10000"/>
          </a:bodyPr>
          <a:lstStyle>
            <a:lvl1pPr marL="0" indent="0" algn="ctr" defTabSz="914400" rtl="0" eaLnBrk="1" latinLnBrk="0" hangingPunct="1">
              <a:spcBef>
                <a:spcPct val="20000"/>
              </a:spcBef>
              <a:buFont typeface="Arial" pitchFamily="34" charset="0"/>
              <a:buNone/>
              <a:defRPr sz="2000" kern="1200">
                <a:solidFill>
                  <a:schemeClr val="tx1"/>
                </a:solidFill>
                <a:latin typeface="Cambria" pitchFamily="18" charset="0"/>
                <a:ea typeface="+mn-ea"/>
                <a:cs typeface="Cambria" pitchFamily="18"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Cambria" pitchFamily="18" charset="0"/>
                <a:ea typeface="+mn-ea"/>
                <a:cs typeface="Cambria" pitchFamily="18"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Cambria" pitchFamily="18" charset="0"/>
                <a:ea typeface="+mn-ea"/>
                <a:cs typeface="Cambria" pitchFamily="18" charset="0"/>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Cambria" pitchFamily="18" charset="0"/>
                <a:ea typeface="+mn-ea"/>
                <a:cs typeface="Cambria" pitchFamily="18"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Cambria" pitchFamily="18" charset="0"/>
                <a:ea typeface="+mn-ea"/>
                <a:cs typeface="Cambria"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i="0" dirty="0" smtClean="0"/>
              <a:t>2015</a:t>
            </a:r>
            <a:endParaRPr lang="id-ID" i="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mtClean="0"/>
              <a:t>PENGHITUNGAN NILAI PERSEDIAAN </a:t>
            </a:r>
            <a:endParaRPr lang="id-ID" sz="2200" b="0"/>
          </a:p>
        </p:txBody>
      </p:sp>
      <p:sp>
        <p:nvSpPr>
          <p:cNvPr id="3" name="Content Placeholder 2"/>
          <p:cNvSpPr>
            <a:spLocks noGrp="1"/>
          </p:cNvSpPr>
          <p:nvPr>
            <p:ph idx="1"/>
          </p:nvPr>
        </p:nvSpPr>
        <p:spPr/>
        <p:txBody>
          <a:bodyPr>
            <a:normAutofit/>
          </a:bodyPr>
          <a:lstStyle/>
          <a:p>
            <a:r>
              <a:rPr lang="id-ID" smtClean="0"/>
              <a:t>Penghitungan persediaan (</a:t>
            </a:r>
            <a:r>
              <a:rPr lang="en-US" i="1" smtClean="0"/>
              <a:t>inventory counting</a:t>
            </a:r>
            <a:r>
              <a:rPr lang="id-ID" smtClean="0"/>
              <a:t>) adalah proses pemeriksaan dan penghitungan fisik persediaan yang tersimpan di gudang. </a:t>
            </a:r>
          </a:p>
          <a:p>
            <a:r>
              <a:rPr lang="id-ID" smtClean="0"/>
              <a:t>Pada proses ini, dilakukan validasi posisi persediaan yang ada di gudang dengan yang tercatat secara sistem. </a:t>
            </a:r>
          </a:p>
          <a:p>
            <a:r>
              <a:rPr lang="id-ID" smtClean="0"/>
              <a:t>Frekuensi penghitungan persediaan dilakukan sesuai dengan </a:t>
            </a:r>
            <a:r>
              <a:rPr lang="en-US" smtClean="0"/>
              <a:t>kebijakan perusahaan</a:t>
            </a:r>
            <a:endParaRPr lang="id-ID" smtClean="0"/>
          </a:p>
        </p:txBody>
      </p:sp>
    </p:spTree>
  </p:cSld>
  <p:clrMapOvr>
    <a:masterClrMapping/>
  </p:clrMapOvr>
  <p:transition spd="med">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mtClean="0"/>
              <a:t>PENENTUAN NILAI PERSEDIAAN</a:t>
            </a:r>
            <a:endParaRPr lang="id-ID"/>
          </a:p>
        </p:txBody>
      </p:sp>
      <p:sp>
        <p:nvSpPr>
          <p:cNvPr id="3" name="Content Placeholder 2"/>
          <p:cNvSpPr>
            <a:spLocks noGrp="1"/>
          </p:cNvSpPr>
          <p:nvPr>
            <p:ph idx="1"/>
          </p:nvPr>
        </p:nvSpPr>
        <p:spPr>
          <a:xfrm>
            <a:off x="611560" y="1071546"/>
            <a:ext cx="7920880" cy="5582472"/>
          </a:xfrm>
        </p:spPr>
        <p:txBody>
          <a:bodyPr>
            <a:normAutofit fontScale="85000" lnSpcReduction="10000"/>
          </a:bodyPr>
          <a:lstStyle/>
          <a:p>
            <a:r>
              <a:rPr lang="id-ID" smtClean="0"/>
              <a:t>Penentuan nilai persediaan (</a:t>
            </a:r>
            <a:r>
              <a:rPr lang="en-US" i="1" smtClean="0"/>
              <a:t>inventory costing</a:t>
            </a:r>
            <a:r>
              <a:rPr lang="id-ID" smtClean="0"/>
              <a:t>)</a:t>
            </a:r>
            <a:r>
              <a:rPr lang="en-US" smtClean="0"/>
              <a:t> adalah proses menghitung nilai </a:t>
            </a:r>
            <a:r>
              <a:rPr lang="id-ID" smtClean="0"/>
              <a:t>persediaan</a:t>
            </a:r>
            <a:r>
              <a:rPr lang="en-US" smtClean="0"/>
              <a:t> yang ada pada perusahaan </a:t>
            </a:r>
            <a:r>
              <a:rPr lang="id-ID" smtClean="0"/>
              <a:t>dengan </a:t>
            </a:r>
            <a:r>
              <a:rPr lang="en-US" smtClean="0"/>
              <a:t>menggunakan metode-metode seperti</a:t>
            </a:r>
            <a:r>
              <a:rPr lang="id-ID" smtClean="0"/>
              <a:t>:</a:t>
            </a:r>
            <a:r>
              <a:rPr lang="en-US" smtClean="0"/>
              <a:t> </a:t>
            </a:r>
            <a:endParaRPr lang="id-ID" smtClean="0"/>
          </a:p>
          <a:p>
            <a:pPr lvl="1"/>
            <a:r>
              <a:rPr lang="en-US" b="1" i="1" smtClean="0"/>
              <a:t>Standard Cost</a:t>
            </a:r>
            <a:endParaRPr lang="id-ID" b="1" i="1" smtClean="0"/>
          </a:p>
          <a:p>
            <a:pPr lvl="1">
              <a:buNone/>
            </a:pPr>
            <a:r>
              <a:rPr lang="id-ID" i="1" smtClean="0"/>
              <a:t>	</a:t>
            </a:r>
            <a:r>
              <a:rPr lang="id-ID" smtClean="0"/>
              <a:t> penghitungan nilai persediaan</a:t>
            </a:r>
            <a:r>
              <a:rPr lang="en-US" smtClean="0"/>
              <a:t> dilakukan berdasarkan </a:t>
            </a:r>
            <a:r>
              <a:rPr lang="id-ID" smtClean="0"/>
              <a:t>ketetapan dan acuan</a:t>
            </a:r>
            <a:r>
              <a:rPr lang="en-US" smtClean="0"/>
              <a:t> dari perusahaan</a:t>
            </a:r>
            <a:r>
              <a:rPr lang="id-ID" smtClean="0"/>
              <a:t>. </a:t>
            </a:r>
            <a:r>
              <a:rPr lang="en-US" smtClean="0"/>
              <a:t>Jika </a:t>
            </a:r>
            <a:r>
              <a:rPr lang="id-ID" smtClean="0"/>
              <a:t>terdapat</a:t>
            </a:r>
            <a:r>
              <a:rPr lang="en-US" smtClean="0"/>
              <a:t> selisih perhitungan dengan transaksi </a:t>
            </a:r>
            <a:r>
              <a:rPr lang="id-ID" smtClean="0"/>
              <a:t>yang terjadi, maka</a:t>
            </a:r>
            <a:r>
              <a:rPr lang="en-US" smtClean="0"/>
              <a:t> akan dilakukan penyesuaian nilai</a:t>
            </a:r>
            <a:r>
              <a:rPr lang="id-ID" smtClean="0"/>
              <a:t> (</a:t>
            </a:r>
            <a:r>
              <a:rPr lang="id-ID" i="1" smtClean="0"/>
              <a:t>adjustment</a:t>
            </a:r>
            <a:r>
              <a:rPr lang="en-US" smtClean="0"/>
              <a:t>).</a:t>
            </a:r>
            <a:endParaRPr lang="id-ID" smtClean="0"/>
          </a:p>
          <a:p>
            <a:pPr lvl="1"/>
            <a:r>
              <a:rPr lang="en-US" b="1" i="1" smtClean="0"/>
              <a:t>Moving Average</a:t>
            </a:r>
            <a:r>
              <a:rPr lang="en-US" b="1" smtClean="0"/>
              <a:t> </a:t>
            </a:r>
            <a:endParaRPr lang="id-ID" b="1" smtClean="0"/>
          </a:p>
          <a:p>
            <a:pPr lvl="1">
              <a:buNone/>
            </a:pPr>
            <a:r>
              <a:rPr lang="id-ID" smtClean="0"/>
              <a:t>	 penghitungan nilai persediaan</a:t>
            </a:r>
            <a:r>
              <a:rPr lang="en-US" smtClean="0"/>
              <a:t> dilakukan dari nilai rata-rata transaksi yang sedang berjalan. Nilai rata-rata transaksi yang dihitung dilakukan pada saat yang sama ketika ada </a:t>
            </a:r>
            <a:r>
              <a:rPr lang="id-ID" smtClean="0"/>
              <a:t>persediaan</a:t>
            </a:r>
            <a:r>
              <a:rPr lang="en-US" smtClean="0"/>
              <a:t> yang masuk maupun keluar.</a:t>
            </a:r>
            <a:endParaRPr lang="id-ID" smtClean="0"/>
          </a:p>
          <a:p>
            <a:pPr lvl="1"/>
            <a:r>
              <a:rPr lang="en-US" b="1" smtClean="0"/>
              <a:t>FIFO</a:t>
            </a:r>
            <a:r>
              <a:rPr lang="id-ID" b="1" smtClean="0"/>
              <a:t> (</a:t>
            </a:r>
            <a:r>
              <a:rPr lang="id-ID" b="1" i="1" smtClean="0"/>
              <a:t>first-in first-out</a:t>
            </a:r>
            <a:r>
              <a:rPr lang="id-ID" b="1" smtClean="0"/>
              <a:t>)</a:t>
            </a:r>
          </a:p>
          <a:p>
            <a:pPr lvl="1">
              <a:buNone/>
            </a:pPr>
            <a:r>
              <a:rPr lang="id-ID" smtClean="0"/>
              <a:t>	 penghitungan nilai persediaan</a:t>
            </a:r>
            <a:r>
              <a:rPr lang="en-US" smtClean="0"/>
              <a:t> dilakukan</a:t>
            </a:r>
            <a:r>
              <a:rPr lang="id-ID" smtClean="0"/>
              <a:t> dengan prinsip persediaan yang masuk lebih dahulu akan dikeluarkan lebih dahulu pula. Penghitungan dilakukan </a:t>
            </a:r>
            <a:r>
              <a:rPr lang="en-US" smtClean="0"/>
              <a:t>berdasarkan tanggal terjadinya transaksi.</a:t>
            </a:r>
            <a:endParaRPr lang="id-ID" smtClean="0"/>
          </a:p>
          <a:p>
            <a:pPr lvl="1"/>
            <a:r>
              <a:rPr lang="en-US" b="1" smtClean="0"/>
              <a:t>LI</a:t>
            </a:r>
            <a:r>
              <a:rPr lang="id-ID" b="1" smtClean="0"/>
              <a:t>F</a:t>
            </a:r>
            <a:r>
              <a:rPr lang="en-US" b="1" smtClean="0"/>
              <a:t>O</a:t>
            </a:r>
            <a:r>
              <a:rPr lang="id-ID" b="1" smtClean="0"/>
              <a:t> (</a:t>
            </a:r>
            <a:r>
              <a:rPr lang="id-ID" b="1" i="1" smtClean="0"/>
              <a:t>last-in last-out</a:t>
            </a:r>
            <a:r>
              <a:rPr lang="id-ID" b="1" smtClean="0"/>
              <a:t>)</a:t>
            </a:r>
          </a:p>
          <a:p>
            <a:pPr lvl="1">
              <a:buNone/>
            </a:pPr>
            <a:r>
              <a:rPr lang="id-ID" smtClean="0"/>
              <a:t>	 berkebalikan dari metode </a:t>
            </a:r>
            <a:r>
              <a:rPr lang="en-US" smtClean="0"/>
              <a:t>FIFO</a:t>
            </a:r>
            <a:r>
              <a:rPr lang="id-ID" smtClean="0"/>
              <a:t>. Pada metode LIFO, penghitungan nilai persediaan</a:t>
            </a:r>
            <a:r>
              <a:rPr lang="en-US" smtClean="0"/>
              <a:t> dilakukan</a:t>
            </a:r>
            <a:r>
              <a:rPr lang="id-ID" smtClean="0"/>
              <a:t> dengan prinsip persediaan yang masuk lebih dahulu akan dikeluarkan kemudian. Penghitungan dilakukan </a:t>
            </a:r>
            <a:r>
              <a:rPr lang="en-US" smtClean="0"/>
              <a:t>berdasarkan tanggal terjadinya transaksi.</a:t>
            </a:r>
            <a:endParaRPr lang="id-ID"/>
          </a:p>
        </p:txBody>
      </p:sp>
    </p:spTree>
  </p:cSld>
  <p:clrMapOvr>
    <a:masterClrMapping/>
  </p:clrMapOvr>
  <p:transition spd="med">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460199"/>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smtClean="0"/>
              <a:t>PENGERTIAN PERSEDIAAN </a:t>
            </a:r>
            <a:r>
              <a:rPr lang="id-ID" sz="2400" b="0" smtClean="0"/>
              <a:t>[1]</a:t>
            </a:r>
            <a:endParaRPr lang="id-ID" sz="2400" b="0"/>
          </a:p>
        </p:txBody>
      </p:sp>
      <p:sp>
        <p:nvSpPr>
          <p:cNvPr id="4" name="Content Placeholder 3"/>
          <p:cNvSpPr>
            <a:spLocks noGrp="1"/>
          </p:cNvSpPr>
          <p:nvPr>
            <p:ph idx="1"/>
          </p:nvPr>
        </p:nvSpPr>
        <p:spPr/>
        <p:txBody>
          <a:bodyPr/>
          <a:lstStyle/>
          <a:p>
            <a:pPr marL="0" indent="0">
              <a:buNone/>
            </a:pPr>
            <a:r>
              <a:rPr lang="en-US" smtClean="0"/>
              <a:t>Persediaan adalah stok atau item-item yang </a:t>
            </a:r>
            <a:r>
              <a:rPr lang="id-ID" smtClean="0"/>
              <a:t>disimpan oleh perusahaan yang </a:t>
            </a:r>
            <a:r>
              <a:rPr lang="en-US" smtClean="0"/>
              <a:t>digunakan untuk mendukung produksi (bahan baku dan barang setengah jadi), </a:t>
            </a:r>
            <a:r>
              <a:rPr lang="id-ID" smtClean="0"/>
              <a:t>sebagai hasil akhir produksi (barang jadi) sebelum dikirimkan ke pelanggan, untuk </a:t>
            </a:r>
            <a:r>
              <a:rPr lang="en-US" smtClean="0"/>
              <a:t>kegiatan-kegiatan (perawatan, perbaikan, dan </a:t>
            </a:r>
            <a:r>
              <a:rPr lang="id-ID" smtClean="0"/>
              <a:t>operasional</a:t>
            </a:r>
            <a:r>
              <a:rPr lang="en-US" smtClean="0"/>
              <a:t>), dan </a:t>
            </a:r>
            <a:r>
              <a:rPr lang="id-ID" smtClean="0"/>
              <a:t>untuk </a:t>
            </a:r>
            <a:r>
              <a:rPr lang="en-US" smtClean="0"/>
              <a:t>pelayanan pelanggan (barang jadi dan suku cadang)</a:t>
            </a:r>
            <a:endParaRPr lang="id-ID"/>
          </a:p>
        </p:txBody>
      </p:sp>
    </p:spTree>
  </p:cSld>
  <p:clrMapOvr>
    <a:masterClrMapping/>
  </p:clrMapOvr>
  <p:transition spd="med">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smtClean="0"/>
              <a:t>PENGERTIAN PERSEDIAAN </a:t>
            </a:r>
            <a:r>
              <a:rPr lang="id-ID" sz="2400" b="0" smtClean="0"/>
              <a:t>[2]</a:t>
            </a:r>
            <a:endParaRPr lang="id-ID"/>
          </a:p>
        </p:txBody>
      </p:sp>
      <p:sp>
        <p:nvSpPr>
          <p:cNvPr id="4" name="Content Placeholder 3"/>
          <p:cNvSpPr>
            <a:spLocks noGrp="1"/>
          </p:cNvSpPr>
          <p:nvPr>
            <p:ph idx="1"/>
          </p:nvPr>
        </p:nvSpPr>
        <p:spPr/>
        <p:txBody>
          <a:bodyPr/>
          <a:lstStyle/>
          <a:p>
            <a:r>
              <a:rPr lang="id-ID" smtClean="0"/>
              <a:t>Persediaan merupakan bagian utama dari modal kerja, sebab jumlahnya yang paling besar. </a:t>
            </a:r>
          </a:p>
          <a:p>
            <a:r>
              <a:rPr lang="id-ID" smtClean="0"/>
              <a:t>Persediaan diperlukan untuk dapat melakukan proses produksi dan penjualan secara lancar. </a:t>
            </a:r>
          </a:p>
          <a:p>
            <a:r>
              <a:rPr lang="id-ID" smtClean="0"/>
              <a:t>Persediaan bahan mentah dan barang dalam proses diperlukan untuk menjamin kelancaran proses produksi. </a:t>
            </a:r>
          </a:p>
          <a:p>
            <a:r>
              <a:rPr lang="id-ID" smtClean="0"/>
              <a:t>Perusahaan manufaktur mempertahankan persediaan, baik persediaan bahan baku maupun persediaan barang setengah jadi dalam jumlah tertentu selama masa produksi.</a:t>
            </a:r>
            <a:endParaRPr lang="id-ID"/>
          </a:p>
        </p:txBody>
      </p:sp>
      <p:sp>
        <p:nvSpPr>
          <p:cNvPr id="5" name="TextBox 4"/>
          <p:cNvSpPr txBox="1"/>
          <p:nvPr/>
        </p:nvSpPr>
        <p:spPr>
          <a:xfrm>
            <a:off x="566670" y="6413679"/>
            <a:ext cx="5087155" cy="246221"/>
          </a:xfrm>
          <a:prstGeom prst="rect">
            <a:avLst/>
          </a:prstGeom>
          <a:noFill/>
        </p:spPr>
        <p:txBody>
          <a:bodyPr vert="horz" wrap="square" rtlCol="0">
            <a:spAutoFit/>
          </a:bodyPr>
          <a:lstStyle/>
          <a:p>
            <a:r>
              <a:rPr lang="id-ID" sz="1000" i="0" smtClean="0">
                <a:latin typeface="Cambria" pitchFamily="18" charset="0"/>
              </a:rPr>
              <a:t>Sumber: http://www.slideshare.net/Lambok_siregar/8-manajemenpersediaan</a:t>
            </a:r>
            <a:endParaRPr lang="id-ID" sz="1000" b="0" i="0" smtClean="0">
              <a:latin typeface="Cambria" pitchFamily="18" charset="0"/>
            </a:endParaRPr>
          </a:p>
        </p:txBody>
      </p:sp>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ALASAN PENGADAAN PERSEDIAAN </a:t>
            </a:r>
            <a:r>
              <a:rPr lang="id-ID" sz="2400" b="0" smtClean="0"/>
              <a:t>[1]</a:t>
            </a:r>
            <a:endParaRPr lang="id-ID" sz="2400" b="0"/>
          </a:p>
        </p:txBody>
      </p:sp>
      <p:sp>
        <p:nvSpPr>
          <p:cNvPr id="3" name="Content Placeholder 2"/>
          <p:cNvSpPr>
            <a:spLocks noGrp="1"/>
          </p:cNvSpPr>
          <p:nvPr>
            <p:ph idx="1"/>
          </p:nvPr>
        </p:nvSpPr>
        <p:spPr/>
        <p:txBody>
          <a:bodyPr>
            <a:normAutofit/>
          </a:bodyPr>
          <a:lstStyle/>
          <a:p>
            <a:pPr marL="349250" indent="-349250">
              <a:buAutoNum type="arabicPeriod"/>
            </a:pPr>
            <a:r>
              <a:rPr lang="id-ID" sz="2000" b="1" smtClean="0"/>
              <a:t>Persiapan kegiatan produksi dan penjualan</a:t>
            </a:r>
          </a:p>
          <a:p>
            <a:pPr marL="441325" lvl="1" indent="0">
              <a:buNone/>
            </a:pPr>
            <a:r>
              <a:rPr lang="id-ID" sz="1900" smtClean="0"/>
              <a:t>Perusahaan manufaktur membutuhkan bahan baku untuk kegiatan produksinya. Bahan baku ini disimpan oleh perusahaan sebagai persediaan yang siap digunakan ketika dibutuhkan untuk produksi. Untuk perusahaan dagang, persediaan berupa barang jadi yang disimpan untuk penjualan.</a:t>
            </a:r>
          </a:p>
          <a:p>
            <a:pPr marL="441325" lvl="1" indent="0">
              <a:buNone/>
            </a:pPr>
            <a:endParaRPr lang="id-ID" smtClean="0"/>
          </a:p>
          <a:p>
            <a:pPr marL="349250" indent="-349250">
              <a:buFont typeface="+mj-lt"/>
              <a:buAutoNum type="arabicPeriod"/>
            </a:pPr>
            <a:r>
              <a:rPr lang="id-ID" sz="2000" b="1" smtClean="0"/>
              <a:t>Dukungan kegiatan </a:t>
            </a:r>
            <a:r>
              <a:rPr lang="en-US" sz="2000" b="1" smtClean="0"/>
              <a:t>perawatan, perbaikan, dan </a:t>
            </a:r>
            <a:r>
              <a:rPr lang="id-ID" sz="2000" b="1" smtClean="0"/>
              <a:t>operasional</a:t>
            </a:r>
          </a:p>
          <a:p>
            <a:pPr marL="441325" lvl="1" indent="0">
              <a:buNone/>
            </a:pPr>
            <a:r>
              <a:rPr lang="id-ID" sz="1900" smtClean="0"/>
              <a:t>Perusahaan perlu menjaga supaya produksi dan operasional selalu berjalan dengan baik. Perusahaan perlu melakukan kegiatan perawatan dan perbaikan terhadap mesin-mesin produksi, peralatan, dan bangunan. Untuk itu, perusahaan memerlukan persediaan yang siap untuk digunakan ketika dibutuhkan.</a:t>
            </a:r>
          </a:p>
        </p:txBody>
      </p:sp>
    </p:spTree>
  </p:cSld>
  <p:clrMapOvr>
    <a:masterClrMapping/>
  </p:clrMapOvr>
  <p:transition spd="med">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ALASAN PENGADAAN PERSEDIAAN </a:t>
            </a:r>
            <a:r>
              <a:rPr lang="id-ID" sz="2400" b="0" smtClean="0"/>
              <a:t>[2]</a:t>
            </a:r>
            <a:endParaRPr lang="id-ID"/>
          </a:p>
        </p:txBody>
      </p:sp>
      <p:sp>
        <p:nvSpPr>
          <p:cNvPr id="3" name="Content Placeholder 2"/>
          <p:cNvSpPr>
            <a:spLocks noGrp="1"/>
          </p:cNvSpPr>
          <p:nvPr>
            <p:ph idx="1"/>
          </p:nvPr>
        </p:nvSpPr>
        <p:spPr>
          <a:xfrm>
            <a:off x="611560" y="953037"/>
            <a:ext cx="7920880" cy="5705340"/>
          </a:xfrm>
        </p:spPr>
        <p:txBody>
          <a:bodyPr>
            <a:normAutofit fontScale="92500" lnSpcReduction="20000"/>
          </a:bodyPr>
          <a:lstStyle/>
          <a:p>
            <a:pPr marL="349250" indent="-349250">
              <a:lnSpc>
                <a:spcPct val="110000"/>
              </a:lnSpc>
              <a:buFont typeface="+mj-lt"/>
              <a:buAutoNum type="arabicPeriod" startAt="3"/>
            </a:pPr>
            <a:r>
              <a:rPr lang="id-ID" b="1" smtClean="0"/>
              <a:t>Pertimbangan ekonomi skala (</a:t>
            </a:r>
            <a:r>
              <a:rPr lang="en-US" b="1" i="1" smtClean="0"/>
              <a:t>economies of scale</a:t>
            </a:r>
            <a:r>
              <a:rPr lang="id-ID" b="1" smtClean="0"/>
              <a:t>)</a:t>
            </a:r>
          </a:p>
          <a:p>
            <a:pPr marL="349250" indent="-457200">
              <a:lnSpc>
                <a:spcPct val="110000"/>
              </a:lnSpc>
              <a:buNone/>
            </a:pPr>
            <a:r>
              <a:rPr lang="id-ID" smtClean="0"/>
              <a:t>	</a:t>
            </a:r>
            <a:r>
              <a:rPr lang="id-ID" sz="2100" smtClean="0"/>
              <a:t>Pengadaan akan bersifat ekonomis jika dilakukan pada jumlah tertentu, sehingga perusahaan seringkali melakukan pemesanan melebihi jumlah yang dibutuhkan untuk periode waktu tertentu. Kelebihan jumlah ini menjadi persediaan di perusahaan tersebut.</a:t>
            </a:r>
          </a:p>
          <a:p>
            <a:pPr marL="349250" indent="-457200">
              <a:lnSpc>
                <a:spcPct val="110000"/>
              </a:lnSpc>
              <a:buNone/>
            </a:pPr>
            <a:endParaRPr lang="id-ID" sz="1300" smtClean="0"/>
          </a:p>
          <a:p>
            <a:pPr marL="349250" indent="-349250">
              <a:lnSpc>
                <a:spcPct val="110000"/>
              </a:lnSpc>
              <a:buFont typeface="+mj-lt"/>
              <a:buAutoNum type="arabicPeriod" startAt="4"/>
            </a:pPr>
            <a:r>
              <a:rPr lang="en-US" b="1" smtClean="0"/>
              <a:t>Melindungi dari ketidakpastian</a:t>
            </a:r>
            <a:r>
              <a:rPr lang="id-ID" b="1" smtClean="0"/>
              <a:t> permintaan</a:t>
            </a:r>
          </a:p>
          <a:p>
            <a:pPr marL="349250" indent="-457200">
              <a:lnSpc>
                <a:spcPct val="110000"/>
              </a:lnSpc>
              <a:buNone/>
            </a:pPr>
            <a:r>
              <a:rPr lang="id-ID" smtClean="0"/>
              <a:t>	</a:t>
            </a:r>
            <a:r>
              <a:rPr lang="id-ID" sz="2100" smtClean="0"/>
              <a:t>Jumlah permintaan terhadap suatu barang atau produk berubah-ubah. Perusahaan menggunakan persediaan untuk melindungi dari ketidakpastian permintaan ini sehingga dapat terhindar dari kondisi kekurangan persediaan (</a:t>
            </a:r>
            <a:r>
              <a:rPr lang="id-ID" sz="2100" i="1" smtClean="0"/>
              <a:t>stockout</a:t>
            </a:r>
            <a:r>
              <a:rPr lang="id-ID" sz="2100" smtClean="0"/>
              <a:t>).</a:t>
            </a:r>
          </a:p>
          <a:p>
            <a:pPr marL="349250" indent="-457200">
              <a:lnSpc>
                <a:spcPct val="110000"/>
              </a:lnSpc>
              <a:buNone/>
            </a:pPr>
            <a:endParaRPr lang="id-ID" sz="1300" smtClean="0"/>
          </a:p>
          <a:p>
            <a:pPr marL="349250" indent="-349250">
              <a:lnSpc>
                <a:spcPct val="110000"/>
              </a:lnSpc>
              <a:buFont typeface="+mj-lt"/>
              <a:buAutoNum type="arabicPeriod" startAt="5"/>
            </a:pPr>
            <a:r>
              <a:rPr lang="en-US" b="1" smtClean="0"/>
              <a:t>Melindungi dari ketidakpastian</a:t>
            </a:r>
            <a:r>
              <a:rPr lang="id-ID" b="1" smtClean="0"/>
              <a:t> pasokan</a:t>
            </a:r>
          </a:p>
          <a:p>
            <a:pPr marL="349250" indent="-457200">
              <a:lnSpc>
                <a:spcPct val="110000"/>
              </a:lnSpc>
              <a:buNone/>
            </a:pPr>
            <a:r>
              <a:rPr lang="id-ID" smtClean="0"/>
              <a:t>	</a:t>
            </a:r>
            <a:r>
              <a:rPr lang="id-ID" sz="2100" smtClean="0"/>
              <a:t>Pengiriman barang dari pemasok (seperti bahan baku untuk perusahaan manufaktur) bisa mengalami gangguan. Hal ini terjadi, misalnya, karena ada kendala produksi di pemasok, masalah transportasi, dan sebagainya. Ketidakpastian ini diantisipasi oleh perusahaan dengan adanya persediaan, sehingga kegiatan perusahaan (produksi atau penjualan) tidak terganggu.</a:t>
            </a:r>
            <a:endParaRPr lang="id-ID" sz="2100"/>
          </a:p>
        </p:txBody>
      </p:sp>
    </p:spTree>
  </p:cSld>
  <p:clrMapOvr>
    <a:masterClrMapping/>
  </p:clrMapOvr>
  <p:transition spd="med">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id-ID" sz="4000" smtClean="0"/>
              <a:t>JENIS PERSEDIAAN</a:t>
            </a:r>
            <a:endParaRPr lang="en-US" sz="4000" smtClean="0"/>
          </a:p>
        </p:txBody>
      </p:sp>
      <p:sp>
        <p:nvSpPr>
          <p:cNvPr id="5" name="Content Placeholder 4"/>
          <p:cNvSpPr>
            <a:spLocks noGrp="1"/>
          </p:cNvSpPr>
          <p:nvPr>
            <p:ph idx="1"/>
          </p:nvPr>
        </p:nvSpPr>
        <p:spPr/>
        <p:txBody>
          <a:bodyPr>
            <a:normAutofit/>
          </a:bodyPr>
          <a:lstStyle/>
          <a:p>
            <a:pPr marL="482600" indent="-482600" eaLnBrk="1" hangingPunct="1">
              <a:lnSpc>
                <a:spcPct val="90000"/>
              </a:lnSpc>
              <a:spcBef>
                <a:spcPct val="30000"/>
              </a:spcBef>
              <a:defRPr/>
            </a:pPr>
            <a:r>
              <a:rPr lang="id-ID" smtClean="0"/>
              <a:t>Bahan baku</a:t>
            </a:r>
            <a:endParaRPr lang="en-US" dirty="0" smtClean="0"/>
          </a:p>
          <a:p>
            <a:pPr marL="1054100" lvl="1" indent="-381000" eaLnBrk="1" hangingPunct="1">
              <a:lnSpc>
                <a:spcPct val="90000"/>
              </a:lnSpc>
              <a:spcBef>
                <a:spcPct val="30000"/>
              </a:spcBef>
              <a:buFont typeface="Wingdings" pitchFamily="2" charset="2"/>
              <a:buChar char="þ"/>
              <a:defRPr/>
            </a:pPr>
            <a:r>
              <a:rPr lang="id-ID" smtClean="0"/>
              <a:t>Dibeli tetapi tidak diproses </a:t>
            </a:r>
            <a:endParaRPr lang="en-US" sz="2800" dirty="0" smtClean="0"/>
          </a:p>
          <a:p>
            <a:pPr marL="482600" indent="-482600" eaLnBrk="1" hangingPunct="1">
              <a:lnSpc>
                <a:spcPct val="90000"/>
              </a:lnSpc>
              <a:spcBef>
                <a:spcPct val="30000"/>
              </a:spcBef>
              <a:defRPr/>
            </a:pPr>
            <a:r>
              <a:rPr lang="id-ID" smtClean="0"/>
              <a:t>Barang setengah jadi</a:t>
            </a:r>
            <a:endParaRPr lang="en-US" dirty="0" smtClean="0"/>
          </a:p>
          <a:p>
            <a:pPr marL="1054100" lvl="1" indent="-381000" eaLnBrk="1" hangingPunct="1">
              <a:lnSpc>
                <a:spcPct val="90000"/>
              </a:lnSpc>
              <a:spcBef>
                <a:spcPct val="30000"/>
              </a:spcBef>
              <a:buFont typeface="Wingdings" pitchFamily="2" charset="2"/>
              <a:buChar char="þ"/>
              <a:defRPr/>
            </a:pPr>
            <a:r>
              <a:rPr lang="id-ID" smtClean="0"/>
              <a:t>Mengalami beberapa perubahan tetapi tidak selesai</a:t>
            </a:r>
            <a:endParaRPr lang="en-US" dirty="0" smtClean="0"/>
          </a:p>
          <a:p>
            <a:pPr marL="1054100" lvl="1" indent="-381000" eaLnBrk="1" hangingPunct="1">
              <a:lnSpc>
                <a:spcPct val="90000"/>
              </a:lnSpc>
              <a:spcBef>
                <a:spcPct val="30000"/>
              </a:spcBef>
              <a:buFont typeface="Wingdings" pitchFamily="2" charset="2"/>
              <a:buChar char="þ"/>
              <a:defRPr/>
            </a:pPr>
            <a:r>
              <a:rPr lang="id-ID" smtClean="0"/>
              <a:t>Sebuah fungsi dari waktu siklus untuk produk</a:t>
            </a:r>
            <a:endParaRPr lang="en-US" sz="2800" dirty="0" smtClean="0"/>
          </a:p>
          <a:p>
            <a:pPr marL="482600" indent="-482600" eaLnBrk="1" hangingPunct="1">
              <a:lnSpc>
                <a:spcPct val="90000"/>
              </a:lnSpc>
              <a:spcBef>
                <a:spcPct val="30000"/>
              </a:spcBef>
              <a:defRPr/>
            </a:pPr>
            <a:r>
              <a:rPr lang="id-ID" smtClean="0"/>
              <a:t>Pemeliharaan</a:t>
            </a:r>
            <a:r>
              <a:rPr lang="en-US" smtClean="0"/>
              <a:t>/</a:t>
            </a:r>
            <a:r>
              <a:rPr lang="id-ID" smtClean="0"/>
              <a:t>perbaikan</a:t>
            </a:r>
            <a:r>
              <a:rPr lang="en-US" smtClean="0"/>
              <a:t>/</a:t>
            </a:r>
            <a:r>
              <a:rPr lang="id-ID" smtClean="0"/>
              <a:t>operasi</a:t>
            </a:r>
            <a:r>
              <a:rPr lang="en-US" smtClean="0"/>
              <a:t> </a:t>
            </a:r>
            <a:r>
              <a:rPr lang="en-US" dirty="0" smtClean="0"/>
              <a:t>(MRO)</a:t>
            </a:r>
          </a:p>
          <a:p>
            <a:pPr marL="1054100" lvl="1" indent="-381000" eaLnBrk="1" hangingPunct="1">
              <a:lnSpc>
                <a:spcPct val="90000"/>
              </a:lnSpc>
              <a:spcBef>
                <a:spcPct val="30000"/>
              </a:spcBef>
              <a:buFont typeface="Wingdings" pitchFamily="2" charset="2"/>
              <a:buChar char="þ"/>
              <a:defRPr/>
            </a:pPr>
            <a:r>
              <a:rPr lang="id-ID" smtClean="0"/>
              <a:t>Diperlukan untuk menjadi mesin dan proses tetap produktif</a:t>
            </a:r>
            <a:endParaRPr lang="en-US" sz="2800" dirty="0" smtClean="0"/>
          </a:p>
          <a:p>
            <a:pPr marL="482600" indent="-482600" eaLnBrk="1" hangingPunct="1">
              <a:lnSpc>
                <a:spcPct val="90000"/>
              </a:lnSpc>
              <a:spcBef>
                <a:spcPct val="30000"/>
              </a:spcBef>
              <a:defRPr/>
            </a:pPr>
            <a:r>
              <a:rPr lang="id-ID" smtClean="0"/>
              <a:t>Barang jadi</a:t>
            </a:r>
            <a:endParaRPr lang="en-US" dirty="0" smtClean="0"/>
          </a:p>
          <a:p>
            <a:pPr marL="1054100" lvl="1" indent="-381000" eaLnBrk="1" hangingPunct="1">
              <a:lnSpc>
                <a:spcPct val="90000"/>
              </a:lnSpc>
              <a:spcBef>
                <a:spcPct val="30000"/>
              </a:spcBef>
              <a:buFont typeface="Wingdings" pitchFamily="2" charset="2"/>
              <a:buChar char="þ"/>
              <a:defRPr/>
            </a:pPr>
            <a:r>
              <a:rPr lang="id-ID" smtClean="0"/>
              <a:t>Produk telah selesai dibuat tinggal menunggu pengiriman</a:t>
            </a:r>
            <a:endParaRPr lang="en-US" dirty="0" smtClean="0"/>
          </a:p>
          <a:p>
            <a:endParaRPr lang="en-US" dirty="0" smtClean="0"/>
          </a:p>
        </p:txBody>
      </p:sp>
    </p:spTree>
  </p:cSld>
  <p:clrMapOvr>
    <a:masterClrMapping/>
  </p:clrMapOvr>
  <p:transition spd="med">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47" name="Picture 23"/>
          <p:cNvPicPr>
            <a:picLocks noChangeAspect="1" noChangeArrowheads="1"/>
          </p:cNvPicPr>
          <p:nvPr/>
        </p:nvPicPr>
        <p:blipFill>
          <a:blip r:embed="rId3" cstate="print"/>
          <a:srcRect/>
          <a:stretch>
            <a:fillRect/>
          </a:stretch>
        </p:blipFill>
        <p:spPr bwMode="auto">
          <a:xfrm>
            <a:off x="404813" y="4149725"/>
            <a:ext cx="8418512" cy="1181100"/>
          </a:xfrm>
          <a:prstGeom prst="rect">
            <a:avLst/>
          </a:prstGeom>
          <a:noFill/>
          <a:ln w="9525">
            <a:noFill/>
            <a:miter lim="800000"/>
            <a:headEnd/>
            <a:tailEnd/>
          </a:ln>
        </p:spPr>
      </p:pic>
      <p:sp>
        <p:nvSpPr>
          <p:cNvPr id="24579" name="Rectangle 2"/>
          <p:cNvSpPr>
            <a:spLocks noGrp="1" noChangeArrowheads="1"/>
          </p:cNvSpPr>
          <p:nvPr>
            <p:ph type="title"/>
          </p:nvPr>
        </p:nvSpPr>
        <p:spPr>
          <a:noFill/>
        </p:spPr>
        <p:txBody>
          <a:bodyPr/>
          <a:lstStyle/>
          <a:p>
            <a:pPr eaLnBrk="1" hangingPunct="1"/>
            <a:r>
              <a:rPr lang="id-ID" sz="4000" smtClean="0"/>
              <a:t>SIKLUS ALIRAN MATERIAL</a:t>
            </a:r>
            <a:endParaRPr lang="en-US" sz="4000" smtClean="0"/>
          </a:p>
        </p:txBody>
      </p:sp>
      <p:grpSp>
        <p:nvGrpSpPr>
          <p:cNvPr id="2" name="Group 22"/>
          <p:cNvGrpSpPr>
            <a:grpSpLocks/>
          </p:cNvGrpSpPr>
          <p:nvPr/>
        </p:nvGrpSpPr>
        <p:grpSpPr bwMode="auto">
          <a:xfrm>
            <a:off x="283334" y="3614738"/>
            <a:ext cx="8577331" cy="406400"/>
            <a:chOff x="382" y="2277"/>
            <a:chExt cx="4918" cy="256"/>
          </a:xfrm>
        </p:grpSpPr>
        <p:sp>
          <p:nvSpPr>
            <p:cNvPr id="24593" name="Rectangle 6"/>
            <p:cNvSpPr>
              <a:spLocks noChangeArrowheads="1"/>
            </p:cNvSpPr>
            <p:nvPr/>
          </p:nvSpPr>
          <p:spPr bwMode="auto">
            <a:xfrm>
              <a:off x="382" y="2277"/>
              <a:ext cx="4918" cy="256"/>
            </a:xfrm>
            <a:prstGeom prst="rect">
              <a:avLst/>
            </a:prstGeom>
            <a:noFill/>
            <a:ln w="9525">
              <a:noFill/>
              <a:miter lim="800000"/>
              <a:headEnd/>
              <a:tailEnd/>
            </a:ln>
          </p:spPr>
          <p:txBody>
            <a:bodyPr wrap="square">
              <a:spAutoFit/>
            </a:bodyPr>
            <a:lstStyle/>
            <a:p>
              <a:pPr eaLnBrk="0" hangingPunct="0">
                <a:lnSpc>
                  <a:spcPct val="85000"/>
                </a:lnSpc>
                <a:tabLst>
                  <a:tab pos="1244600" algn="ctr"/>
                  <a:tab pos="2476500" algn="ctr"/>
                  <a:tab pos="3429000" algn="ctr"/>
                  <a:tab pos="4483100" algn="ctr"/>
                  <a:tab pos="5524500" algn="ctr"/>
                  <a:tab pos="6197600" algn="ctr"/>
                  <a:tab pos="7340600" algn="ctr"/>
                </a:tabLst>
              </a:pPr>
              <a:r>
                <a:rPr lang="id-ID" sz="1200" b="1" i="0" smtClean="0">
                  <a:latin typeface="+mn-lt"/>
                </a:rPr>
                <a:t>Masukan</a:t>
              </a:r>
              <a:r>
                <a:rPr lang="en-US" sz="1200" b="1" i="0">
                  <a:latin typeface="+mn-lt"/>
                </a:rPr>
                <a:t>	</a:t>
              </a:r>
              <a:r>
                <a:rPr lang="id-ID" sz="1200" b="1" i="0" smtClean="0">
                  <a:latin typeface="+mn-lt"/>
                </a:rPr>
                <a:t>Menunggu</a:t>
              </a:r>
              <a:r>
                <a:rPr lang="en-US" sz="1200" b="1" i="0">
                  <a:latin typeface="+mn-lt"/>
                </a:rPr>
                <a:t>	</a:t>
              </a:r>
              <a:r>
                <a:rPr lang="id-ID" sz="1200" b="1" i="0" smtClean="0">
                  <a:latin typeface="+mn-lt"/>
                </a:rPr>
                <a:t>Menunggu</a:t>
              </a:r>
              <a:r>
                <a:rPr lang="en-US" sz="1200" b="1" i="0">
                  <a:latin typeface="+mn-lt"/>
                </a:rPr>
                <a:t>	</a:t>
              </a:r>
              <a:r>
                <a:rPr lang="id-ID" sz="1200" b="1" i="0" smtClean="0">
                  <a:latin typeface="+mn-lt"/>
                </a:rPr>
                <a:t>   waktu</a:t>
              </a:r>
              <a:r>
                <a:rPr lang="en-US" sz="1200" b="1" i="0">
                  <a:latin typeface="+mn-lt"/>
                </a:rPr>
                <a:t>	</a:t>
              </a:r>
              <a:r>
                <a:rPr lang="id-ID" sz="1200" b="1" i="0" smtClean="0">
                  <a:latin typeface="+mn-lt"/>
                </a:rPr>
                <a:t>           Menunggu dalam </a:t>
              </a:r>
              <a:r>
                <a:rPr lang="en-US" sz="1200" b="1" i="0">
                  <a:latin typeface="+mn-lt"/>
                </a:rPr>
                <a:t>	</a:t>
              </a:r>
              <a:r>
                <a:rPr lang="id-ID" sz="1200" b="1" i="0" smtClean="0">
                  <a:latin typeface="+mn-lt"/>
                </a:rPr>
                <a:t>  Pengaturan </a:t>
              </a:r>
              <a:r>
                <a:rPr lang="en-US" sz="1200" b="1" i="0">
                  <a:latin typeface="+mn-lt"/>
                </a:rPr>
                <a:t>	</a:t>
              </a:r>
              <a:r>
                <a:rPr lang="id-ID" sz="1200" b="1" i="0" smtClean="0">
                  <a:latin typeface="+mn-lt"/>
                </a:rPr>
                <a:t>  Menjalankan                  Keluaran</a:t>
              </a:r>
              <a:endParaRPr lang="en-US" sz="1200" b="1" i="0">
                <a:latin typeface="+mn-lt"/>
              </a:endParaRPr>
            </a:p>
            <a:p>
              <a:pPr eaLnBrk="0" hangingPunct="0">
                <a:lnSpc>
                  <a:spcPct val="85000"/>
                </a:lnSpc>
                <a:tabLst>
                  <a:tab pos="1244600" algn="ctr"/>
                  <a:tab pos="2476500" algn="ctr"/>
                  <a:tab pos="3429000" algn="ctr"/>
                  <a:tab pos="4483100" algn="ctr"/>
                  <a:tab pos="5524500" algn="ctr"/>
                  <a:tab pos="6197600" algn="ctr"/>
                  <a:tab pos="7340600" algn="ctr"/>
                </a:tabLst>
              </a:pPr>
              <a:r>
                <a:rPr lang="en-US" sz="1200" b="1" i="0">
                  <a:latin typeface="+mn-lt"/>
                </a:rPr>
                <a:t>	</a:t>
              </a:r>
              <a:r>
                <a:rPr lang="id-ID" sz="1200" b="1" i="0" smtClean="0">
                  <a:latin typeface="+mn-lt"/>
                </a:rPr>
                <a:t>pemeriksaan</a:t>
              </a:r>
              <a:r>
                <a:rPr lang="en-US" sz="1200" b="1" i="0">
                  <a:latin typeface="+mn-lt"/>
                </a:rPr>
                <a:t>	</a:t>
              </a:r>
              <a:r>
                <a:rPr lang="id-ID" sz="1200" b="1" i="0" smtClean="0">
                  <a:latin typeface="+mn-lt"/>
                </a:rPr>
                <a:t>untuk dipindahkan   </a:t>
              </a:r>
              <a:r>
                <a:rPr lang="en-US" sz="1200" b="1" i="0">
                  <a:latin typeface="+mn-lt"/>
                </a:rPr>
                <a:t>	</a:t>
              </a:r>
              <a:r>
                <a:rPr lang="id-ID" sz="1200" b="1" i="0" smtClean="0">
                  <a:latin typeface="+mn-lt"/>
                </a:rPr>
                <a:t>pemindahan</a:t>
              </a:r>
              <a:r>
                <a:rPr lang="en-US" sz="1200" b="1" i="0">
                  <a:latin typeface="+mn-lt"/>
                </a:rPr>
                <a:t>	</a:t>
              </a:r>
              <a:r>
                <a:rPr lang="id-ID" sz="1200" b="1" i="0" smtClean="0">
                  <a:latin typeface="+mn-lt"/>
                </a:rPr>
                <a:t>    antrian operator</a:t>
              </a:r>
              <a:r>
                <a:rPr lang="en-US" sz="1200" b="1" i="0">
                  <a:latin typeface="+mn-lt"/>
                </a:rPr>
                <a:t>	</a:t>
              </a:r>
              <a:r>
                <a:rPr lang="id-ID" sz="1200" b="1" i="0" smtClean="0">
                  <a:latin typeface="+mn-lt"/>
                </a:rPr>
                <a:t>          waktu             waktu</a:t>
              </a:r>
              <a:endParaRPr lang="en-US" sz="1200" b="1" i="0">
                <a:latin typeface="+mn-lt"/>
              </a:endParaRPr>
            </a:p>
          </p:txBody>
        </p:sp>
        <p:sp>
          <p:nvSpPr>
            <p:cNvPr id="24594" name="Line 9"/>
            <p:cNvSpPr>
              <a:spLocks noChangeShapeType="1"/>
            </p:cNvSpPr>
            <p:nvPr/>
          </p:nvSpPr>
          <p:spPr bwMode="auto">
            <a:xfrm>
              <a:off x="488" y="2504"/>
              <a:ext cx="320" cy="0"/>
            </a:xfrm>
            <a:prstGeom prst="line">
              <a:avLst/>
            </a:prstGeom>
            <a:noFill/>
            <a:ln w="57150">
              <a:solidFill>
                <a:schemeClr val="tx1"/>
              </a:solidFill>
              <a:round/>
              <a:headEnd/>
              <a:tailEnd type="triangle" w="sm" len="sm"/>
            </a:ln>
          </p:spPr>
          <p:txBody>
            <a:bodyPr wrap="none" anchor="ctr"/>
            <a:lstStyle/>
            <a:p>
              <a:endParaRPr lang="en-US" sz="1200">
                <a:latin typeface="+mn-lt"/>
              </a:endParaRPr>
            </a:p>
          </p:txBody>
        </p:sp>
        <p:sp>
          <p:nvSpPr>
            <p:cNvPr id="24595" name="Line 10"/>
            <p:cNvSpPr>
              <a:spLocks noChangeShapeType="1"/>
            </p:cNvSpPr>
            <p:nvPr/>
          </p:nvSpPr>
          <p:spPr bwMode="auto">
            <a:xfrm>
              <a:off x="4804" y="2455"/>
              <a:ext cx="320" cy="0"/>
            </a:xfrm>
            <a:prstGeom prst="line">
              <a:avLst/>
            </a:prstGeom>
            <a:noFill/>
            <a:ln w="57150">
              <a:solidFill>
                <a:schemeClr val="tx1"/>
              </a:solidFill>
              <a:round/>
              <a:headEnd/>
              <a:tailEnd type="triangle" w="sm" len="sm"/>
            </a:ln>
          </p:spPr>
          <p:txBody>
            <a:bodyPr wrap="none" anchor="ctr"/>
            <a:lstStyle/>
            <a:p>
              <a:endParaRPr lang="en-US" sz="1200">
                <a:latin typeface="+mn-lt"/>
              </a:endParaRPr>
            </a:p>
          </p:txBody>
        </p:sp>
      </p:grpSp>
      <p:grpSp>
        <p:nvGrpSpPr>
          <p:cNvPr id="3" name="Group 20"/>
          <p:cNvGrpSpPr>
            <a:grpSpLocks/>
          </p:cNvGrpSpPr>
          <p:nvPr/>
        </p:nvGrpSpPr>
        <p:grpSpPr bwMode="auto">
          <a:xfrm>
            <a:off x="1346200" y="2273300"/>
            <a:ext cx="6362700" cy="1066800"/>
            <a:chOff x="824" y="1184"/>
            <a:chExt cx="4008" cy="672"/>
          </a:xfrm>
        </p:grpSpPr>
        <p:sp>
          <p:nvSpPr>
            <p:cNvPr id="24582" name="Rectangle 7"/>
            <p:cNvSpPr>
              <a:spLocks noChangeArrowheads="1"/>
            </p:cNvSpPr>
            <p:nvPr/>
          </p:nvSpPr>
          <p:spPr bwMode="auto">
            <a:xfrm>
              <a:off x="2422" y="1184"/>
              <a:ext cx="1055" cy="252"/>
            </a:xfrm>
            <a:prstGeom prst="rect">
              <a:avLst/>
            </a:prstGeom>
            <a:noFill/>
            <a:ln w="9525">
              <a:noFill/>
              <a:miter lim="800000"/>
              <a:headEnd/>
              <a:tailEnd/>
            </a:ln>
          </p:spPr>
          <p:txBody>
            <a:bodyPr wrap="none">
              <a:spAutoFit/>
            </a:bodyPr>
            <a:lstStyle/>
            <a:p>
              <a:pPr eaLnBrk="0" hangingPunct="0"/>
              <a:r>
                <a:rPr lang="id-ID" sz="2000" b="1" i="0" smtClean="0">
                  <a:latin typeface="Trebuchet MS" pitchFamily="34" charset="0"/>
                </a:rPr>
                <a:t>Waktu siklus</a:t>
              </a:r>
              <a:endParaRPr lang="en-US" sz="2000" b="1" i="0">
                <a:latin typeface="Trebuchet MS" pitchFamily="34" charset="0"/>
              </a:endParaRPr>
            </a:p>
          </p:txBody>
        </p:sp>
        <p:sp>
          <p:nvSpPr>
            <p:cNvPr id="24583" name="Rectangle 8"/>
            <p:cNvSpPr>
              <a:spLocks noChangeArrowheads="1"/>
            </p:cNvSpPr>
            <p:nvPr/>
          </p:nvSpPr>
          <p:spPr bwMode="auto">
            <a:xfrm>
              <a:off x="2402" y="1519"/>
              <a:ext cx="2403" cy="250"/>
            </a:xfrm>
            <a:prstGeom prst="rect">
              <a:avLst/>
            </a:prstGeom>
            <a:noFill/>
            <a:ln w="9525">
              <a:noFill/>
              <a:miter lim="800000"/>
              <a:headEnd/>
              <a:tailEnd/>
            </a:ln>
          </p:spPr>
          <p:txBody>
            <a:bodyPr>
              <a:spAutoFit/>
            </a:bodyPr>
            <a:lstStyle/>
            <a:p>
              <a:pPr eaLnBrk="0" hangingPunct="0">
                <a:tabLst>
                  <a:tab pos="3238500" algn="ctr"/>
                </a:tabLst>
              </a:pPr>
              <a:r>
                <a:rPr lang="en-US" sz="2000" b="1" i="0">
                  <a:latin typeface="Trebuchet MS" pitchFamily="34" charset="0"/>
                </a:rPr>
                <a:t>95%	5%</a:t>
              </a:r>
            </a:p>
          </p:txBody>
        </p:sp>
        <p:sp>
          <p:nvSpPr>
            <p:cNvPr id="24584" name="Line 11"/>
            <p:cNvSpPr>
              <a:spLocks noChangeShapeType="1"/>
            </p:cNvSpPr>
            <p:nvPr/>
          </p:nvSpPr>
          <p:spPr bwMode="auto">
            <a:xfrm flipH="1">
              <a:off x="828" y="1308"/>
              <a:ext cx="1608" cy="0"/>
            </a:xfrm>
            <a:prstGeom prst="line">
              <a:avLst/>
            </a:prstGeom>
            <a:noFill/>
            <a:ln w="57150">
              <a:solidFill>
                <a:schemeClr val="tx1"/>
              </a:solidFill>
              <a:round/>
              <a:headEnd/>
              <a:tailEnd type="triangle" w="sm" len="sm"/>
            </a:ln>
          </p:spPr>
          <p:txBody>
            <a:bodyPr wrap="none" anchor="ctr"/>
            <a:lstStyle/>
            <a:p>
              <a:endParaRPr lang="en-US"/>
            </a:p>
          </p:txBody>
        </p:sp>
        <p:sp>
          <p:nvSpPr>
            <p:cNvPr id="24585" name="Line 12"/>
            <p:cNvSpPr>
              <a:spLocks noChangeShapeType="1"/>
            </p:cNvSpPr>
            <p:nvPr/>
          </p:nvSpPr>
          <p:spPr bwMode="auto">
            <a:xfrm flipV="1">
              <a:off x="3473" y="1308"/>
              <a:ext cx="1359" cy="10"/>
            </a:xfrm>
            <a:prstGeom prst="line">
              <a:avLst/>
            </a:prstGeom>
            <a:noFill/>
            <a:ln w="57150">
              <a:solidFill>
                <a:schemeClr val="tx1"/>
              </a:solidFill>
              <a:round/>
              <a:headEnd/>
              <a:tailEnd type="triangle" w="sm" len="sm"/>
            </a:ln>
          </p:spPr>
          <p:txBody>
            <a:bodyPr wrap="none" anchor="ctr"/>
            <a:lstStyle/>
            <a:p>
              <a:endParaRPr lang="en-US"/>
            </a:p>
          </p:txBody>
        </p:sp>
        <p:sp>
          <p:nvSpPr>
            <p:cNvPr id="24586" name="Line 13"/>
            <p:cNvSpPr>
              <a:spLocks noChangeShapeType="1"/>
            </p:cNvSpPr>
            <p:nvPr/>
          </p:nvSpPr>
          <p:spPr bwMode="auto">
            <a:xfrm>
              <a:off x="824" y="1216"/>
              <a:ext cx="0" cy="640"/>
            </a:xfrm>
            <a:prstGeom prst="line">
              <a:avLst/>
            </a:prstGeom>
            <a:noFill/>
            <a:ln w="28575">
              <a:solidFill>
                <a:schemeClr val="tx1"/>
              </a:solidFill>
              <a:round/>
              <a:headEnd/>
              <a:tailEnd/>
            </a:ln>
          </p:spPr>
          <p:txBody>
            <a:bodyPr wrap="none" anchor="ctr"/>
            <a:lstStyle/>
            <a:p>
              <a:endParaRPr lang="en-US"/>
            </a:p>
          </p:txBody>
        </p:sp>
        <p:sp>
          <p:nvSpPr>
            <p:cNvPr id="24587" name="Line 14"/>
            <p:cNvSpPr>
              <a:spLocks noChangeShapeType="1"/>
            </p:cNvSpPr>
            <p:nvPr/>
          </p:nvSpPr>
          <p:spPr bwMode="auto">
            <a:xfrm>
              <a:off x="4832" y="1216"/>
              <a:ext cx="0" cy="640"/>
            </a:xfrm>
            <a:prstGeom prst="line">
              <a:avLst/>
            </a:prstGeom>
            <a:noFill/>
            <a:ln w="28575">
              <a:solidFill>
                <a:schemeClr val="tx1"/>
              </a:solidFill>
              <a:round/>
              <a:headEnd/>
              <a:tailEnd/>
            </a:ln>
          </p:spPr>
          <p:txBody>
            <a:bodyPr wrap="none" anchor="ctr"/>
            <a:lstStyle/>
            <a:p>
              <a:endParaRPr lang="en-US"/>
            </a:p>
          </p:txBody>
        </p:sp>
        <p:sp>
          <p:nvSpPr>
            <p:cNvPr id="24588" name="Line 15"/>
            <p:cNvSpPr>
              <a:spLocks noChangeShapeType="1"/>
            </p:cNvSpPr>
            <p:nvPr/>
          </p:nvSpPr>
          <p:spPr bwMode="auto">
            <a:xfrm flipH="1">
              <a:off x="828" y="1644"/>
              <a:ext cx="1544" cy="0"/>
            </a:xfrm>
            <a:prstGeom prst="line">
              <a:avLst/>
            </a:prstGeom>
            <a:noFill/>
            <a:ln w="57150">
              <a:solidFill>
                <a:schemeClr val="tx1"/>
              </a:solidFill>
              <a:round/>
              <a:headEnd/>
              <a:tailEnd type="triangle" w="sm" len="sm"/>
            </a:ln>
          </p:spPr>
          <p:txBody>
            <a:bodyPr wrap="none" anchor="ctr"/>
            <a:lstStyle/>
            <a:p>
              <a:endParaRPr lang="en-US"/>
            </a:p>
          </p:txBody>
        </p:sp>
        <p:sp>
          <p:nvSpPr>
            <p:cNvPr id="24589" name="Line 16"/>
            <p:cNvSpPr>
              <a:spLocks noChangeShapeType="1"/>
            </p:cNvSpPr>
            <p:nvPr/>
          </p:nvSpPr>
          <p:spPr bwMode="auto">
            <a:xfrm>
              <a:off x="4168" y="1472"/>
              <a:ext cx="0" cy="384"/>
            </a:xfrm>
            <a:prstGeom prst="line">
              <a:avLst/>
            </a:prstGeom>
            <a:noFill/>
            <a:ln w="28575">
              <a:solidFill>
                <a:schemeClr val="tx1"/>
              </a:solidFill>
              <a:round/>
              <a:headEnd/>
              <a:tailEnd/>
            </a:ln>
          </p:spPr>
          <p:txBody>
            <a:bodyPr wrap="none" anchor="ctr"/>
            <a:lstStyle/>
            <a:p>
              <a:endParaRPr lang="en-US"/>
            </a:p>
          </p:txBody>
        </p:sp>
        <p:sp>
          <p:nvSpPr>
            <p:cNvPr id="24590" name="Line 17"/>
            <p:cNvSpPr>
              <a:spLocks noChangeShapeType="1"/>
            </p:cNvSpPr>
            <p:nvPr/>
          </p:nvSpPr>
          <p:spPr bwMode="auto">
            <a:xfrm>
              <a:off x="2908" y="1644"/>
              <a:ext cx="1256" cy="0"/>
            </a:xfrm>
            <a:prstGeom prst="line">
              <a:avLst/>
            </a:prstGeom>
            <a:noFill/>
            <a:ln w="57150">
              <a:solidFill>
                <a:schemeClr val="tx1"/>
              </a:solidFill>
              <a:round/>
              <a:headEnd/>
              <a:tailEnd type="triangle" w="sm" len="sm"/>
            </a:ln>
          </p:spPr>
          <p:txBody>
            <a:bodyPr wrap="none" anchor="ctr"/>
            <a:lstStyle/>
            <a:p>
              <a:endParaRPr lang="en-US"/>
            </a:p>
          </p:txBody>
        </p:sp>
        <p:sp>
          <p:nvSpPr>
            <p:cNvPr id="24591" name="Line 18"/>
            <p:cNvSpPr>
              <a:spLocks noChangeShapeType="1"/>
            </p:cNvSpPr>
            <p:nvPr/>
          </p:nvSpPr>
          <p:spPr bwMode="auto">
            <a:xfrm>
              <a:off x="4644" y="1644"/>
              <a:ext cx="184" cy="0"/>
            </a:xfrm>
            <a:prstGeom prst="line">
              <a:avLst/>
            </a:prstGeom>
            <a:noFill/>
            <a:ln w="57150">
              <a:solidFill>
                <a:schemeClr val="tx1"/>
              </a:solidFill>
              <a:round/>
              <a:headEnd/>
              <a:tailEnd type="triangle" w="sm" len="sm"/>
            </a:ln>
          </p:spPr>
          <p:txBody>
            <a:bodyPr wrap="none" anchor="ctr"/>
            <a:lstStyle/>
            <a:p>
              <a:endParaRPr lang="en-US"/>
            </a:p>
          </p:txBody>
        </p:sp>
        <p:sp>
          <p:nvSpPr>
            <p:cNvPr id="24592" name="Line 19"/>
            <p:cNvSpPr>
              <a:spLocks noChangeShapeType="1"/>
            </p:cNvSpPr>
            <p:nvPr/>
          </p:nvSpPr>
          <p:spPr bwMode="auto">
            <a:xfrm flipH="1">
              <a:off x="4168" y="1644"/>
              <a:ext cx="184" cy="0"/>
            </a:xfrm>
            <a:prstGeom prst="line">
              <a:avLst/>
            </a:prstGeom>
            <a:noFill/>
            <a:ln w="57150">
              <a:solidFill>
                <a:schemeClr val="tx1"/>
              </a:solidFill>
              <a:round/>
              <a:headEnd/>
              <a:tailEnd type="triangle" w="sm" len="sm"/>
            </a:ln>
          </p:spPr>
          <p:txBody>
            <a:bodyPr wrap="none" anchor="ctr"/>
            <a:lstStyle/>
            <a:p>
              <a:endParaRPr lang="en-US"/>
            </a:p>
          </p:txBody>
        </p:sp>
      </p:grpSp>
      <p:sp>
        <p:nvSpPr>
          <p:cNvPr id="20" name="TextBox 19"/>
          <p:cNvSpPr txBox="1"/>
          <p:nvPr/>
        </p:nvSpPr>
        <p:spPr>
          <a:xfrm>
            <a:off x="566670" y="6413679"/>
            <a:ext cx="5087155" cy="246221"/>
          </a:xfrm>
          <a:prstGeom prst="rect">
            <a:avLst/>
          </a:prstGeom>
          <a:noFill/>
        </p:spPr>
        <p:txBody>
          <a:bodyPr vert="horz" wrap="square" rtlCol="0">
            <a:spAutoFit/>
          </a:bodyPr>
          <a:lstStyle/>
          <a:p>
            <a:r>
              <a:rPr lang="id-ID" sz="1000" i="0" smtClean="0">
                <a:latin typeface="Cambria" pitchFamily="18" charset="0"/>
              </a:rPr>
              <a:t>Sumber: Heizer &amp; Render</a:t>
            </a:r>
            <a:endParaRPr lang="id-ID" sz="1000" b="0" i="0" smtClean="0">
              <a:latin typeface="Cambria"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332247"/>
                                        </p:tgtEl>
                                        <p:attrNameLst>
                                          <p:attrName>style.visibility</p:attrName>
                                        </p:attrNameLst>
                                      </p:cBhvr>
                                      <p:to>
                                        <p:strVal val="visible"/>
                                      </p:to>
                                    </p:set>
                                    <p:animEffect transition="in" filter="dissolve">
                                      <p:cBhvr>
                                        <p:cTn id="7" dur="500"/>
                                        <p:tgtEl>
                                          <p:spTgt spid="1332247"/>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3000"/>
                            </p:stCondLst>
                            <p:childTnLst>
                              <p:par>
                                <p:cTn id="13" presetID="16" presetClass="entr" presetSubtype="37"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noAutofit/>
          </a:bodyPr>
          <a:lstStyle/>
          <a:p>
            <a:pPr eaLnBrk="1" hangingPunct="1"/>
            <a:r>
              <a:rPr lang="id-ID" smtClean="0"/>
              <a:t>TUJUAN UTAMA MANAJEMEN PERSEDIAAN</a:t>
            </a:r>
            <a:endParaRPr lang="en-US" smtClean="0"/>
          </a:p>
        </p:txBody>
      </p:sp>
      <p:sp>
        <p:nvSpPr>
          <p:cNvPr id="25603" name="Content Placeholder 4"/>
          <p:cNvSpPr>
            <a:spLocks noGrp="1"/>
          </p:cNvSpPr>
          <p:nvPr>
            <p:ph idx="1"/>
          </p:nvPr>
        </p:nvSpPr>
        <p:spPr/>
        <p:txBody>
          <a:bodyPr>
            <a:normAutofit/>
          </a:bodyPr>
          <a:lstStyle/>
          <a:p>
            <a:pPr marL="482600" indent="-482600">
              <a:lnSpc>
                <a:spcPct val="90000"/>
              </a:lnSpc>
              <a:spcBef>
                <a:spcPct val="40000"/>
              </a:spcBef>
            </a:pPr>
            <a:r>
              <a:rPr lang="id-ID" smtClean="0"/>
              <a:t>Melakukan klasifikasi </a:t>
            </a:r>
            <a:r>
              <a:rPr lang="en-US" smtClean="0"/>
              <a:t>persediaan</a:t>
            </a:r>
          </a:p>
          <a:p>
            <a:pPr marL="482600" indent="-482600">
              <a:lnSpc>
                <a:spcPct val="90000"/>
              </a:lnSpc>
              <a:spcBef>
                <a:spcPct val="40000"/>
              </a:spcBef>
            </a:pPr>
            <a:r>
              <a:rPr lang="id-ID" smtClean="0"/>
              <a:t>Membuat catatan </a:t>
            </a:r>
            <a:r>
              <a:rPr lang="en-US" smtClean="0"/>
              <a:t>persediaan</a:t>
            </a:r>
            <a:r>
              <a:rPr lang="id-ID" smtClean="0"/>
              <a:t> yang akurat</a:t>
            </a:r>
          </a:p>
          <a:p>
            <a:pPr marL="482600" indent="-482600" eaLnBrk="1" hangingPunct="1">
              <a:lnSpc>
                <a:spcPct val="90000"/>
              </a:lnSpc>
              <a:spcBef>
                <a:spcPct val="40000"/>
              </a:spcBef>
              <a:buNone/>
            </a:pPr>
            <a:endParaRPr lang="en-US" smtClean="0"/>
          </a:p>
        </p:txBody>
      </p:sp>
    </p:spTree>
  </p:cSld>
  <p:clrMapOvr>
    <a:masterClrMapping/>
  </p:clrMapOvr>
  <p:transition spd="med">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BIAYA PERSEDIAAN</a:t>
            </a:r>
            <a:endParaRPr lang="id-ID"/>
          </a:p>
        </p:txBody>
      </p:sp>
      <p:sp>
        <p:nvSpPr>
          <p:cNvPr id="3" name="Content Placeholder 2"/>
          <p:cNvSpPr>
            <a:spLocks noGrp="1"/>
          </p:cNvSpPr>
          <p:nvPr>
            <p:ph idx="1"/>
          </p:nvPr>
        </p:nvSpPr>
        <p:spPr/>
        <p:txBody>
          <a:bodyPr>
            <a:normAutofit fontScale="92500" lnSpcReduction="10000"/>
          </a:bodyPr>
          <a:lstStyle/>
          <a:p>
            <a:r>
              <a:rPr lang="en-US" smtClean="0"/>
              <a:t>Konsekuensi dari adanya persediaan adalah munculnya biaya-biaya yang harus dikeluarkan. </a:t>
            </a:r>
            <a:endParaRPr lang="id-ID" smtClean="0"/>
          </a:p>
          <a:p>
            <a:r>
              <a:rPr lang="en-US" smtClean="0"/>
              <a:t>Biaya utama persediaan dapat dibedakan atas: </a:t>
            </a:r>
            <a:endParaRPr lang="id-ID" smtClean="0"/>
          </a:p>
          <a:p>
            <a:pPr lvl="1"/>
            <a:r>
              <a:rPr lang="id-ID" b="1" smtClean="0"/>
              <a:t>Biaya pengelolaan persediaan (</a:t>
            </a:r>
            <a:r>
              <a:rPr lang="en-US" b="1" i="1" smtClean="0"/>
              <a:t>inventory carrying costs</a:t>
            </a:r>
            <a:r>
              <a:rPr lang="id-ID" b="1" smtClean="0"/>
              <a:t>)</a:t>
            </a:r>
            <a:r>
              <a:rPr lang="en-US" b="1" i="1" smtClean="0"/>
              <a:t> </a:t>
            </a:r>
            <a:endParaRPr lang="id-ID" b="1" i="1" smtClean="0"/>
          </a:p>
          <a:p>
            <a:pPr lvl="1">
              <a:buNone/>
            </a:pPr>
            <a:r>
              <a:rPr lang="id-ID" i="1" smtClean="0"/>
              <a:t>	</a:t>
            </a:r>
            <a:r>
              <a:rPr lang="id-ID" smtClean="0"/>
              <a:t>Mencakup: biaya modal, biaya penyimpanan, biaya pelayanan persediaan</a:t>
            </a:r>
            <a:endParaRPr lang="id-ID" i="1" smtClean="0"/>
          </a:p>
          <a:p>
            <a:pPr lvl="1"/>
            <a:r>
              <a:rPr lang="id-ID" b="1" smtClean="0"/>
              <a:t>Biaya pemesanan (</a:t>
            </a:r>
            <a:r>
              <a:rPr lang="en-US" b="1" i="1" smtClean="0"/>
              <a:t>order/setup costs</a:t>
            </a:r>
            <a:r>
              <a:rPr lang="id-ID" b="1" smtClean="0"/>
              <a:t>)</a:t>
            </a:r>
            <a:r>
              <a:rPr lang="en-US" b="1" i="1" smtClean="0"/>
              <a:t> </a:t>
            </a:r>
            <a:endParaRPr lang="id-ID" b="1" i="1" smtClean="0"/>
          </a:p>
          <a:p>
            <a:pPr lvl="1">
              <a:buNone/>
            </a:pPr>
            <a:r>
              <a:rPr lang="id-ID" i="1" smtClean="0"/>
              <a:t>	</a:t>
            </a:r>
            <a:r>
              <a:rPr lang="id-ID" smtClean="0"/>
              <a:t> Mencakup : b</a:t>
            </a:r>
            <a:r>
              <a:rPr lang="en-US" smtClean="0"/>
              <a:t>iaya pemesanan pembelian (</a:t>
            </a:r>
            <a:r>
              <a:rPr lang="en-US" i="1" smtClean="0"/>
              <a:t>purchasing order</a:t>
            </a:r>
            <a:r>
              <a:rPr lang="en-US" smtClean="0"/>
              <a:t>)</a:t>
            </a:r>
            <a:r>
              <a:rPr lang="id-ID" smtClean="0"/>
              <a:t>, </a:t>
            </a:r>
            <a:r>
              <a:rPr lang="en-US" smtClean="0"/>
              <a:t>biaya transportasi</a:t>
            </a:r>
            <a:r>
              <a:rPr lang="id-ID" smtClean="0"/>
              <a:t>,</a:t>
            </a:r>
            <a:r>
              <a:rPr lang="en-US" smtClean="0"/>
              <a:t> </a:t>
            </a:r>
            <a:r>
              <a:rPr lang="id-ID" smtClean="0"/>
              <a:t>dan </a:t>
            </a:r>
            <a:r>
              <a:rPr lang="en-US" smtClean="0"/>
              <a:t>biaya penerimaan (</a:t>
            </a:r>
            <a:r>
              <a:rPr lang="en-US" i="1" smtClean="0"/>
              <a:t>receiving cost</a:t>
            </a:r>
            <a:r>
              <a:rPr lang="en-US" smtClean="0"/>
              <a:t>)</a:t>
            </a:r>
            <a:endParaRPr lang="id-ID" i="1" smtClean="0"/>
          </a:p>
          <a:p>
            <a:pPr lvl="1"/>
            <a:r>
              <a:rPr lang="id-ID" b="1" smtClean="0"/>
              <a:t>Biaya kekurangan persediaan (</a:t>
            </a:r>
            <a:r>
              <a:rPr lang="en-US" b="1" i="1" smtClean="0"/>
              <a:t>expected stockout costs</a:t>
            </a:r>
            <a:r>
              <a:rPr lang="id-ID" b="1" smtClean="0"/>
              <a:t>)</a:t>
            </a:r>
            <a:endParaRPr lang="id-ID" b="1" i="1" smtClean="0"/>
          </a:p>
          <a:p>
            <a:pPr lvl="1">
              <a:buNone/>
            </a:pPr>
            <a:r>
              <a:rPr lang="id-ID" i="1" smtClean="0"/>
              <a:t>	</a:t>
            </a:r>
            <a:r>
              <a:rPr lang="id-ID" smtClean="0"/>
              <a:t>Ketika terjadi kekurangan persediaan, perusahaan bisa berusaha memenuhi permintaan pelanggan tersebut. Jika akhirnya perusahaan tidak bisa memenuhi permintaan tersebut, maka perusahaan kehilangan kesempatan untuk melakukan penjualan, sehingga tidak bisa mendapatkan keuntungan. Biaya-biaya yang muncul pada situasi-situasi ini disebut sebagai biaya akibat kekurangan persediaan.</a:t>
            </a:r>
            <a:endParaRPr lang="id-ID"/>
          </a:p>
        </p:txBody>
      </p:sp>
    </p:spTree>
  </p:cSld>
  <p:clrMapOvr>
    <a:masterClrMapping/>
  </p:clrMapOvr>
  <p:transition spd="med">
    <p:pull dir="rd"/>
  </p:transition>
</p:sld>
</file>

<file path=ppt/theme/theme1.xml><?xml version="1.0" encoding="utf-8"?>
<a:theme xmlns:a="http://schemas.openxmlformats.org/drawingml/2006/main" name="Template PPT SCI 6-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Calibri">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vert270" wrap="square" rtlCol="0">
        <a:spAutoFit/>
      </a:bodyPr>
      <a:lstStyle>
        <a:defPPr>
          <a:defRPr sz="2400" b="0" smtClean="0">
            <a:solidFill>
              <a:schemeClr val="accent3">
                <a:lumMod val="20000"/>
                <a:lumOff val="80000"/>
              </a:schemeClr>
            </a:solidFill>
            <a:latin typeface="Cataneo BT" pitchFamily="66"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SCI 2015</Template>
  <TotalTime>1615809</TotalTime>
  <Words>428</Words>
  <Application>Microsoft Office PowerPoint</Application>
  <PresentationFormat>On-screen Show (4:3)</PresentationFormat>
  <Paragraphs>73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Template PPT SCI 6-2015</vt:lpstr>
      <vt:lpstr>MANAJEMEN PERSEDIAAN</vt:lpstr>
      <vt:lpstr>PENGERTIAN PERSEDIAAN [1]</vt:lpstr>
      <vt:lpstr>PENGERTIAN PERSEDIAAN [2]</vt:lpstr>
      <vt:lpstr>ALASAN PENGADAAN PERSEDIAAN [1]</vt:lpstr>
      <vt:lpstr>ALASAN PENGADAAN PERSEDIAAN [2]</vt:lpstr>
      <vt:lpstr>JENIS PERSEDIAAN</vt:lpstr>
      <vt:lpstr>SIKLUS ALIRAN MATERIAL</vt:lpstr>
      <vt:lpstr>TUJUAN UTAMA MANAJEMEN PERSEDIAAN</vt:lpstr>
      <vt:lpstr>BIAYA PERSEDIAAN</vt:lpstr>
      <vt:lpstr>PENGHITUNGAN NILAI PERSEDIAAN </vt:lpstr>
      <vt:lpstr>PENENTUAN NILAI PERSEDIAAN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Management</dc:title>
  <dc:subject>Heizer/Render 8E</dc:subject>
  <dc:creator>Jeff Heyl</dc:creator>
  <cp:lastModifiedBy>Setijadi</cp:lastModifiedBy>
  <cp:revision>914</cp:revision>
  <dcterms:created xsi:type="dcterms:W3CDTF">2004-12-21T02:13:13Z</dcterms:created>
  <dcterms:modified xsi:type="dcterms:W3CDTF">2015-09-27T14:56:24Z</dcterms:modified>
</cp:coreProperties>
</file>